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handoutMasterIdLst>
    <p:handoutMasterId r:id="rId39"/>
  </p:handoutMasterIdLst>
  <p:sldIdLst>
    <p:sldId id="304" r:id="rId2"/>
    <p:sldId id="322" r:id="rId3"/>
    <p:sldId id="306" r:id="rId4"/>
    <p:sldId id="260" r:id="rId5"/>
    <p:sldId id="319" r:id="rId6"/>
    <p:sldId id="320" r:id="rId7"/>
    <p:sldId id="308" r:id="rId8"/>
    <p:sldId id="309" r:id="rId9"/>
    <p:sldId id="286" r:id="rId10"/>
    <p:sldId id="314" r:id="rId11"/>
    <p:sldId id="315" r:id="rId12"/>
    <p:sldId id="290" r:id="rId13"/>
    <p:sldId id="311" r:id="rId14"/>
    <p:sldId id="294" r:id="rId15"/>
    <p:sldId id="296" r:id="rId16"/>
    <p:sldId id="297" r:id="rId17"/>
    <p:sldId id="310" r:id="rId18"/>
    <p:sldId id="289" r:id="rId19"/>
    <p:sldId id="323" r:id="rId20"/>
    <p:sldId id="299" r:id="rId21"/>
    <p:sldId id="301" r:id="rId22"/>
    <p:sldId id="268" r:id="rId23"/>
    <p:sldId id="271" r:id="rId24"/>
    <p:sldId id="316" r:id="rId25"/>
    <p:sldId id="273" r:id="rId26"/>
    <p:sldId id="274" r:id="rId27"/>
    <p:sldId id="276" r:id="rId28"/>
    <p:sldId id="277" r:id="rId29"/>
    <p:sldId id="279" r:id="rId30"/>
    <p:sldId id="280" r:id="rId31"/>
    <p:sldId id="281" r:id="rId32"/>
    <p:sldId id="262" r:id="rId33"/>
    <p:sldId id="302" r:id="rId34"/>
    <p:sldId id="303" r:id="rId35"/>
    <p:sldId id="324" r:id="rId36"/>
    <p:sldId id="32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0000"/>
    <p:restoredTop sz="86395"/>
  </p:normalViewPr>
  <p:slideViewPr>
    <p:cSldViewPr snapToGrid="0" snapToObjects="1">
      <p:cViewPr varScale="1">
        <p:scale>
          <a:sx n="109" d="100"/>
          <a:sy n="109" d="100"/>
        </p:scale>
        <p:origin x="1576" y="184"/>
      </p:cViewPr>
      <p:guideLst/>
    </p:cSldViewPr>
  </p:slideViewPr>
  <p:outlineViewPr>
    <p:cViewPr>
      <p:scale>
        <a:sx n="33" d="100"/>
        <a:sy n="33" d="100"/>
      </p:scale>
      <p:origin x="0" y="-13880"/>
    </p:cViewPr>
  </p:outlin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E40E7776-25CE-1C40-8E48-A4AC6906FE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F04C1714-EF89-934D-A311-9B5A863215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DEEFD7-D6A0-0443-8B10-F2E884ABF835}" type="datetimeFigureOut">
              <a:rPr lang="nb-NO" smtClean="0"/>
              <a:t>24.05.2019</a:t>
            </a:fld>
            <a:endParaRPr lang="nb-NO"/>
          </a:p>
        </p:txBody>
      </p:sp>
      <p:sp>
        <p:nvSpPr>
          <p:cNvPr id="4" name="Plassholder for bunntekst 3">
            <a:extLst>
              <a:ext uri="{FF2B5EF4-FFF2-40B4-BE49-F238E27FC236}">
                <a16:creationId xmlns:a16="http://schemas.microsoft.com/office/drawing/2014/main" id="{41A48881-72D7-A54C-8ED5-8A0F672F90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D8911040-77ED-184B-82F4-016AA967D6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C91910-5C47-F94D-961E-DB8C745D9E85}" type="slidenum">
              <a:rPr lang="nb-NO" smtClean="0"/>
              <a:t>‹#›</a:t>
            </a:fld>
            <a:endParaRPr lang="nb-NO"/>
          </a:p>
        </p:txBody>
      </p:sp>
    </p:spTree>
    <p:extLst>
      <p:ext uri="{BB962C8B-B14F-4D97-AF65-F5344CB8AC3E}">
        <p14:creationId xmlns:p14="http://schemas.microsoft.com/office/powerpoint/2010/main" val="1716873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A7043-8B94-274D-9CEA-7F49CE505B38}" type="datetimeFigureOut">
              <a:rPr lang="nb-NO" smtClean="0"/>
              <a:t>24.05.2019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505A6-991D-5948-B80B-1477DB5C135B}" type="slidenum">
              <a:rPr lang="nb-NO" smtClean="0"/>
              <a:t>‹#›</a:t>
            </a:fld>
            <a:endParaRPr lang="nb-NO"/>
          </a:p>
        </p:txBody>
      </p:sp>
    </p:spTree>
    <p:extLst>
      <p:ext uri="{BB962C8B-B14F-4D97-AF65-F5344CB8AC3E}">
        <p14:creationId xmlns:p14="http://schemas.microsoft.com/office/powerpoint/2010/main" val="117577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Takker for invitasjonen</a:t>
            </a:r>
          </a:p>
          <a:p>
            <a:r>
              <a:rPr lang="nb-NO" dirty="0"/>
              <a:t>Har valgt ut et par ting som jeg tenker jeg er god på for inspirere dere.</a:t>
            </a:r>
          </a:p>
          <a:p>
            <a:r>
              <a:rPr lang="nb-NO" dirty="0"/>
              <a:t>Tross alt fredag!  Norsk kultur på fredager....</a:t>
            </a:r>
          </a:p>
          <a:p>
            <a:endParaRPr lang="nb-NO" dirty="0"/>
          </a:p>
        </p:txBody>
      </p:sp>
      <p:sp>
        <p:nvSpPr>
          <p:cNvPr id="4" name="Plassholder for lysbildenummer 3"/>
          <p:cNvSpPr>
            <a:spLocks noGrp="1"/>
          </p:cNvSpPr>
          <p:nvPr>
            <p:ph type="sldNum" sz="quarter" idx="5"/>
          </p:nvPr>
        </p:nvSpPr>
        <p:spPr/>
        <p:txBody>
          <a:bodyPr/>
          <a:lstStyle/>
          <a:p>
            <a:fld id="{8F1505A6-991D-5948-B80B-1477DB5C135B}" type="slidenum">
              <a:rPr lang="nb-NO" smtClean="0"/>
              <a:t>1</a:t>
            </a:fld>
            <a:endParaRPr lang="nb-NO"/>
          </a:p>
        </p:txBody>
      </p:sp>
    </p:spTree>
    <p:extLst>
      <p:ext uri="{BB962C8B-B14F-4D97-AF65-F5344CB8AC3E}">
        <p14:creationId xmlns:p14="http://schemas.microsoft.com/office/powerpoint/2010/main" val="228546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10</a:t>
            </a:fld>
            <a:endParaRPr lang="nb-NO"/>
          </a:p>
        </p:txBody>
      </p:sp>
    </p:spTree>
    <p:extLst>
      <p:ext uri="{BB962C8B-B14F-4D97-AF65-F5344CB8AC3E}">
        <p14:creationId xmlns:p14="http://schemas.microsoft.com/office/powerpoint/2010/main" val="92214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11</a:t>
            </a:fld>
            <a:endParaRPr lang="nb-NO"/>
          </a:p>
        </p:txBody>
      </p:sp>
    </p:spTree>
    <p:extLst>
      <p:ext uri="{BB962C8B-B14F-4D97-AF65-F5344CB8AC3E}">
        <p14:creationId xmlns:p14="http://schemas.microsoft.com/office/powerpoint/2010/main" val="381219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12</a:t>
            </a:fld>
            <a:endParaRPr lang="nb-NO"/>
          </a:p>
        </p:txBody>
      </p:sp>
    </p:spTree>
    <p:extLst>
      <p:ext uri="{BB962C8B-B14F-4D97-AF65-F5344CB8AC3E}">
        <p14:creationId xmlns:p14="http://schemas.microsoft.com/office/powerpoint/2010/main" val="41534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13</a:t>
            </a:fld>
            <a:endParaRPr lang="nb-NO"/>
          </a:p>
        </p:txBody>
      </p:sp>
    </p:spTree>
    <p:extLst>
      <p:ext uri="{BB962C8B-B14F-4D97-AF65-F5344CB8AC3E}">
        <p14:creationId xmlns:p14="http://schemas.microsoft.com/office/powerpoint/2010/main" val="21782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14</a:t>
            </a:fld>
            <a:endParaRPr lang="nb-NO"/>
          </a:p>
        </p:txBody>
      </p:sp>
    </p:spTree>
    <p:extLst>
      <p:ext uri="{BB962C8B-B14F-4D97-AF65-F5344CB8AC3E}">
        <p14:creationId xmlns:p14="http://schemas.microsoft.com/office/powerpoint/2010/main" val="238530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Fortelling fra retten</a:t>
            </a:r>
          </a:p>
        </p:txBody>
      </p:sp>
      <p:sp>
        <p:nvSpPr>
          <p:cNvPr id="4" name="Plassholder for lysbildenummer 3"/>
          <p:cNvSpPr>
            <a:spLocks noGrp="1"/>
          </p:cNvSpPr>
          <p:nvPr>
            <p:ph type="sldNum" sz="quarter" idx="5"/>
          </p:nvPr>
        </p:nvSpPr>
        <p:spPr/>
        <p:txBody>
          <a:bodyPr/>
          <a:lstStyle/>
          <a:p>
            <a:fld id="{8F1505A6-991D-5948-B80B-1477DB5C135B}" type="slidenum">
              <a:rPr lang="nb-NO" smtClean="0"/>
              <a:t>15</a:t>
            </a:fld>
            <a:endParaRPr lang="nb-NO"/>
          </a:p>
        </p:txBody>
      </p:sp>
    </p:spTree>
    <p:extLst>
      <p:ext uri="{BB962C8B-B14F-4D97-AF65-F5344CB8AC3E}">
        <p14:creationId xmlns:p14="http://schemas.microsoft.com/office/powerpoint/2010/main" val="324325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16</a:t>
            </a:fld>
            <a:endParaRPr lang="nb-NO"/>
          </a:p>
        </p:txBody>
      </p:sp>
    </p:spTree>
    <p:extLst>
      <p:ext uri="{BB962C8B-B14F-4D97-AF65-F5344CB8AC3E}">
        <p14:creationId xmlns:p14="http://schemas.microsoft.com/office/powerpoint/2010/main" val="66383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Fokus på løsninger</a:t>
            </a:r>
            <a:r>
              <a:rPr lang="nb-NO" baseline="0" dirty="0"/>
              <a:t> og ikke gi sykdom mye plass</a:t>
            </a:r>
          </a:p>
          <a:p>
            <a:r>
              <a:rPr lang="nb-NO" baseline="0" dirty="0"/>
              <a:t>Gi råd det er viktig....</a:t>
            </a:r>
            <a:endParaRPr lang="nb-NO" dirty="0"/>
          </a:p>
        </p:txBody>
      </p:sp>
      <p:sp>
        <p:nvSpPr>
          <p:cNvPr id="4" name="Plassholder for lysbildenummer 3"/>
          <p:cNvSpPr>
            <a:spLocks noGrp="1"/>
          </p:cNvSpPr>
          <p:nvPr>
            <p:ph type="sldNum" sz="quarter" idx="5"/>
          </p:nvPr>
        </p:nvSpPr>
        <p:spPr/>
        <p:txBody>
          <a:bodyPr/>
          <a:lstStyle/>
          <a:p>
            <a:fld id="{8F1505A6-991D-5948-B80B-1477DB5C135B}" type="slidenum">
              <a:rPr lang="nb-NO" smtClean="0"/>
              <a:t>17</a:t>
            </a:fld>
            <a:endParaRPr lang="nb-NO"/>
          </a:p>
        </p:txBody>
      </p:sp>
    </p:spTree>
    <p:extLst>
      <p:ext uri="{BB962C8B-B14F-4D97-AF65-F5344CB8AC3E}">
        <p14:creationId xmlns:p14="http://schemas.microsoft.com/office/powerpoint/2010/main" val="339843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18</a:t>
            </a:fld>
            <a:endParaRPr lang="nb-NO"/>
          </a:p>
        </p:txBody>
      </p:sp>
    </p:spTree>
    <p:extLst>
      <p:ext uri="{BB962C8B-B14F-4D97-AF65-F5344CB8AC3E}">
        <p14:creationId xmlns:p14="http://schemas.microsoft.com/office/powerpoint/2010/main" val="48569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19</a:t>
            </a:fld>
            <a:endParaRPr lang="nb-NO"/>
          </a:p>
        </p:txBody>
      </p:sp>
    </p:spTree>
    <p:extLst>
      <p:ext uri="{BB962C8B-B14F-4D97-AF65-F5344CB8AC3E}">
        <p14:creationId xmlns:p14="http://schemas.microsoft.com/office/powerpoint/2010/main" val="136431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a:t>
            </a:fld>
            <a:endParaRPr lang="nb-NO"/>
          </a:p>
        </p:txBody>
      </p:sp>
    </p:spTree>
    <p:extLst>
      <p:ext uri="{BB962C8B-B14F-4D97-AF65-F5344CB8AC3E}">
        <p14:creationId xmlns:p14="http://schemas.microsoft.com/office/powerpoint/2010/main" val="1609100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20</a:t>
            </a:fld>
            <a:endParaRPr lang="nb-NO"/>
          </a:p>
        </p:txBody>
      </p:sp>
    </p:spTree>
    <p:extLst>
      <p:ext uri="{BB962C8B-B14F-4D97-AF65-F5344CB8AC3E}">
        <p14:creationId xmlns:p14="http://schemas.microsoft.com/office/powerpoint/2010/main" val="99196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Hei Yasmin! Yasmin takk for fint besøk hjemme hos deg. Du var en fin vertinne og jeg spiste mye god mat! Ditt </a:t>
            </a:r>
            <a:r>
              <a:rPr lang="nb-NO" sz="1200" kern="1200" dirty="0" err="1">
                <a:solidFill>
                  <a:schemeClr val="tx1"/>
                </a:solidFill>
                <a:effectLst/>
                <a:latin typeface="+mn-lt"/>
                <a:ea typeface="+mn-ea"/>
                <a:cs typeface="+mn-cs"/>
              </a:rPr>
              <a:t>nan</a:t>
            </a:r>
            <a:r>
              <a:rPr lang="nb-NO" sz="1200" kern="1200" dirty="0">
                <a:solidFill>
                  <a:schemeClr val="tx1"/>
                </a:solidFill>
                <a:effectLst/>
                <a:latin typeface="+mn-lt"/>
                <a:ea typeface="+mn-ea"/>
                <a:cs typeface="+mn-cs"/>
              </a:rPr>
              <a:t> brød er det beste jeg noen gang har smakt. Du kommer fra en fin familie. Jeg vil gjerne invitere til møte (Mandag) istedenfor rettsmøter med dommer. Jeg fikk lov av dommeren å spørre om dette. Jeg tror det vil være best for deg og for </a:t>
            </a:r>
            <a:r>
              <a:rPr lang="nb-NO" sz="1200" kern="1200" dirty="0" err="1">
                <a:solidFill>
                  <a:schemeClr val="tx1"/>
                </a:solidFill>
                <a:effectLst/>
                <a:latin typeface="+mn-lt"/>
                <a:ea typeface="+mn-ea"/>
                <a:cs typeface="+mn-cs"/>
              </a:rPr>
              <a:t>Anoushka</a:t>
            </a:r>
            <a:r>
              <a:rPr lang="nb-NO" sz="1200" kern="1200" dirty="0">
                <a:solidFill>
                  <a:schemeClr val="tx1"/>
                </a:solidFill>
                <a:effectLst/>
                <a:latin typeface="+mn-lt"/>
                <a:ea typeface="+mn-ea"/>
                <a:cs typeface="+mn-cs"/>
              </a:rPr>
              <a:t>. Om man ikke blir enig kan man be dommeren om hjelp (tirsdag og onsdag).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ble født og mottatt med stor kjærlighet. Ditt hus viser hvordan du elsker henne. Du tenkte på datteren hele tiden og passet på henne. </a:t>
            </a:r>
            <a:r>
              <a:rPr lang="nb-NO" sz="1200" kern="1200" dirty="0" err="1">
                <a:solidFill>
                  <a:schemeClr val="tx1"/>
                </a:solidFill>
                <a:effectLst/>
                <a:latin typeface="+mn-lt"/>
                <a:ea typeface="+mn-ea"/>
                <a:cs typeface="+mn-cs"/>
              </a:rPr>
              <a:t>Anoushka</a:t>
            </a:r>
            <a:r>
              <a:rPr lang="nb-NO" sz="1200" kern="1200" dirty="0">
                <a:solidFill>
                  <a:schemeClr val="tx1"/>
                </a:solidFill>
                <a:effectLst/>
                <a:latin typeface="+mn-lt"/>
                <a:ea typeface="+mn-ea"/>
                <a:cs typeface="+mn-cs"/>
              </a:rPr>
              <a:t> er en vakker livlig afghansk jente. Mange år med motgang og fare gjorde deg sliten. Din elskede bror døde av kreft, mens han selv enda hadde ansvar for små barn. Du strevde med å finne mot til å leve videre, du var veldig alene i Norge. I denne fasen var barnevern og andre rundt deg og forsøkte å støtte deg. De passet på datteren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slik at du kunne ta avskjed fra din søster. </a:t>
            </a:r>
            <a:r>
              <a:rPr lang="nb-NO" sz="1200" kern="1200" dirty="0" err="1">
                <a:solidFill>
                  <a:schemeClr val="tx1"/>
                </a:solidFill>
                <a:effectLst/>
                <a:latin typeface="+mn-lt"/>
                <a:ea typeface="+mn-ea"/>
                <a:cs typeface="+mn-cs"/>
              </a:rPr>
              <a:t>Anoushka</a:t>
            </a:r>
            <a:r>
              <a:rPr lang="nb-NO" sz="1200" kern="1200" dirty="0">
                <a:solidFill>
                  <a:schemeClr val="tx1"/>
                </a:solidFill>
                <a:effectLst/>
                <a:latin typeface="+mn-lt"/>
                <a:ea typeface="+mn-ea"/>
                <a:cs typeface="+mn-cs"/>
              </a:rPr>
              <a:t> far støtter deg med penger, gaver og mange telefoner. Familien ringte deg hver uke. Barn er som planter som må få nok vann og lys. Får de vann bare innimellom blir det døde blader og de blir slappe. Får de for lite sol blekner de. Når vi ser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i dag er hun som en som en plante som har fått for lite vann og sol sammen med mor. Det er veldig vondt, og jeg er lei meg for å komme med den dårlige nyheten. I dag ser vi at </a:t>
            </a:r>
            <a:r>
              <a:rPr lang="nb-NO" sz="1200" kern="1200" dirty="0" err="1">
                <a:solidFill>
                  <a:schemeClr val="tx1"/>
                </a:solidFill>
                <a:effectLst/>
                <a:latin typeface="+mn-lt"/>
                <a:ea typeface="+mn-ea"/>
                <a:cs typeface="+mn-cs"/>
              </a:rPr>
              <a:t>Anoushka</a:t>
            </a:r>
            <a:r>
              <a:rPr lang="nb-NO" sz="1200" kern="1200" dirty="0">
                <a:solidFill>
                  <a:schemeClr val="tx1"/>
                </a:solidFill>
                <a:effectLst/>
                <a:latin typeface="+mn-lt"/>
                <a:ea typeface="+mn-ea"/>
                <a:cs typeface="+mn-cs"/>
              </a:rPr>
              <a:t> har behov for vann og lys der hun er. Hun ble skadet av de vanskelige år du var alene selv om du elsket henne og passet på henne. Du visste du måtte forlate din familie og ditt land for barnas skyld. Du har gjort det, selv om du savner din familie hver dag. Du tenker på barna. Du var opptatt av at de skulle vokse opp med reell frihet uten press som du hadde vært utsatt for og uten vold. Det er tegn på stor mors kjærlighet. Vi forstår at du ønsker at </a:t>
            </a:r>
            <a:r>
              <a:rPr lang="nb-NO" sz="1200" kern="1200" dirty="0" err="1">
                <a:solidFill>
                  <a:schemeClr val="tx1"/>
                </a:solidFill>
                <a:effectLst/>
                <a:latin typeface="+mn-lt"/>
                <a:ea typeface="+mn-ea"/>
                <a:cs typeface="+mn-cs"/>
              </a:rPr>
              <a:t>Anoushka</a:t>
            </a:r>
            <a:r>
              <a:rPr lang="nb-NO" sz="1200" kern="1200" dirty="0">
                <a:solidFill>
                  <a:schemeClr val="tx1"/>
                </a:solidFill>
                <a:effectLst/>
                <a:latin typeface="+mn-lt"/>
                <a:ea typeface="+mn-ea"/>
                <a:cs typeface="+mn-cs"/>
              </a:rPr>
              <a:t> skal flytte hjem nå. Vi tror at det er for tidlig. Du trenger å være sterkere, tryggere og mer tillitsfull i møte med mennesker. Det er viktig med jobb og godt liv. Du trenger å bli sterkere for din datter. Du er viktig for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og det er viktig for </a:t>
            </a:r>
            <a:r>
              <a:rPr lang="nb-NO" sz="1200" kern="1200" dirty="0" err="1">
                <a:solidFill>
                  <a:schemeClr val="tx1"/>
                </a:solidFill>
                <a:effectLst/>
                <a:latin typeface="+mn-lt"/>
                <a:ea typeface="+mn-ea"/>
                <a:cs typeface="+mn-cs"/>
              </a:rPr>
              <a:t>Anoushka</a:t>
            </a:r>
            <a:r>
              <a:rPr lang="nb-NO" sz="1200" kern="1200" dirty="0">
                <a:solidFill>
                  <a:schemeClr val="tx1"/>
                </a:solidFill>
                <a:effectLst/>
                <a:latin typeface="+mn-lt"/>
                <a:ea typeface="+mn-ea"/>
                <a:cs typeface="+mn-cs"/>
              </a:rPr>
              <a:t> at du har det bra. Du har en fin familie som kan bli viktig for </a:t>
            </a:r>
            <a:r>
              <a:rPr lang="nb-NO" sz="1200" kern="1200" dirty="0" err="1">
                <a:solidFill>
                  <a:schemeClr val="tx1"/>
                </a:solidFill>
                <a:effectLst/>
                <a:latin typeface="+mn-lt"/>
                <a:ea typeface="+mn-ea"/>
                <a:cs typeface="+mn-cs"/>
              </a:rPr>
              <a:t>Anoushka</a:t>
            </a:r>
            <a:r>
              <a:rPr lang="nb-NO" sz="1200" kern="1200" dirty="0">
                <a:solidFill>
                  <a:schemeClr val="tx1"/>
                </a:solidFill>
                <a:effectLst/>
                <a:latin typeface="+mn-lt"/>
                <a:ea typeface="+mn-ea"/>
                <a:cs typeface="+mn-cs"/>
              </a:rPr>
              <a:t> i fremtiden. Hun skal kunne være med i bryllup og på fest, sove hjemme hos mamma.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trenger å kunne ha det bra hvor hun er og trenger at mamma støtter henne i det. Vi har sett at fosterfamilien er snill og passer godt på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Jeg vil gjerne snakke mer med deg om hva fosterhjem kan gjøre bedre og barneverntjenesten kan gjøre bedre. Jeg anbefaler deg å samarbeide med barneverntjenesten rundt </a:t>
            </a:r>
            <a:r>
              <a:rPr lang="nb-NO" sz="1200" kern="1200" dirty="0" err="1">
                <a:solidFill>
                  <a:schemeClr val="tx1"/>
                </a:solidFill>
                <a:effectLst/>
                <a:latin typeface="+mn-lt"/>
                <a:ea typeface="+mn-ea"/>
                <a:cs typeface="+mn-cs"/>
              </a:rPr>
              <a:t>Anouschkas</a:t>
            </a:r>
            <a:r>
              <a:rPr lang="nb-NO" sz="1200" kern="1200" dirty="0">
                <a:solidFill>
                  <a:schemeClr val="tx1"/>
                </a:solidFill>
                <a:effectLst/>
                <a:latin typeface="+mn-lt"/>
                <a:ea typeface="+mn-ea"/>
                <a:cs typeface="+mn-cs"/>
              </a:rPr>
              <a:t> bosted, samvær hjemme hos deg og hvordan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kan være en afghansk muslimsk norsk jente. Vi ber deg om mye. Ingen kan forstå hvor mye du gråter og savner ditt barn. Vi håper at du kan være sterk og tålmodig og gjøre det som er best for </a:t>
            </a:r>
            <a:r>
              <a:rPr lang="nb-NO" sz="1200" kern="1200" dirty="0" err="1">
                <a:solidFill>
                  <a:schemeClr val="tx1"/>
                </a:solidFill>
                <a:effectLst/>
                <a:latin typeface="+mn-lt"/>
                <a:ea typeface="+mn-ea"/>
                <a:cs typeface="+mn-cs"/>
              </a:rPr>
              <a:t>Anouschka</a:t>
            </a:r>
            <a:r>
              <a:rPr lang="nb-NO" sz="1200" kern="1200" dirty="0">
                <a:solidFill>
                  <a:schemeClr val="tx1"/>
                </a:solidFill>
                <a:effectLst/>
                <a:latin typeface="+mn-lt"/>
                <a:ea typeface="+mn-ea"/>
                <a:cs typeface="+mn-cs"/>
              </a:rPr>
              <a:t>. Jeg gleder meg til å kunne samtale videre med deg om dette med din advokat. hilsen, Judith sakkyndig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Alle trenger</a:t>
            </a:r>
            <a:r>
              <a:rPr lang="nb-NO" sz="1200" kern="1200" baseline="0" dirty="0">
                <a:solidFill>
                  <a:schemeClr val="tx1"/>
                </a:solidFill>
                <a:effectLst/>
                <a:latin typeface="+mn-lt"/>
                <a:ea typeface="+mn-ea"/>
                <a:cs typeface="+mn-cs"/>
              </a:rPr>
              <a:t> dette – nei!</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8F1505A6-991D-5948-B80B-1477DB5C135B}" type="slidenum">
              <a:rPr lang="nb-NO" smtClean="0"/>
              <a:t>21</a:t>
            </a:fld>
            <a:endParaRPr lang="nb-NO"/>
          </a:p>
        </p:txBody>
      </p:sp>
    </p:spTree>
    <p:extLst>
      <p:ext uri="{BB962C8B-B14F-4D97-AF65-F5344CB8AC3E}">
        <p14:creationId xmlns:p14="http://schemas.microsoft.com/office/powerpoint/2010/main" val="200422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22</a:t>
            </a:fld>
            <a:endParaRPr lang="nb-NO"/>
          </a:p>
        </p:txBody>
      </p:sp>
    </p:spTree>
    <p:extLst>
      <p:ext uri="{BB962C8B-B14F-4D97-AF65-F5344CB8AC3E}">
        <p14:creationId xmlns:p14="http://schemas.microsoft.com/office/powerpoint/2010/main" val="373037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23</a:t>
            </a:fld>
            <a:endParaRPr lang="nb-NO"/>
          </a:p>
        </p:txBody>
      </p:sp>
    </p:spTree>
    <p:extLst>
      <p:ext uri="{BB962C8B-B14F-4D97-AF65-F5344CB8AC3E}">
        <p14:creationId xmlns:p14="http://schemas.microsoft.com/office/powerpoint/2010/main" val="800125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24</a:t>
            </a:fld>
            <a:endParaRPr lang="nb-NO"/>
          </a:p>
        </p:txBody>
      </p:sp>
    </p:spTree>
    <p:extLst>
      <p:ext uri="{BB962C8B-B14F-4D97-AF65-F5344CB8AC3E}">
        <p14:creationId xmlns:p14="http://schemas.microsoft.com/office/powerpoint/2010/main" val="1194611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25</a:t>
            </a:fld>
            <a:endParaRPr lang="nb-NO"/>
          </a:p>
        </p:txBody>
      </p:sp>
    </p:spTree>
    <p:extLst>
      <p:ext uri="{BB962C8B-B14F-4D97-AF65-F5344CB8AC3E}">
        <p14:creationId xmlns:p14="http://schemas.microsoft.com/office/powerpoint/2010/main" val="179990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26</a:t>
            </a:fld>
            <a:endParaRPr lang="nb-NO"/>
          </a:p>
        </p:txBody>
      </p:sp>
    </p:spTree>
    <p:extLst>
      <p:ext uri="{BB962C8B-B14F-4D97-AF65-F5344CB8AC3E}">
        <p14:creationId xmlns:p14="http://schemas.microsoft.com/office/powerpoint/2010/main" val="2952562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27</a:t>
            </a:fld>
            <a:endParaRPr lang="nb-NO"/>
          </a:p>
        </p:txBody>
      </p:sp>
    </p:spTree>
    <p:extLst>
      <p:ext uri="{BB962C8B-B14F-4D97-AF65-F5344CB8AC3E}">
        <p14:creationId xmlns:p14="http://schemas.microsoft.com/office/powerpoint/2010/main" val="4265372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28</a:t>
            </a:fld>
            <a:endParaRPr lang="nb-NO"/>
          </a:p>
        </p:txBody>
      </p:sp>
    </p:spTree>
    <p:extLst>
      <p:ext uri="{BB962C8B-B14F-4D97-AF65-F5344CB8AC3E}">
        <p14:creationId xmlns:p14="http://schemas.microsoft.com/office/powerpoint/2010/main" val="56278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29</a:t>
            </a:fld>
            <a:endParaRPr lang="nb-NO"/>
          </a:p>
        </p:txBody>
      </p:sp>
    </p:spTree>
    <p:extLst>
      <p:ext uri="{BB962C8B-B14F-4D97-AF65-F5344CB8AC3E}">
        <p14:creationId xmlns:p14="http://schemas.microsoft.com/office/powerpoint/2010/main" val="706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a:t>
            </a:fld>
            <a:endParaRPr lang="nb-NO"/>
          </a:p>
        </p:txBody>
      </p:sp>
    </p:spTree>
    <p:extLst>
      <p:ext uri="{BB962C8B-B14F-4D97-AF65-F5344CB8AC3E}">
        <p14:creationId xmlns:p14="http://schemas.microsoft.com/office/powerpoint/2010/main" val="1172907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30</a:t>
            </a:fld>
            <a:endParaRPr lang="nb-NO"/>
          </a:p>
        </p:txBody>
      </p:sp>
    </p:spTree>
    <p:extLst>
      <p:ext uri="{BB962C8B-B14F-4D97-AF65-F5344CB8AC3E}">
        <p14:creationId xmlns:p14="http://schemas.microsoft.com/office/powerpoint/2010/main" val="1808795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31</a:t>
            </a:fld>
            <a:endParaRPr lang="nb-NO"/>
          </a:p>
        </p:txBody>
      </p:sp>
    </p:spTree>
    <p:extLst>
      <p:ext uri="{BB962C8B-B14F-4D97-AF65-F5344CB8AC3E}">
        <p14:creationId xmlns:p14="http://schemas.microsoft.com/office/powerpoint/2010/main" val="164916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32</a:t>
            </a:fld>
            <a:endParaRPr lang="nb-NO"/>
          </a:p>
        </p:txBody>
      </p:sp>
    </p:spTree>
    <p:extLst>
      <p:ext uri="{BB962C8B-B14F-4D97-AF65-F5344CB8AC3E}">
        <p14:creationId xmlns:p14="http://schemas.microsoft.com/office/powerpoint/2010/main" val="2007864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33</a:t>
            </a:fld>
            <a:endParaRPr lang="nb-NO"/>
          </a:p>
        </p:txBody>
      </p:sp>
    </p:spTree>
    <p:extLst>
      <p:ext uri="{BB962C8B-B14F-4D97-AF65-F5344CB8AC3E}">
        <p14:creationId xmlns:p14="http://schemas.microsoft.com/office/powerpoint/2010/main" val="2690497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34</a:t>
            </a:fld>
            <a:endParaRPr lang="nb-NO"/>
          </a:p>
        </p:txBody>
      </p:sp>
    </p:spTree>
    <p:extLst>
      <p:ext uri="{BB962C8B-B14F-4D97-AF65-F5344CB8AC3E}">
        <p14:creationId xmlns:p14="http://schemas.microsoft.com/office/powerpoint/2010/main" val="1696514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35</a:t>
            </a:fld>
            <a:endParaRPr lang="nb-NO"/>
          </a:p>
        </p:txBody>
      </p:sp>
    </p:spTree>
    <p:extLst>
      <p:ext uri="{BB962C8B-B14F-4D97-AF65-F5344CB8AC3E}">
        <p14:creationId xmlns:p14="http://schemas.microsoft.com/office/powerpoint/2010/main" val="614991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36</a:t>
            </a:fld>
            <a:endParaRPr lang="nb-NO"/>
          </a:p>
        </p:txBody>
      </p:sp>
    </p:spTree>
    <p:extLst>
      <p:ext uri="{BB962C8B-B14F-4D97-AF65-F5344CB8AC3E}">
        <p14:creationId xmlns:p14="http://schemas.microsoft.com/office/powerpoint/2010/main" val="278705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4</a:t>
            </a:fld>
            <a:endParaRPr lang="nb-NO"/>
          </a:p>
        </p:txBody>
      </p:sp>
    </p:spTree>
    <p:extLst>
      <p:ext uri="{BB962C8B-B14F-4D97-AF65-F5344CB8AC3E}">
        <p14:creationId xmlns:p14="http://schemas.microsoft.com/office/powerpoint/2010/main" val="266376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Hent drikken selv</a:t>
            </a:r>
          </a:p>
        </p:txBody>
      </p:sp>
      <p:sp>
        <p:nvSpPr>
          <p:cNvPr id="4" name="Plassholder for lysbildenummer 3"/>
          <p:cNvSpPr>
            <a:spLocks noGrp="1"/>
          </p:cNvSpPr>
          <p:nvPr>
            <p:ph type="sldNum" sz="quarter" idx="5"/>
          </p:nvPr>
        </p:nvSpPr>
        <p:spPr/>
        <p:txBody>
          <a:bodyPr/>
          <a:lstStyle/>
          <a:p>
            <a:fld id="{8F1505A6-991D-5948-B80B-1477DB5C135B}" type="slidenum">
              <a:rPr lang="nb-NO" smtClean="0"/>
              <a:t>5</a:t>
            </a:fld>
            <a:endParaRPr lang="nb-NO"/>
          </a:p>
        </p:txBody>
      </p:sp>
    </p:spTree>
    <p:extLst>
      <p:ext uri="{BB962C8B-B14F-4D97-AF65-F5344CB8AC3E}">
        <p14:creationId xmlns:p14="http://schemas.microsoft.com/office/powerpoint/2010/main" val="77258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6</a:t>
            </a:fld>
            <a:endParaRPr lang="nb-NO"/>
          </a:p>
        </p:txBody>
      </p:sp>
    </p:spTree>
    <p:extLst>
      <p:ext uri="{BB962C8B-B14F-4D97-AF65-F5344CB8AC3E}">
        <p14:creationId xmlns:p14="http://schemas.microsoft.com/office/powerpoint/2010/main" val="325495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F1505A6-991D-5948-B80B-1477DB5C135B}" type="slidenum">
              <a:rPr lang="nb-NO" smtClean="0"/>
              <a:t>7</a:t>
            </a:fld>
            <a:endParaRPr lang="nb-NO"/>
          </a:p>
        </p:txBody>
      </p:sp>
    </p:spTree>
    <p:extLst>
      <p:ext uri="{BB962C8B-B14F-4D97-AF65-F5344CB8AC3E}">
        <p14:creationId xmlns:p14="http://schemas.microsoft.com/office/powerpoint/2010/main" val="278793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er samtalen annerledes? Jeg forsøker ikke å forandre henne – men forsøker å få inn mine gode intensjoner i en verden av begrunnet mistenksomhet.</a:t>
            </a:r>
          </a:p>
        </p:txBody>
      </p:sp>
      <p:sp>
        <p:nvSpPr>
          <p:cNvPr id="4" name="Plassholder for lysbildenummer 3"/>
          <p:cNvSpPr>
            <a:spLocks noGrp="1"/>
          </p:cNvSpPr>
          <p:nvPr>
            <p:ph type="sldNum" sz="quarter" idx="5"/>
          </p:nvPr>
        </p:nvSpPr>
        <p:spPr/>
        <p:txBody>
          <a:bodyPr/>
          <a:lstStyle/>
          <a:p>
            <a:fld id="{8F1505A6-991D-5948-B80B-1477DB5C135B}" type="slidenum">
              <a:rPr lang="nb-NO" smtClean="0"/>
              <a:t>8</a:t>
            </a:fld>
            <a:endParaRPr lang="nb-NO"/>
          </a:p>
        </p:txBody>
      </p:sp>
    </p:spTree>
    <p:extLst>
      <p:ext uri="{BB962C8B-B14F-4D97-AF65-F5344CB8AC3E}">
        <p14:creationId xmlns:p14="http://schemas.microsoft.com/office/powerpoint/2010/main" val="265883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Mye mer emosjoner og snakker bare rundt grøten Pakistan Megler</a:t>
            </a:r>
          </a:p>
          <a:p>
            <a:r>
              <a:rPr lang="nb-NO" dirty="0"/>
              <a:t>Emosjoner og direkthet (polen)</a:t>
            </a:r>
          </a:p>
          <a:p>
            <a:endParaRPr lang="nb-NO" dirty="0"/>
          </a:p>
          <a:p>
            <a:r>
              <a:rPr lang="nb-NO" dirty="0"/>
              <a:t>Hvordan vet du hva du skal gjøre hvor?</a:t>
            </a:r>
          </a:p>
          <a:p>
            <a:r>
              <a:rPr lang="nb-NO" dirty="0"/>
              <a:t>Regions kultur og familie kultur – du vet ikke – du har bare hypoteser</a:t>
            </a:r>
          </a:p>
          <a:p>
            <a:r>
              <a:rPr lang="nb-NO" dirty="0"/>
              <a:t>Bruk av meglere</a:t>
            </a:r>
          </a:p>
        </p:txBody>
      </p:sp>
      <p:sp>
        <p:nvSpPr>
          <p:cNvPr id="4" name="Plassholder for lysbildenummer 3"/>
          <p:cNvSpPr>
            <a:spLocks noGrp="1"/>
          </p:cNvSpPr>
          <p:nvPr>
            <p:ph type="sldNum" sz="quarter" idx="5"/>
          </p:nvPr>
        </p:nvSpPr>
        <p:spPr/>
        <p:txBody>
          <a:bodyPr/>
          <a:lstStyle/>
          <a:p>
            <a:fld id="{8F1505A6-991D-5948-B80B-1477DB5C135B}" type="slidenum">
              <a:rPr lang="nb-NO" smtClean="0"/>
              <a:t>9</a:t>
            </a:fld>
            <a:endParaRPr lang="nb-NO"/>
          </a:p>
        </p:txBody>
      </p:sp>
    </p:spTree>
    <p:extLst>
      <p:ext uri="{BB962C8B-B14F-4D97-AF65-F5344CB8AC3E}">
        <p14:creationId xmlns:p14="http://schemas.microsoft.com/office/powerpoint/2010/main" val="2029887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pic>
        <p:nvPicPr>
          <p:cNvPr id="13"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14"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15" name="Titteltekst"/>
          <p:cNvSpPr txBox="1">
            <a:spLocks noGrp="1"/>
          </p:cNvSpPr>
          <p:nvPr>
            <p:ph type="title"/>
          </p:nvPr>
        </p:nvSpPr>
        <p:spPr>
          <a:xfrm>
            <a:off x="914400" y="2130426"/>
            <a:ext cx="10363200" cy="1470025"/>
          </a:xfrm>
          <a:prstGeom prst="rect">
            <a:avLst/>
          </a:prstGeom>
        </p:spPr>
        <p:txBody>
          <a:bodyPr/>
          <a:lstStyle/>
          <a:p>
            <a:r>
              <a:t>Titteltekst</a:t>
            </a:r>
          </a:p>
        </p:txBody>
      </p:sp>
      <p:sp>
        <p:nvSpPr>
          <p:cNvPr id="16" name="Brødtekst nivå én…"/>
          <p:cNvSpPr txBox="1">
            <a:spLocks noGrp="1"/>
          </p:cNvSpPr>
          <p:nvPr>
            <p:ph type="body" sz="quarter" idx="1"/>
          </p:nvPr>
        </p:nvSpPr>
        <p:spPr>
          <a:xfrm>
            <a:off x="1828800" y="3886200"/>
            <a:ext cx="8534400" cy="1752600"/>
          </a:xfrm>
          <a:prstGeom prst="rect">
            <a:avLst/>
          </a:prstGeom>
        </p:spPr>
        <p:txBody>
          <a:bodyPr>
            <a:normAutofit/>
          </a:bodyPr>
          <a:lstStyle>
            <a:lvl1pPr marL="0" indent="0" algn="ctr" defTabSz="914400">
              <a:spcBef>
                <a:spcPts val="700"/>
              </a:spcBef>
              <a:buSzTx/>
              <a:buFontTx/>
              <a:buNone/>
              <a:defRPr sz="3200">
                <a:solidFill>
                  <a:srgbClr val="888888"/>
                </a:solidFill>
              </a:defRPr>
            </a:lvl1pPr>
            <a:lvl2pPr marL="0" indent="457200" algn="ctr" defTabSz="914400">
              <a:spcBef>
                <a:spcPts val="700"/>
              </a:spcBef>
              <a:buSzTx/>
              <a:buFontTx/>
              <a:buNone/>
              <a:defRPr sz="3200">
                <a:solidFill>
                  <a:srgbClr val="888888"/>
                </a:solidFill>
              </a:defRPr>
            </a:lvl2pPr>
            <a:lvl3pPr marL="0" indent="914400" algn="ctr" defTabSz="914400">
              <a:spcBef>
                <a:spcPts val="700"/>
              </a:spcBef>
              <a:buSzTx/>
              <a:buFontTx/>
              <a:buNone/>
              <a:defRPr sz="3200">
                <a:solidFill>
                  <a:srgbClr val="888888"/>
                </a:solidFill>
              </a:defRPr>
            </a:lvl3pPr>
            <a:lvl4pPr marL="0" indent="1371600" algn="ctr" defTabSz="914400">
              <a:spcBef>
                <a:spcPts val="700"/>
              </a:spcBef>
              <a:buSzTx/>
              <a:buFontTx/>
              <a:buNone/>
              <a:defRPr sz="3200">
                <a:solidFill>
                  <a:srgbClr val="888888"/>
                </a:solidFill>
              </a:defRPr>
            </a:lvl4pPr>
            <a:lvl5pPr marL="0" indent="1828800" algn="ctr" defTabSz="914400">
              <a:spcBef>
                <a:spcPts val="700"/>
              </a:spcBef>
              <a:buSzTx/>
              <a:buFontTx/>
              <a:buNone/>
              <a:defRPr sz="3200">
                <a:solidFill>
                  <a:srgbClr val="888888"/>
                </a:solidFill>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7"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909877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pic>
        <p:nvPicPr>
          <p:cNvPr id="142" name="Chalk_Line_10x7.png" descr="Chalk_Line_10x7.png"/>
          <p:cNvPicPr>
            <a:picLocks noChangeAspect="1"/>
          </p:cNvPicPr>
          <p:nvPr/>
        </p:nvPicPr>
        <p:blipFill>
          <a:blip r:embed="rId2">
            <a:alphaModFix amt="45000"/>
            <a:extLst/>
          </a:blip>
          <a:stretch>
            <a:fillRect/>
          </a:stretch>
        </p:blipFill>
        <p:spPr>
          <a:xfrm>
            <a:off x="369094" y="250032"/>
            <a:ext cx="11453815" cy="6170415"/>
          </a:xfrm>
          <a:prstGeom prst="rect">
            <a:avLst/>
          </a:prstGeom>
          <a:ln w="12700">
            <a:miter lim="400000"/>
          </a:ln>
        </p:spPr>
      </p:pic>
      <p:sp>
        <p:nvSpPr>
          <p:cNvPr id="143" name="Titteltekst"/>
          <p:cNvSpPr txBox="1">
            <a:spLocks noGrp="1"/>
          </p:cNvSpPr>
          <p:nvPr>
            <p:ph type="title"/>
          </p:nvPr>
        </p:nvSpPr>
        <p:spPr>
          <a:xfrm>
            <a:off x="845345" y="446484"/>
            <a:ext cx="10501313" cy="1205509"/>
          </a:xfrm>
          <a:prstGeom prst="rect">
            <a:avLst/>
          </a:prstGeom>
        </p:spPr>
        <p:txBody>
          <a:bodyPr anchor="t"/>
          <a:lstStyle>
            <a:lvl1pPr algn="l">
              <a:lnSpc>
                <a:spcPct val="80000"/>
              </a:lnSpc>
              <a:defRPr sz="3300" cap="all" spc="270">
                <a:solidFill>
                  <a:srgbClr val="3E3B39"/>
                </a:solidFill>
                <a:effectLst>
                  <a:outerShdw blurRad="25400" dist="25400" dir="5520000" rotWithShape="0">
                    <a:srgbClr val="FFFFFF">
                      <a:alpha val="72000"/>
                    </a:srgbClr>
                  </a:outerShdw>
                </a:effectLst>
                <a:latin typeface="Avenir Next"/>
                <a:ea typeface="Avenir Next"/>
                <a:cs typeface="Avenir Next"/>
                <a:sym typeface="Avenir Next"/>
              </a:defRPr>
            </a:lvl1pPr>
          </a:lstStyle>
          <a:p>
            <a:r>
              <a:t>Titteltekst</a:t>
            </a:r>
          </a:p>
        </p:txBody>
      </p:sp>
      <p:sp>
        <p:nvSpPr>
          <p:cNvPr id="144" name="Brødtekst nivå én…"/>
          <p:cNvSpPr txBox="1">
            <a:spLocks noGrp="1"/>
          </p:cNvSpPr>
          <p:nvPr>
            <p:ph type="body" idx="1"/>
          </p:nvPr>
        </p:nvSpPr>
        <p:spPr>
          <a:xfrm>
            <a:off x="845345" y="1830585"/>
            <a:ext cx="10501313" cy="4196955"/>
          </a:xfrm>
          <a:prstGeom prst="rect">
            <a:avLst/>
          </a:prstGeom>
        </p:spPr>
        <p:txBody>
          <a:bodyPr>
            <a:normAutofit/>
          </a:bodyPr>
          <a:lstStyle>
            <a:lvl1pPr marL="342900" indent="-342900" defTabSz="914400">
              <a:spcBef>
                <a:spcPts val="2200"/>
              </a:spcBef>
              <a:defRPr sz="25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1pPr>
            <a:lvl2pPr marL="742950" indent="-285750" defTabSz="914400">
              <a:spcBef>
                <a:spcPts val="2200"/>
              </a:spcBef>
              <a:defRPr sz="25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2pPr>
            <a:lvl3pPr marL="1143000" indent="-228600" defTabSz="914400">
              <a:spcBef>
                <a:spcPts val="2200"/>
              </a:spcBef>
              <a:defRPr sz="25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3pPr>
            <a:lvl4pPr marL="1600200" indent="-228600" defTabSz="914400">
              <a:spcBef>
                <a:spcPts val="2200"/>
              </a:spcBef>
              <a:defRPr sz="25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4pPr>
            <a:lvl5pPr marL="2057400" indent="-228600" defTabSz="914400">
              <a:spcBef>
                <a:spcPts val="2200"/>
              </a:spcBef>
              <a:defRPr sz="25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45" name="Lysbildenumm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193221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tel og punkttegn">
    <p:spTree>
      <p:nvGrpSpPr>
        <p:cNvPr id="1" name=""/>
        <p:cNvGrpSpPr/>
        <p:nvPr/>
      </p:nvGrpSpPr>
      <p:grpSpPr>
        <a:xfrm>
          <a:off x="0" y="0"/>
          <a:ext cx="0" cy="0"/>
          <a:chOff x="0" y="0"/>
          <a:chExt cx="0" cy="0"/>
        </a:xfrm>
      </p:grpSpPr>
      <p:pic>
        <p:nvPicPr>
          <p:cNvPr id="152" name="image2.png" descr="image2.png"/>
          <p:cNvPicPr>
            <a:picLocks/>
          </p:cNvPicPr>
          <p:nvPr/>
        </p:nvPicPr>
        <p:blipFill>
          <a:blip r:embed="rId2">
            <a:alphaModFix amt="45000"/>
            <a:extLst/>
          </a:blip>
          <a:stretch>
            <a:fillRect/>
          </a:stretch>
        </p:blipFill>
        <p:spPr>
          <a:xfrm>
            <a:off x="369094" y="250032"/>
            <a:ext cx="11453813" cy="6170415"/>
          </a:xfrm>
          <a:prstGeom prst="rect">
            <a:avLst/>
          </a:prstGeom>
          <a:ln w="12700">
            <a:miter lim="400000"/>
          </a:ln>
        </p:spPr>
      </p:pic>
      <p:sp>
        <p:nvSpPr>
          <p:cNvPr id="153" name="Titteltekst"/>
          <p:cNvSpPr txBox="1">
            <a:spLocks noGrp="1"/>
          </p:cNvSpPr>
          <p:nvPr>
            <p:ph type="title"/>
          </p:nvPr>
        </p:nvSpPr>
        <p:spPr>
          <a:xfrm>
            <a:off x="845343" y="446485"/>
            <a:ext cx="10501315" cy="1205509"/>
          </a:xfrm>
          <a:prstGeom prst="rect">
            <a:avLst/>
          </a:prstGeom>
        </p:spPr>
        <p:txBody>
          <a:bodyPr lIns="35718" tIns="35718" rIns="35718" bIns="35718" anchor="t"/>
          <a:lstStyle>
            <a:lvl1pPr algn="l" defTabSz="410765">
              <a:lnSpc>
                <a:spcPct val="80000"/>
              </a:lnSpc>
              <a:defRPr sz="3200" cap="all" spc="256">
                <a:solidFill>
                  <a:srgbClr val="3E3B39"/>
                </a:solidFill>
                <a:effectLst>
                  <a:outerShdw blurRad="25400" dist="25400" dir="5520000" rotWithShape="0">
                    <a:srgbClr val="FFFFFF">
                      <a:alpha val="72000"/>
                    </a:srgbClr>
                  </a:outerShdw>
                </a:effectLst>
                <a:latin typeface="Avenir Next"/>
                <a:ea typeface="Avenir Next"/>
                <a:cs typeface="Avenir Next"/>
                <a:sym typeface="Avenir Next"/>
              </a:defRPr>
            </a:lvl1pPr>
          </a:lstStyle>
          <a:p>
            <a:r>
              <a:t>Titteltekst</a:t>
            </a:r>
          </a:p>
        </p:txBody>
      </p:sp>
      <p:sp>
        <p:nvSpPr>
          <p:cNvPr id="154" name="Brødtekst nivå én…"/>
          <p:cNvSpPr txBox="1">
            <a:spLocks noGrp="1"/>
          </p:cNvSpPr>
          <p:nvPr>
            <p:ph type="body" idx="1"/>
          </p:nvPr>
        </p:nvSpPr>
        <p:spPr>
          <a:xfrm>
            <a:off x="845343" y="1830585"/>
            <a:ext cx="10501315" cy="4196955"/>
          </a:xfrm>
          <a:prstGeom prst="rect">
            <a:avLst/>
          </a:prstGeom>
        </p:spPr>
        <p:txBody>
          <a:bodyPr lIns="35718" tIns="35718" rIns="35718" bIns="35718" anchor="ctr">
            <a:normAutofit/>
          </a:bodyPr>
          <a:lstStyle>
            <a:lvl1pPr marL="296333" indent="-296333" defTabSz="410765">
              <a:spcBef>
                <a:spcPts val="2200"/>
              </a:spcBef>
              <a:buSzPct val="75000"/>
              <a:buFontTx/>
              <a:defRPr sz="24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1pPr>
            <a:lvl2pPr marL="740833" indent="-296333" defTabSz="410765">
              <a:spcBef>
                <a:spcPts val="2200"/>
              </a:spcBef>
              <a:buSzPct val="75000"/>
              <a:buFontTx/>
              <a:buChar char="•"/>
              <a:defRPr sz="24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2pPr>
            <a:lvl3pPr marL="1185333" indent="-296333" defTabSz="410765">
              <a:spcBef>
                <a:spcPts val="2200"/>
              </a:spcBef>
              <a:buSzPct val="75000"/>
              <a:buFontTx/>
              <a:defRPr sz="24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3pPr>
            <a:lvl4pPr marL="1629833" indent="-296333" defTabSz="410765">
              <a:spcBef>
                <a:spcPts val="2200"/>
              </a:spcBef>
              <a:buSzPct val="75000"/>
              <a:buFontTx/>
              <a:buChar char="•"/>
              <a:defRPr sz="24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4pPr>
            <a:lvl5pPr marL="2074333" indent="-296333" defTabSz="410765">
              <a:spcBef>
                <a:spcPts val="2200"/>
              </a:spcBef>
              <a:buSzPct val="75000"/>
              <a:buFontTx/>
              <a:buChar char="•"/>
              <a:defRPr sz="24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55" name="Lysbildenummer"/>
          <p:cNvSpPr txBox="1">
            <a:spLocks noGrp="1"/>
          </p:cNvSpPr>
          <p:nvPr>
            <p:ph type="sldNum" sz="quarter" idx="2"/>
          </p:nvPr>
        </p:nvSpPr>
        <p:spPr>
          <a:xfrm>
            <a:off x="5965277" y="6509742"/>
            <a:ext cx="264494" cy="256800"/>
          </a:xfrm>
          <a:prstGeom prst="rect">
            <a:avLst/>
          </a:prstGeom>
        </p:spPr>
        <p:txBody>
          <a:bodyPr lIns="35718" tIns="35718" rIns="35718" bIns="35718" anchor="t"/>
          <a:lstStyle>
            <a:lvl1pPr algn="ctr" defTabSz="410765">
              <a:defRPr b="1" cap="all">
                <a:solidFill>
                  <a:srgbClr val="5E524C"/>
                </a:solidFill>
                <a:effectLst>
                  <a:outerShdw blurRad="25400" dist="25400" dir="5520000" rotWithShape="0">
                    <a:srgbClr val="FFFFFF">
                      <a:alpha val="71999"/>
                    </a:srgbClr>
                  </a:outerShdw>
                </a:effectLst>
                <a:latin typeface="Avenir Next"/>
                <a:ea typeface="Avenir Next"/>
                <a:cs typeface="Avenir Next"/>
                <a:sym typeface="Avenir Next"/>
              </a:defRPr>
            </a:lvl1pPr>
          </a:lstStyle>
          <a:p>
            <a:fld id="{86CB4B4D-7CA3-9044-876B-883B54F8677D}" type="slidenum">
              <a:t>‹#›</a:t>
            </a:fld>
            <a:endParaRPr/>
          </a:p>
        </p:txBody>
      </p:sp>
    </p:spTree>
    <p:extLst>
      <p:ext uri="{BB962C8B-B14F-4D97-AF65-F5344CB8AC3E}">
        <p14:creationId xmlns:p14="http://schemas.microsoft.com/office/powerpoint/2010/main" val="40181474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tel og innhold">
    <p:spTree>
      <p:nvGrpSpPr>
        <p:cNvPr id="1" name=""/>
        <p:cNvGrpSpPr/>
        <p:nvPr/>
      </p:nvGrpSpPr>
      <p:grpSpPr>
        <a:xfrm>
          <a:off x="0" y="0"/>
          <a:ext cx="0" cy="0"/>
          <a:chOff x="0" y="0"/>
          <a:chExt cx="0" cy="0"/>
        </a:xfrm>
      </p:grpSpPr>
      <p:pic>
        <p:nvPicPr>
          <p:cNvPr id="24"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25"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26" name="Titteltekst"/>
          <p:cNvSpPr txBox="1">
            <a:spLocks noGrp="1"/>
          </p:cNvSpPr>
          <p:nvPr>
            <p:ph type="title"/>
          </p:nvPr>
        </p:nvSpPr>
        <p:spPr>
          <a:prstGeom prst="rect">
            <a:avLst/>
          </a:prstGeom>
        </p:spPr>
        <p:txBody>
          <a:bodyPr/>
          <a:lstStyle/>
          <a:p>
            <a:r>
              <a:t>Titteltekst</a:t>
            </a:r>
          </a:p>
        </p:txBody>
      </p:sp>
      <p:sp>
        <p:nvSpPr>
          <p:cNvPr id="27" name="Brødtekst nivå én…"/>
          <p:cNvSpPr txBox="1">
            <a:spLocks noGrp="1"/>
          </p:cNvSpPr>
          <p:nvPr>
            <p:ph type="body" idx="1"/>
          </p:nvPr>
        </p:nvSpPr>
        <p:spPr>
          <a:xfrm>
            <a:off x="1678517" y="1600201"/>
            <a:ext cx="8544985" cy="4525963"/>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28"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23398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ammenligning">
    <p:spTree>
      <p:nvGrpSpPr>
        <p:cNvPr id="1" name=""/>
        <p:cNvGrpSpPr/>
        <p:nvPr/>
      </p:nvGrpSpPr>
      <p:grpSpPr>
        <a:xfrm>
          <a:off x="0" y="0"/>
          <a:ext cx="0" cy="0"/>
          <a:chOff x="0" y="0"/>
          <a:chExt cx="0" cy="0"/>
        </a:xfrm>
      </p:grpSpPr>
      <p:pic>
        <p:nvPicPr>
          <p:cNvPr id="57"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58"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59" name="Titteltekst"/>
          <p:cNvSpPr txBox="1">
            <a:spLocks noGrp="1"/>
          </p:cNvSpPr>
          <p:nvPr>
            <p:ph type="title"/>
          </p:nvPr>
        </p:nvSpPr>
        <p:spPr>
          <a:prstGeom prst="rect">
            <a:avLst/>
          </a:prstGeom>
        </p:spPr>
        <p:txBody>
          <a:bodyPr/>
          <a:lstStyle/>
          <a:p>
            <a:r>
              <a:t>Titteltekst</a:t>
            </a:r>
          </a:p>
        </p:txBody>
      </p:sp>
      <p:sp>
        <p:nvSpPr>
          <p:cNvPr id="60" name="Brødtekst nivå én…"/>
          <p:cNvSpPr txBox="1">
            <a:spLocks noGrp="1"/>
          </p:cNvSpPr>
          <p:nvPr>
            <p:ph type="body" sz="quarter" idx="1"/>
          </p:nvPr>
        </p:nvSpPr>
        <p:spPr>
          <a:xfrm>
            <a:off x="609600" y="1535112"/>
            <a:ext cx="5386917" cy="639763"/>
          </a:xfrm>
          <a:prstGeom prst="rect">
            <a:avLst/>
          </a:prstGeom>
        </p:spPr>
        <p:txBody>
          <a:bodyPr anchor="b">
            <a:normAutofit/>
          </a:bodyPr>
          <a:lstStyle>
            <a:lvl1pPr marL="0" indent="0" defTabSz="914400">
              <a:spcBef>
                <a:spcPts val="500"/>
              </a:spcBef>
              <a:buSzTx/>
              <a:buFontTx/>
              <a:buNone/>
              <a:defRPr sz="2400" b="1">
                <a:solidFill>
                  <a:srgbClr val="000000"/>
                </a:solidFill>
              </a:defRPr>
            </a:lvl1pPr>
            <a:lvl2pPr marL="0" indent="457200" defTabSz="914400">
              <a:spcBef>
                <a:spcPts val="500"/>
              </a:spcBef>
              <a:buSzTx/>
              <a:buFontTx/>
              <a:buNone/>
              <a:defRPr sz="2400" b="1">
                <a:solidFill>
                  <a:srgbClr val="000000"/>
                </a:solidFill>
              </a:defRPr>
            </a:lvl2pPr>
            <a:lvl3pPr marL="0" indent="914400" defTabSz="914400">
              <a:spcBef>
                <a:spcPts val="500"/>
              </a:spcBef>
              <a:buSzTx/>
              <a:buFontTx/>
              <a:buNone/>
              <a:defRPr sz="2400" b="1">
                <a:solidFill>
                  <a:srgbClr val="000000"/>
                </a:solidFill>
              </a:defRPr>
            </a:lvl3pPr>
            <a:lvl4pPr marL="0" indent="1371600" defTabSz="914400">
              <a:spcBef>
                <a:spcPts val="500"/>
              </a:spcBef>
              <a:buSzTx/>
              <a:buFontTx/>
              <a:buNone/>
              <a:defRPr sz="2400" b="1">
                <a:solidFill>
                  <a:srgbClr val="000000"/>
                </a:solidFill>
              </a:defRPr>
            </a:lvl4pPr>
            <a:lvl5pPr marL="0" indent="1828800" defTabSz="914400">
              <a:spcBef>
                <a:spcPts val="500"/>
              </a:spcBef>
              <a:buSzTx/>
              <a:buFontTx/>
              <a:buNone/>
              <a:defRPr sz="2400" b="1">
                <a:solidFill>
                  <a:srgbClr val="000000"/>
                </a:solidFill>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61" name="Plassholder for tekst 4"/>
          <p:cNvSpPr>
            <a:spLocks noGrp="1"/>
          </p:cNvSpPr>
          <p:nvPr>
            <p:ph type="body" sz="quarter" idx="13"/>
          </p:nvPr>
        </p:nvSpPr>
        <p:spPr>
          <a:xfrm>
            <a:off x="6193368" y="1535112"/>
            <a:ext cx="5389033" cy="639763"/>
          </a:xfrm>
          <a:prstGeom prst="rect">
            <a:avLst/>
          </a:prstGeom>
        </p:spPr>
        <p:txBody>
          <a:bodyPr anchor="b">
            <a:normAutofit/>
          </a:bodyPr>
          <a:lstStyle>
            <a:lvl1pPr marL="0" indent="0" defTabSz="914400">
              <a:spcBef>
                <a:spcPts val="500"/>
              </a:spcBef>
              <a:buSzTx/>
              <a:buFontTx/>
              <a:buNone/>
              <a:defRPr sz="2400" b="1">
                <a:solidFill>
                  <a:srgbClr val="000000"/>
                </a:solidFill>
              </a:defRPr>
            </a:lvl1pPr>
          </a:lstStyle>
          <a:p>
            <a:pPr marL="0" indent="0" defTabSz="914400">
              <a:spcBef>
                <a:spcPts val="500"/>
              </a:spcBef>
              <a:buSzTx/>
              <a:buFontTx/>
              <a:buNone/>
              <a:defRPr sz="2400" b="1">
                <a:solidFill>
                  <a:srgbClr val="000000"/>
                </a:solidFill>
              </a:defRPr>
            </a:pPr>
            <a:endParaRPr/>
          </a:p>
        </p:txBody>
      </p:sp>
      <p:sp>
        <p:nvSpPr>
          <p:cNvPr id="62"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85159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re tittel">
    <p:spTree>
      <p:nvGrpSpPr>
        <p:cNvPr id="1" name=""/>
        <p:cNvGrpSpPr/>
        <p:nvPr/>
      </p:nvGrpSpPr>
      <p:grpSpPr>
        <a:xfrm>
          <a:off x="0" y="0"/>
          <a:ext cx="0" cy="0"/>
          <a:chOff x="0" y="0"/>
          <a:chExt cx="0" cy="0"/>
        </a:xfrm>
      </p:grpSpPr>
      <p:sp>
        <p:nvSpPr>
          <p:cNvPr id="69" name="Titteltekst"/>
          <p:cNvSpPr txBox="1">
            <a:spLocks noGrp="1"/>
          </p:cNvSpPr>
          <p:nvPr>
            <p:ph type="title"/>
          </p:nvPr>
        </p:nvSpPr>
        <p:spPr>
          <a:prstGeom prst="rect">
            <a:avLst/>
          </a:prstGeom>
        </p:spPr>
        <p:txBody>
          <a:bodyPr/>
          <a:lstStyle/>
          <a:p>
            <a:r>
              <a:t>Titteltekst</a:t>
            </a:r>
          </a:p>
        </p:txBody>
      </p:sp>
      <p:sp>
        <p:nvSpPr>
          <p:cNvPr id="70"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0043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nhold med tekst">
    <p:spTree>
      <p:nvGrpSpPr>
        <p:cNvPr id="1" name=""/>
        <p:cNvGrpSpPr/>
        <p:nvPr/>
      </p:nvGrpSpPr>
      <p:grpSpPr>
        <a:xfrm>
          <a:off x="0" y="0"/>
          <a:ext cx="0" cy="0"/>
          <a:chOff x="0" y="0"/>
          <a:chExt cx="0" cy="0"/>
        </a:xfrm>
      </p:grpSpPr>
      <p:pic>
        <p:nvPicPr>
          <p:cNvPr id="86"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87"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88" name="Titteltekst"/>
          <p:cNvSpPr txBox="1">
            <a:spLocks noGrp="1"/>
          </p:cNvSpPr>
          <p:nvPr>
            <p:ph type="title"/>
          </p:nvPr>
        </p:nvSpPr>
        <p:spPr>
          <a:xfrm>
            <a:off x="609600" y="273050"/>
            <a:ext cx="4011085" cy="1162050"/>
          </a:xfrm>
          <a:prstGeom prst="rect">
            <a:avLst/>
          </a:prstGeom>
        </p:spPr>
        <p:txBody>
          <a:bodyPr anchor="b"/>
          <a:lstStyle>
            <a:lvl1pPr algn="l">
              <a:defRPr sz="2000"/>
            </a:lvl1pPr>
          </a:lstStyle>
          <a:p>
            <a:r>
              <a:t>Titteltekst</a:t>
            </a:r>
          </a:p>
        </p:txBody>
      </p:sp>
      <p:sp>
        <p:nvSpPr>
          <p:cNvPr id="89" name="Brødtekst nivå én…"/>
          <p:cNvSpPr txBox="1">
            <a:spLocks noGrp="1"/>
          </p:cNvSpPr>
          <p:nvPr>
            <p:ph type="body" idx="1"/>
          </p:nvPr>
        </p:nvSpPr>
        <p:spPr>
          <a:xfrm>
            <a:off x="4766733" y="273051"/>
            <a:ext cx="6815667" cy="5853113"/>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90" name="Plassholder for tekst 3"/>
          <p:cNvSpPr>
            <a:spLocks noGrp="1"/>
          </p:cNvSpPr>
          <p:nvPr>
            <p:ph type="body" sz="half" idx="13"/>
          </p:nvPr>
        </p:nvSpPr>
        <p:spPr>
          <a:xfrm>
            <a:off x="609599" y="1435101"/>
            <a:ext cx="4011087" cy="4691063"/>
          </a:xfrm>
          <a:prstGeom prst="rect">
            <a:avLst/>
          </a:prstGeom>
        </p:spPr>
        <p:txBody>
          <a:bodyPr>
            <a:normAutofit/>
          </a:bodyPr>
          <a:lstStyle>
            <a:lvl1pPr marL="0" indent="0" defTabSz="914400">
              <a:spcBef>
                <a:spcPts val="300"/>
              </a:spcBef>
              <a:buSzTx/>
              <a:buFontTx/>
              <a:buNone/>
              <a:defRPr sz="1400">
                <a:solidFill>
                  <a:srgbClr val="000000"/>
                </a:solidFill>
              </a:defRPr>
            </a:lvl1pPr>
          </a:lstStyle>
          <a:p>
            <a:pPr marL="0" indent="0" defTabSz="914400">
              <a:spcBef>
                <a:spcPts val="300"/>
              </a:spcBef>
              <a:buSzTx/>
              <a:buFontTx/>
              <a:buNone/>
              <a:defRPr sz="1400">
                <a:solidFill>
                  <a:srgbClr val="000000"/>
                </a:solidFill>
              </a:defRPr>
            </a:pPr>
            <a:endParaRPr/>
          </a:p>
        </p:txBody>
      </p:sp>
      <p:sp>
        <p:nvSpPr>
          <p:cNvPr id="9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904537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lde med tekst">
    <p:spTree>
      <p:nvGrpSpPr>
        <p:cNvPr id="1" name=""/>
        <p:cNvGrpSpPr/>
        <p:nvPr/>
      </p:nvGrpSpPr>
      <p:grpSpPr>
        <a:xfrm>
          <a:off x="0" y="0"/>
          <a:ext cx="0" cy="0"/>
          <a:chOff x="0" y="0"/>
          <a:chExt cx="0" cy="0"/>
        </a:xfrm>
      </p:grpSpPr>
      <p:pic>
        <p:nvPicPr>
          <p:cNvPr id="98"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99"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100" name="Titteltekst"/>
          <p:cNvSpPr txBox="1">
            <a:spLocks noGrp="1"/>
          </p:cNvSpPr>
          <p:nvPr>
            <p:ph type="title"/>
          </p:nvPr>
        </p:nvSpPr>
        <p:spPr>
          <a:xfrm>
            <a:off x="2389718" y="4800600"/>
            <a:ext cx="7315201" cy="566738"/>
          </a:xfrm>
          <a:prstGeom prst="rect">
            <a:avLst/>
          </a:prstGeom>
        </p:spPr>
        <p:txBody>
          <a:bodyPr anchor="b"/>
          <a:lstStyle>
            <a:lvl1pPr algn="l">
              <a:defRPr sz="2000"/>
            </a:lvl1pPr>
          </a:lstStyle>
          <a:p>
            <a:r>
              <a:t>Titteltekst</a:t>
            </a:r>
          </a:p>
        </p:txBody>
      </p:sp>
      <p:sp>
        <p:nvSpPr>
          <p:cNvPr id="101" name="Plassholder for bilde 2"/>
          <p:cNvSpPr>
            <a:spLocks noGrp="1"/>
          </p:cNvSpPr>
          <p:nvPr>
            <p:ph type="pic" sz="half" idx="13"/>
          </p:nvPr>
        </p:nvSpPr>
        <p:spPr>
          <a:xfrm>
            <a:off x="2389718" y="612775"/>
            <a:ext cx="7315201" cy="4114800"/>
          </a:xfrm>
          <a:prstGeom prst="rect">
            <a:avLst/>
          </a:prstGeom>
        </p:spPr>
        <p:txBody>
          <a:bodyPr lIns="91439" rIns="91439"/>
          <a:lstStyle/>
          <a:p>
            <a:endParaRPr/>
          </a:p>
        </p:txBody>
      </p:sp>
      <p:sp>
        <p:nvSpPr>
          <p:cNvPr id="102" name="Brødtekst nivå én…"/>
          <p:cNvSpPr txBox="1">
            <a:spLocks noGrp="1"/>
          </p:cNvSpPr>
          <p:nvPr>
            <p:ph type="body" sz="quarter" idx="1"/>
          </p:nvPr>
        </p:nvSpPr>
        <p:spPr>
          <a:xfrm>
            <a:off x="2389718" y="5367338"/>
            <a:ext cx="7315201" cy="804863"/>
          </a:xfrm>
          <a:prstGeom prst="rect">
            <a:avLst/>
          </a:prstGeom>
        </p:spPr>
        <p:txBody>
          <a:bodyPr>
            <a:normAutofit/>
          </a:bodyPr>
          <a:lstStyle>
            <a:lvl1pPr marL="0" indent="0" defTabSz="914400">
              <a:spcBef>
                <a:spcPts val="300"/>
              </a:spcBef>
              <a:buSzTx/>
              <a:buFontTx/>
              <a:buNone/>
              <a:defRPr sz="1400">
                <a:solidFill>
                  <a:srgbClr val="000000"/>
                </a:solidFill>
              </a:defRPr>
            </a:lvl1pPr>
            <a:lvl2pPr marL="0" indent="457200" defTabSz="914400">
              <a:spcBef>
                <a:spcPts val="300"/>
              </a:spcBef>
              <a:buSzTx/>
              <a:buFontTx/>
              <a:buNone/>
              <a:defRPr sz="1400">
                <a:solidFill>
                  <a:srgbClr val="000000"/>
                </a:solidFill>
              </a:defRPr>
            </a:lvl2pPr>
            <a:lvl3pPr marL="0" indent="914400" defTabSz="914400">
              <a:spcBef>
                <a:spcPts val="300"/>
              </a:spcBef>
              <a:buSzTx/>
              <a:buFontTx/>
              <a:buNone/>
              <a:defRPr sz="1400">
                <a:solidFill>
                  <a:srgbClr val="000000"/>
                </a:solidFill>
              </a:defRPr>
            </a:lvl3pPr>
            <a:lvl4pPr marL="0" indent="1371600" defTabSz="914400">
              <a:spcBef>
                <a:spcPts val="300"/>
              </a:spcBef>
              <a:buSzTx/>
              <a:buFontTx/>
              <a:buNone/>
              <a:defRPr sz="1400">
                <a:solidFill>
                  <a:srgbClr val="000000"/>
                </a:solidFill>
              </a:defRPr>
            </a:lvl4pPr>
            <a:lvl5pPr marL="0" indent="1828800" defTabSz="914400">
              <a:spcBef>
                <a:spcPts val="300"/>
              </a:spcBef>
              <a:buSzTx/>
              <a:buFontTx/>
              <a:buNone/>
              <a:defRPr sz="1400">
                <a:solidFill>
                  <a:srgbClr val="000000"/>
                </a:solidFill>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0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058946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oddrett tekst">
    <p:spTree>
      <p:nvGrpSpPr>
        <p:cNvPr id="1" name=""/>
        <p:cNvGrpSpPr/>
        <p:nvPr/>
      </p:nvGrpSpPr>
      <p:grpSpPr>
        <a:xfrm>
          <a:off x="0" y="0"/>
          <a:ext cx="0" cy="0"/>
          <a:chOff x="0" y="0"/>
          <a:chExt cx="0" cy="0"/>
        </a:xfrm>
      </p:grpSpPr>
      <p:pic>
        <p:nvPicPr>
          <p:cNvPr id="110"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111"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112" name="Titteltekst"/>
          <p:cNvSpPr txBox="1">
            <a:spLocks noGrp="1"/>
          </p:cNvSpPr>
          <p:nvPr>
            <p:ph type="title"/>
          </p:nvPr>
        </p:nvSpPr>
        <p:spPr>
          <a:prstGeom prst="rect">
            <a:avLst/>
          </a:prstGeom>
        </p:spPr>
        <p:txBody>
          <a:bodyPr/>
          <a:lstStyle/>
          <a:p>
            <a:r>
              <a:t>Titteltekst</a:t>
            </a:r>
          </a:p>
        </p:txBody>
      </p:sp>
      <p:sp>
        <p:nvSpPr>
          <p:cNvPr id="113" name="Brødtekst nivå én…"/>
          <p:cNvSpPr txBox="1">
            <a:spLocks noGrp="1"/>
          </p:cNvSpPr>
          <p:nvPr>
            <p:ph type="body" idx="1"/>
          </p:nvPr>
        </p:nvSpPr>
        <p:spPr>
          <a:xfrm>
            <a:off x="1678517" y="1600201"/>
            <a:ext cx="8544985" cy="4525963"/>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114"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7719456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oddrett tittel og tekst">
    <p:spTree>
      <p:nvGrpSpPr>
        <p:cNvPr id="1" name=""/>
        <p:cNvGrpSpPr/>
        <p:nvPr/>
      </p:nvGrpSpPr>
      <p:grpSpPr>
        <a:xfrm>
          <a:off x="0" y="0"/>
          <a:ext cx="0" cy="0"/>
          <a:chOff x="0" y="0"/>
          <a:chExt cx="0" cy="0"/>
        </a:xfrm>
      </p:grpSpPr>
      <p:pic>
        <p:nvPicPr>
          <p:cNvPr id="121"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122"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123" name="Titteltekst"/>
          <p:cNvSpPr txBox="1">
            <a:spLocks noGrp="1"/>
          </p:cNvSpPr>
          <p:nvPr>
            <p:ph type="title"/>
          </p:nvPr>
        </p:nvSpPr>
        <p:spPr>
          <a:xfrm>
            <a:off x="8839200" y="274638"/>
            <a:ext cx="2743200" cy="5851526"/>
          </a:xfrm>
          <a:prstGeom prst="rect">
            <a:avLst/>
          </a:prstGeom>
        </p:spPr>
        <p:txBody>
          <a:bodyPr/>
          <a:lstStyle/>
          <a:p>
            <a:r>
              <a:t>Titteltekst</a:t>
            </a:r>
          </a:p>
        </p:txBody>
      </p:sp>
      <p:sp>
        <p:nvSpPr>
          <p:cNvPr id="124" name="Brødtekst nivå én…"/>
          <p:cNvSpPr txBox="1">
            <a:spLocks noGrp="1"/>
          </p:cNvSpPr>
          <p:nvPr>
            <p:ph type="body" idx="1"/>
          </p:nvPr>
        </p:nvSpPr>
        <p:spPr>
          <a:xfrm>
            <a:off x="609600" y="274638"/>
            <a:ext cx="8026400" cy="5851526"/>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12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48685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tel og diagram">
    <p:spTree>
      <p:nvGrpSpPr>
        <p:cNvPr id="1" name=""/>
        <p:cNvGrpSpPr/>
        <p:nvPr/>
      </p:nvGrpSpPr>
      <p:grpSpPr>
        <a:xfrm>
          <a:off x="0" y="0"/>
          <a:ext cx="0" cy="0"/>
          <a:chOff x="0" y="0"/>
          <a:chExt cx="0" cy="0"/>
        </a:xfrm>
      </p:grpSpPr>
      <p:pic>
        <p:nvPicPr>
          <p:cNvPr id="132" name="Bilde 7" descr="Bilde 7"/>
          <p:cNvPicPr>
            <a:picLocks noChangeAspect="1"/>
          </p:cNvPicPr>
          <p:nvPr/>
        </p:nvPicPr>
        <p:blipFill>
          <a:blip r:embed="rId2">
            <a:extLst/>
          </a:blip>
          <a:srcRect l="46776" r="31670"/>
          <a:stretch>
            <a:fillRect/>
          </a:stretch>
        </p:blipFill>
        <p:spPr>
          <a:xfrm>
            <a:off x="1" y="0"/>
            <a:ext cx="1655233" cy="6858000"/>
          </a:xfrm>
          <a:prstGeom prst="rect">
            <a:avLst/>
          </a:prstGeom>
          <a:ln w="12700">
            <a:miter lim="400000"/>
          </a:ln>
        </p:spPr>
      </p:pic>
      <p:pic>
        <p:nvPicPr>
          <p:cNvPr id="133" name="Bilde 11" descr="Bilde 11"/>
          <p:cNvPicPr>
            <a:picLocks noChangeAspect="1"/>
          </p:cNvPicPr>
          <p:nvPr/>
        </p:nvPicPr>
        <p:blipFill>
          <a:blip r:embed="rId2">
            <a:extLst/>
          </a:blip>
          <a:srcRect l="17215" t="12794" r="53653"/>
          <a:stretch>
            <a:fillRect/>
          </a:stretch>
        </p:blipFill>
        <p:spPr>
          <a:xfrm>
            <a:off x="10320867" y="1557337"/>
            <a:ext cx="1871135" cy="5300664"/>
          </a:xfrm>
          <a:prstGeom prst="rect">
            <a:avLst/>
          </a:prstGeom>
          <a:ln w="12700">
            <a:miter lim="400000"/>
          </a:ln>
        </p:spPr>
      </p:pic>
      <p:sp>
        <p:nvSpPr>
          <p:cNvPr id="134" name="Titteltekst"/>
          <p:cNvSpPr txBox="1">
            <a:spLocks noGrp="1"/>
          </p:cNvSpPr>
          <p:nvPr>
            <p:ph type="title"/>
          </p:nvPr>
        </p:nvSpPr>
        <p:spPr>
          <a:xfrm>
            <a:off x="1016000" y="762000"/>
            <a:ext cx="10566400" cy="1143000"/>
          </a:xfrm>
          <a:prstGeom prst="rect">
            <a:avLst/>
          </a:prstGeom>
        </p:spPr>
        <p:txBody>
          <a:bodyPr/>
          <a:lstStyle/>
          <a:p>
            <a:r>
              <a:t>Titteltekst</a:t>
            </a:r>
          </a:p>
        </p:txBody>
      </p:sp>
      <p:sp>
        <p:nvSpPr>
          <p:cNvPr id="135" name="Lysbildenummer"/>
          <p:cNvSpPr txBox="1">
            <a:spLocks noGrp="1"/>
          </p:cNvSpPr>
          <p:nvPr>
            <p:ph type="sldNum" sz="quarter" idx="2"/>
          </p:nvPr>
        </p:nvSpPr>
        <p:spPr>
          <a:xfrm>
            <a:off x="620277" y="6348026"/>
            <a:ext cx="275074"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073058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0">
              <a:schemeClr val="accent3">
                <a:lumMod val="97000"/>
                <a:lumOff val="3000"/>
              </a:schemeClr>
            </a:gs>
            <a:gs pos="97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2" name="Bilde 7" descr="Bilde 7"/>
          <p:cNvPicPr>
            <a:picLocks noChangeAspect="1"/>
          </p:cNvPicPr>
          <p:nvPr/>
        </p:nvPicPr>
        <p:blipFill>
          <a:blip r:embed="rId13">
            <a:extLst/>
          </a:blip>
          <a:srcRect l="46776" r="31670"/>
          <a:stretch>
            <a:fillRect/>
          </a:stretch>
        </p:blipFill>
        <p:spPr>
          <a:xfrm>
            <a:off x="1" y="0"/>
            <a:ext cx="1655233" cy="6858000"/>
          </a:xfrm>
          <a:prstGeom prst="rect">
            <a:avLst/>
          </a:prstGeom>
          <a:ln w="12700">
            <a:miter lim="400000"/>
          </a:ln>
        </p:spPr>
      </p:pic>
      <p:pic>
        <p:nvPicPr>
          <p:cNvPr id="3" name="Bilde 11" descr="Bilde 11"/>
          <p:cNvPicPr>
            <a:picLocks noChangeAspect="1"/>
          </p:cNvPicPr>
          <p:nvPr/>
        </p:nvPicPr>
        <p:blipFill>
          <a:blip r:embed="rId13">
            <a:extLst/>
          </a:blip>
          <a:srcRect l="17215" t="12794" r="53653"/>
          <a:stretch>
            <a:fillRect/>
          </a:stretch>
        </p:blipFill>
        <p:spPr>
          <a:xfrm>
            <a:off x="10320867" y="1557337"/>
            <a:ext cx="1871135" cy="5300664"/>
          </a:xfrm>
          <a:prstGeom prst="rect">
            <a:avLst/>
          </a:prstGeom>
          <a:ln w="12700">
            <a:miter lim="400000"/>
          </a:ln>
        </p:spPr>
      </p:pic>
      <p:sp>
        <p:nvSpPr>
          <p:cNvPr id="4" name="Titteltekst"/>
          <p:cNvSpPr txBox="1">
            <a:spLocks noGrp="1"/>
          </p:cNvSpPr>
          <p:nvPr>
            <p:ph type="title"/>
          </p:nvPr>
        </p:nvSpPr>
        <p:spPr>
          <a:xfrm>
            <a:off x="1678517" y="274639"/>
            <a:ext cx="9903884"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Titteltekst</a:t>
            </a:r>
          </a:p>
        </p:txBody>
      </p:sp>
      <p:sp>
        <p:nvSpPr>
          <p:cNvPr id="5" name="Brødtekst nivå 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Brødtekst nivå én</a:t>
            </a:r>
          </a:p>
          <a:p>
            <a:pPr lvl="1"/>
            <a:r>
              <a:t>Brødtekst nivå to</a:t>
            </a:r>
          </a:p>
          <a:p>
            <a:pPr lvl="2"/>
            <a:r>
              <a:t>Brødtekst nivå tre</a:t>
            </a:r>
          </a:p>
          <a:p>
            <a:pPr lvl="3"/>
            <a:r>
              <a:t>Brødtekst nivå fire</a:t>
            </a:r>
          </a:p>
          <a:p>
            <a:pPr lvl="4"/>
            <a:r>
              <a:t>Brødtekst nivå fem</a:t>
            </a:r>
          </a:p>
        </p:txBody>
      </p:sp>
      <p:sp>
        <p:nvSpPr>
          <p:cNvPr id="6" name="Lysbildenummer"/>
          <p:cNvSpPr txBox="1">
            <a:spLocks noGrp="1"/>
          </p:cNvSpPr>
          <p:nvPr>
            <p:ph type="sldNum" sz="quarter" idx="2"/>
          </p:nvPr>
        </p:nvSpPr>
        <p:spPr>
          <a:xfrm>
            <a:off x="11307328" y="6400414"/>
            <a:ext cx="275074"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349978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txStyles>
    <p:titleStyle>
      <a:lvl1pPr marL="0" marR="0" indent="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1pPr>
      <a:lvl2pPr marL="0" marR="0" indent="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2pPr>
      <a:lvl3pPr marL="0" marR="0" indent="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3pPr>
      <a:lvl4pPr marL="0" marR="0" indent="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4pPr>
      <a:lvl5pPr marL="0" marR="0" indent="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5pPr>
      <a:lvl6pPr marL="0" marR="0" indent="45720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6pPr>
      <a:lvl7pPr marL="0" marR="0" indent="91440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7pPr>
      <a:lvl8pPr marL="0" marR="0" indent="137160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8pPr>
      <a:lvl9pPr marL="0" marR="0" indent="1828800" algn="ctr" defTabSz="914400" rtl="0" latinLnBrk="0">
        <a:lnSpc>
          <a:spcPct val="100000"/>
        </a:lnSpc>
        <a:spcBef>
          <a:spcPts val="0"/>
        </a:spcBef>
        <a:spcAft>
          <a:spcPts val="0"/>
        </a:spcAft>
        <a:buClrTx/>
        <a:buSzTx/>
        <a:buFontTx/>
        <a:buNone/>
        <a:tabLst/>
        <a:defRPr sz="3900" b="1" i="0" u="none" strike="noStrike" cap="none" spc="0" baseline="0">
          <a:ln>
            <a:noFill/>
          </a:ln>
          <a:solidFill>
            <a:srgbClr val="000000"/>
          </a:solidFill>
          <a:uFillTx/>
          <a:latin typeface="Verdana"/>
          <a:ea typeface="Verdana"/>
          <a:cs typeface="Verdana"/>
          <a:sym typeface="Verdana"/>
        </a:defRPr>
      </a:lvl9pPr>
    </p:titleStyle>
    <p:bodyStyle>
      <a:lvl1pPr marL="192881" marR="0" indent="-192881"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1pPr>
      <a:lvl2pPr marL="640896" marR="0" indent="-183696"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2pPr>
      <a:lvl3pPr marL="1085850" marR="0" indent="-171450"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3pPr>
      <a:lvl4pPr marL="1577339" marR="0" indent="-205739"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4pPr>
      <a:lvl5pPr marL="2034539" marR="0" indent="-205739"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5pPr>
      <a:lvl6pPr marL="2491739" marR="0" indent="-205739"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6pPr>
      <a:lvl7pPr marL="2948939" marR="0" indent="-205739"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7pPr>
      <a:lvl8pPr marL="3406140" marR="0" indent="-205740"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8pPr>
      <a:lvl9pPr marL="3863340" marR="0" indent="-205740" algn="l" defTabSz="349137" rtl="0" latinLnBrk="0">
        <a:lnSpc>
          <a:spcPct val="100000"/>
        </a:lnSpc>
        <a:spcBef>
          <a:spcPts val="1000"/>
        </a:spcBef>
        <a:spcAft>
          <a:spcPts val="0"/>
        </a:spcAft>
        <a:buClrTx/>
        <a:buSzPct val="100000"/>
        <a:buFont typeface="Arial"/>
        <a:buChar char="•"/>
        <a:tabLst/>
        <a:defRPr sz="1800" b="0" i="0" u="none" strike="noStrike" cap="none" spc="0" baseline="0">
          <a:ln>
            <a:noFill/>
          </a:ln>
          <a:solidFill>
            <a:srgbClr val="515151"/>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youtu.be/17kmlJezs7k" TargetMode="External"/><Relationship Id="rId5" Type="http://schemas.openxmlformats.org/officeDocument/2006/relationships/hyperlink" Target="https://youtu.be/yRS8swBR7Fw" TargetMode="External"/><Relationship Id="rId4" Type="http://schemas.openxmlformats.org/officeDocument/2006/relationships/hyperlink" Target="https://www.youtube.com/watch?v=ElIKVwvZltw&amp;feature=em-share_video_us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vanderweele.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ssholder for bunntekst 5"/>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165" name="Tittel 3"/>
          <p:cNvSpPr txBox="1">
            <a:spLocks noGrp="1"/>
          </p:cNvSpPr>
          <p:nvPr>
            <p:ph type="title"/>
          </p:nvPr>
        </p:nvSpPr>
        <p:spPr>
          <a:xfrm>
            <a:off x="914400" y="178116"/>
            <a:ext cx="10363200" cy="3422335"/>
          </a:xfrm>
          <a:prstGeom prst="rect">
            <a:avLst/>
          </a:prstGeom>
        </p:spPr>
        <p:txBody>
          <a:bodyPr>
            <a:normAutofit/>
          </a:bodyPr>
          <a:lstStyle/>
          <a:p>
            <a:pPr defTabSz="365760">
              <a:lnSpc>
                <a:spcPct val="80000"/>
              </a:lnSpc>
              <a:defRPr sz="1320" cap="all" spc="108">
                <a:solidFill>
                  <a:srgbClr val="3E3B39"/>
                </a:solidFill>
                <a:effectLst>
                  <a:outerShdw blurRad="10160" dist="10160" dir="5520000" rotWithShape="0">
                    <a:srgbClr val="FFFFFF">
                      <a:alpha val="72000"/>
                    </a:srgbClr>
                  </a:outerShdw>
                </a:effectLst>
                <a:latin typeface="Avenir Next"/>
                <a:ea typeface="Avenir Next"/>
                <a:cs typeface="Avenir Next"/>
                <a:sym typeface="Avenir Next"/>
              </a:defRPr>
            </a:pPr>
            <a:br>
              <a:rPr dirty="0"/>
            </a:br>
            <a:br>
              <a:rPr dirty="0"/>
            </a:br>
            <a:br>
              <a:rPr dirty="0"/>
            </a:br>
            <a:r>
              <a:rPr lang="nb-NO" sz="3600" b="0" i="0" kern="1200" cap="all" dirty="0" err="1">
                <a:solidFill>
                  <a:schemeClr val="tx1"/>
                </a:solidFill>
                <a:effectLst/>
                <a:latin typeface="+mj-lt"/>
                <a:ea typeface="+mj-ea"/>
                <a:cs typeface="+mj-cs"/>
                <a:sym typeface="Avenir Next"/>
              </a:rPr>
              <a:t>Interkulturelle</a:t>
            </a:r>
            <a:r>
              <a:rPr lang="nb-NO" sz="3600" b="0" i="0" kern="1200" cap="all" dirty="0">
                <a:solidFill>
                  <a:schemeClr val="tx1"/>
                </a:solidFill>
                <a:effectLst/>
                <a:latin typeface="+mj-lt"/>
                <a:ea typeface="+mj-ea"/>
                <a:cs typeface="+mj-cs"/>
                <a:sym typeface="Avenir Next"/>
              </a:rPr>
              <a:t> verktøy</a:t>
            </a:r>
            <a:br>
              <a:rPr lang="nb-NO" sz="3600" b="0" i="0" kern="1200" cap="all" dirty="0">
                <a:solidFill>
                  <a:schemeClr val="tx1"/>
                </a:solidFill>
                <a:effectLst/>
                <a:latin typeface="+mj-lt"/>
                <a:ea typeface="+mj-ea"/>
                <a:cs typeface="+mj-cs"/>
                <a:sym typeface="Avenir Next"/>
              </a:rPr>
            </a:br>
            <a:r>
              <a:rPr lang="nb-NO" sz="3600" b="0" i="0" kern="1200" cap="all" dirty="0">
                <a:solidFill>
                  <a:schemeClr val="tx1"/>
                </a:solidFill>
                <a:effectLst/>
                <a:latin typeface="+mj-lt"/>
                <a:ea typeface="+mj-ea"/>
                <a:cs typeface="+mj-cs"/>
                <a:sym typeface="Avenir Next"/>
              </a:rPr>
              <a:t> for utredning og behandling</a:t>
            </a:r>
            <a:br>
              <a:rPr lang="nb-NO" sz="3600" b="0" i="0" kern="1200" cap="all" dirty="0">
                <a:solidFill>
                  <a:schemeClr val="tx1"/>
                </a:solidFill>
                <a:effectLst/>
                <a:latin typeface="+mj-lt"/>
                <a:ea typeface="+mj-ea"/>
                <a:cs typeface="+mj-cs"/>
                <a:sym typeface="Avenir Next"/>
              </a:rPr>
            </a:br>
            <a:r>
              <a:rPr lang="nb-NO" sz="3600" b="0" i="0" kern="1200" cap="all" dirty="0">
                <a:solidFill>
                  <a:schemeClr val="tx1"/>
                </a:solidFill>
                <a:effectLst/>
                <a:latin typeface="+mj-lt"/>
                <a:ea typeface="+mj-ea"/>
                <a:cs typeface="+mj-cs"/>
                <a:sym typeface="Avenir Next"/>
              </a:rPr>
              <a:t> av </a:t>
            </a:r>
            <a:br>
              <a:rPr lang="nb-NO" sz="3600" b="0" i="0" kern="1200" cap="all" dirty="0">
                <a:solidFill>
                  <a:schemeClr val="tx1"/>
                </a:solidFill>
                <a:effectLst/>
                <a:latin typeface="+mj-lt"/>
                <a:ea typeface="+mj-ea"/>
                <a:cs typeface="+mj-cs"/>
                <a:sym typeface="Avenir Next"/>
              </a:rPr>
            </a:br>
            <a:r>
              <a:rPr lang="nb-NO" sz="3600" b="0" i="0" kern="1200" cap="all" dirty="0">
                <a:solidFill>
                  <a:schemeClr val="tx1"/>
                </a:solidFill>
                <a:effectLst/>
                <a:latin typeface="+mj-lt"/>
                <a:ea typeface="+mj-ea"/>
                <a:cs typeface="+mj-cs"/>
                <a:sym typeface="Avenir Next"/>
              </a:rPr>
              <a:t>alvorlige </a:t>
            </a:r>
            <a:r>
              <a:rPr lang="nb-NO" sz="3600" b="0" i="0" kern="1200" cap="all">
                <a:solidFill>
                  <a:schemeClr val="tx1"/>
                </a:solidFill>
                <a:effectLst/>
                <a:latin typeface="+mj-lt"/>
                <a:ea typeface="+mj-ea"/>
                <a:cs typeface="+mj-cs"/>
                <a:sym typeface="Avenir Next"/>
              </a:rPr>
              <a:t>psykiske lidelser</a:t>
            </a:r>
            <a:br>
              <a:rPr lang="nb-NO" sz="3600" b="0" i="0" kern="1200" cap="all">
                <a:solidFill>
                  <a:schemeClr val="tx1"/>
                </a:solidFill>
                <a:effectLst/>
                <a:latin typeface="+mj-lt"/>
                <a:ea typeface="+mj-ea"/>
                <a:cs typeface="+mj-cs"/>
                <a:sym typeface="Avenir Next"/>
              </a:rPr>
            </a:br>
            <a:br>
              <a:rPr lang="nb-NO" sz="2800" kern="1200" cap="all" dirty="0">
                <a:solidFill>
                  <a:schemeClr val="tx1"/>
                </a:solidFill>
                <a:effectLst>
                  <a:outerShdw blurRad="10160" dist="10160" dir="5520000" rotWithShape="0">
                    <a:srgbClr val="FFFFFF">
                      <a:alpha val="72000"/>
                    </a:srgbClr>
                  </a:outerShdw>
                </a:effectLst>
                <a:latin typeface="+mj-lt"/>
                <a:ea typeface="+mj-ea"/>
                <a:cs typeface="+mj-cs"/>
                <a:sym typeface="Avenir Next"/>
              </a:rPr>
            </a:br>
            <a:endParaRPr sz="2400" spc="39" dirty="0"/>
          </a:p>
        </p:txBody>
      </p:sp>
      <p:sp>
        <p:nvSpPr>
          <p:cNvPr id="166" name="Undertittel 4"/>
          <p:cNvSpPr txBox="1">
            <a:spLocks noGrp="1"/>
          </p:cNvSpPr>
          <p:nvPr>
            <p:ph type="body" sz="quarter" idx="1"/>
          </p:nvPr>
        </p:nvSpPr>
        <p:spPr>
          <a:xfrm>
            <a:off x="3294184" y="5193322"/>
            <a:ext cx="7069015" cy="445477"/>
          </a:xfrm>
          <a:prstGeom prst="rect">
            <a:avLst/>
          </a:prstGeom>
        </p:spPr>
        <p:txBody>
          <a:bodyPr>
            <a:normAutofit fontScale="92500" lnSpcReduction="10000"/>
          </a:bodyPr>
          <a:lstStyle/>
          <a:p>
            <a:pPr algn="l">
              <a:lnSpc>
                <a:spcPct val="80000"/>
              </a:lnSpc>
              <a:spcBef>
                <a:spcPts val="0"/>
              </a:spcBef>
              <a:defRPr sz="3300" b="1" cap="all" spc="270">
                <a:solidFill>
                  <a:srgbClr val="3E3B39"/>
                </a:solidFill>
                <a:effectLst>
                  <a:outerShdw blurRad="25400" dist="25400" dir="5520000" rotWithShape="0">
                    <a:srgbClr val="FFFFFF">
                      <a:alpha val="72000"/>
                    </a:srgbClr>
                  </a:outerShdw>
                </a:effectLst>
                <a:latin typeface="Avenir Next"/>
                <a:ea typeface="Avenir Next"/>
                <a:cs typeface="Avenir Next"/>
                <a:sym typeface="Avenir Next"/>
              </a:defRPr>
            </a:pPr>
            <a:endParaRPr sz="1200" spc="98" dirty="0">
              <a:solidFill>
                <a:srgbClr val="000000"/>
              </a:solidFill>
            </a:endParaRPr>
          </a:p>
          <a:p>
            <a:pPr algn="l">
              <a:lnSpc>
                <a:spcPct val="80000"/>
              </a:lnSpc>
              <a:spcBef>
                <a:spcPts val="0"/>
              </a:spcBef>
              <a:defRPr sz="2100" b="1" cap="all" spc="171">
                <a:solidFill>
                  <a:srgbClr val="3E3B39"/>
                </a:solidFill>
                <a:effectLst>
                  <a:outerShdw blurRad="25400" dist="25400" dir="5520000" rotWithShape="0">
                    <a:srgbClr val="FFFFFF">
                      <a:alpha val="72000"/>
                    </a:srgbClr>
                  </a:outerShdw>
                </a:effectLst>
                <a:latin typeface="Avenir Next"/>
                <a:ea typeface="Avenir Next"/>
                <a:cs typeface="Avenir Next"/>
                <a:sym typeface="Avenir Next"/>
              </a:defRPr>
            </a:pPr>
            <a:r>
              <a:rPr dirty="0" err="1"/>
              <a:t>judith@vanderweele.no</a:t>
            </a:r>
            <a:endParaRPr dirty="0"/>
          </a:p>
        </p:txBody>
      </p:sp>
    </p:spTree>
    <p:extLst>
      <p:ext uri="{BB962C8B-B14F-4D97-AF65-F5344CB8AC3E}">
        <p14:creationId xmlns:p14="http://schemas.microsoft.com/office/powerpoint/2010/main" val="31179962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012EF6A-0523-C748-9DCE-9524184F605A}"/>
              </a:ext>
            </a:extLst>
          </p:cNvPr>
          <p:cNvSpPr>
            <a:spLocks noGrp="1"/>
          </p:cNvSpPr>
          <p:nvPr>
            <p:ph type="title"/>
          </p:nvPr>
        </p:nvSpPr>
        <p:spPr/>
        <p:txBody>
          <a:bodyPr/>
          <a:lstStyle/>
          <a:p>
            <a:r>
              <a:rPr lang="nb-NO" dirty="0"/>
              <a:t>Ordtak (1)</a:t>
            </a:r>
          </a:p>
        </p:txBody>
      </p:sp>
      <p:sp>
        <p:nvSpPr>
          <p:cNvPr id="3" name="Plassholder for tekst 2">
            <a:extLst>
              <a:ext uri="{FF2B5EF4-FFF2-40B4-BE49-F238E27FC236}">
                <a16:creationId xmlns:a16="http://schemas.microsoft.com/office/drawing/2014/main" id="{B665CA4F-0F0E-9649-8C16-D260AB634B5A}"/>
              </a:ext>
            </a:extLst>
          </p:cNvPr>
          <p:cNvSpPr>
            <a:spLocks noGrp="1"/>
          </p:cNvSpPr>
          <p:nvPr>
            <p:ph type="body" idx="1"/>
          </p:nvPr>
        </p:nvSpPr>
        <p:spPr/>
        <p:txBody>
          <a:bodyPr>
            <a:normAutofit lnSpcReduction="10000"/>
          </a:bodyPr>
          <a:lstStyle/>
          <a:p>
            <a:r>
              <a:rPr lang="nb-NO" sz="3600" dirty="0"/>
              <a:t>Si det du mener – og men det du sier (USA)</a:t>
            </a:r>
          </a:p>
          <a:p>
            <a:r>
              <a:rPr lang="nb-NO" sz="3600" dirty="0"/>
              <a:t>Det er godt å kjenne sannheten, men bedre å tale om palmetrær (arabisk)</a:t>
            </a:r>
          </a:p>
          <a:p>
            <a:r>
              <a:rPr lang="nb-NO" sz="3600" dirty="0"/>
              <a:t>Hør en, forstå 10 (Japansk)</a:t>
            </a:r>
          </a:p>
          <a:p>
            <a:r>
              <a:rPr lang="nb-NO" sz="3600" dirty="0"/>
              <a:t>Intet intelligent gjøres uten tale (gresk)</a:t>
            </a:r>
          </a:p>
          <a:p>
            <a:endParaRPr lang="nb-NO" dirty="0"/>
          </a:p>
        </p:txBody>
      </p:sp>
    </p:spTree>
    <p:extLst>
      <p:ext uri="{BB962C8B-B14F-4D97-AF65-F5344CB8AC3E}">
        <p14:creationId xmlns:p14="http://schemas.microsoft.com/office/powerpoint/2010/main" val="24520045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C737A0-88C7-7F48-B120-B55F5CC0E8D0}"/>
              </a:ext>
            </a:extLst>
          </p:cNvPr>
          <p:cNvSpPr>
            <a:spLocks noGrp="1"/>
          </p:cNvSpPr>
          <p:nvPr>
            <p:ph type="title"/>
          </p:nvPr>
        </p:nvSpPr>
        <p:spPr/>
        <p:txBody>
          <a:bodyPr/>
          <a:lstStyle/>
          <a:p>
            <a:r>
              <a:rPr lang="nb-NO" dirty="0"/>
              <a:t>Ordtak (2)</a:t>
            </a:r>
          </a:p>
        </p:txBody>
      </p:sp>
      <p:sp>
        <p:nvSpPr>
          <p:cNvPr id="3" name="Plassholder for tekst 2">
            <a:extLst>
              <a:ext uri="{FF2B5EF4-FFF2-40B4-BE49-F238E27FC236}">
                <a16:creationId xmlns:a16="http://schemas.microsoft.com/office/drawing/2014/main" id="{636B6341-AF82-7D4E-BAE4-FEEC25F58097}"/>
              </a:ext>
            </a:extLst>
          </p:cNvPr>
          <p:cNvSpPr>
            <a:spLocks noGrp="1"/>
          </p:cNvSpPr>
          <p:nvPr>
            <p:ph type="body" idx="1"/>
          </p:nvPr>
        </p:nvSpPr>
        <p:spPr/>
        <p:txBody>
          <a:bodyPr>
            <a:normAutofit fontScale="92500"/>
          </a:bodyPr>
          <a:lstStyle/>
          <a:p>
            <a:r>
              <a:rPr lang="nb-NO" sz="3600" dirty="0"/>
              <a:t>Den første som snakker høyt er den som taper diskusjonen. (Kinesisk)</a:t>
            </a:r>
          </a:p>
          <a:p>
            <a:r>
              <a:rPr lang="nb-NO" sz="3600" dirty="0"/>
              <a:t>Stilhet skaper fred og fred trygghet (swahili)</a:t>
            </a:r>
          </a:p>
          <a:p>
            <a:r>
              <a:rPr lang="nb-NO" sz="3600" dirty="0"/>
              <a:t>Etter stormen, fint vær, etter sorg, glede (russisk)</a:t>
            </a:r>
          </a:p>
          <a:p>
            <a:r>
              <a:rPr lang="nb-NO" sz="3600" dirty="0"/>
              <a:t>Det som er nærmest hjertet er nærmest munnen (irsk)</a:t>
            </a:r>
          </a:p>
          <a:p>
            <a:endParaRPr lang="nb-NO"/>
          </a:p>
          <a:p>
            <a:endParaRPr lang="nb-NO"/>
          </a:p>
        </p:txBody>
      </p:sp>
    </p:spTree>
    <p:extLst>
      <p:ext uri="{BB962C8B-B14F-4D97-AF65-F5344CB8AC3E}">
        <p14:creationId xmlns:p14="http://schemas.microsoft.com/office/powerpoint/2010/main" val="117070836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Plassholder for bunntekst 14"/>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313" name="Tittel 1"/>
          <p:cNvSpPr txBox="1">
            <a:spLocks noGrp="1"/>
          </p:cNvSpPr>
          <p:nvPr>
            <p:ph type="title"/>
          </p:nvPr>
        </p:nvSpPr>
        <p:spPr>
          <a:prstGeom prst="rect">
            <a:avLst/>
          </a:prstGeom>
        </p:spPr>
        <p:txBody>
          <a:bodyPr/>
          <a:lstStyle>
            <a:lvl1pPr defTabSz="795527">
              <a:defRPr sz="3393"/>
            </a:lvl1pPr>
          </a:lstStyle>
          <a:p>
            <a:r>
              <a:rPr dirty="0"/>
              <a:t>(</a:t>
            </a:r>
            <a:r>
              <a:rPr dirty="0" err="1"/>
              <a:t>Tabu</a:t>
            </a:r>
            <a:r>
              <a:rPr dirty="0"/>
              <a:t>) </a:t>
            </a:r>
            <a:r>
              <a:rPr dirty="0" err="1"/>
              <a:t>i</a:t>
            </a:r>
            <a:r>
              <a:rPr dirty="0"/>
              <a:t> </a:t>
            </a:r>
            <a:r>
              <a:rPr dirty="0" err="1"/>
              <a:t>sidesynet</a:t>
            </a:r>
            <a:r>
              <a:rPr dirty="0"/>
              <a:t> – </a:t>
            </a:r>
            <a:r>
              <a:rPr dirty="0" err="1"/>
              <a:t>verdighet</a:t>
            </a:r>
            <a:r>
              <a:rPr dirty="0"/>
              <a:t> </a:t>
            </a:r>
            <a:r>
              <a:rPr dirty="0" err="1"/>
              <a:t>i</a:t>
            </a:r>
            <a:r>
              <a:rPr dirty="0"/>
              <a:t> </a:t>
            </a:r>
            <a:r>
              <a:rPr dirty="0" err="1"/>
              <a:t>fokus</a:t>
            </a:r>
            <a:endParaRPr dirty="0"/>
          </a:p>
        </p:txBody>
      </p:sp>
      <p:grpSp>
        <p:nvGrpSpPr>
          <p:cNvPr id="327" name="Plassholder for innhold 3"/>
          <p:cNvGrpSpPr/>
          <p:nvPr/>
        </p:nvGrpSpPr>
        <p:grpSpPr>
          <a:xfrm>
            <a:off x="2310754" y="1484826"/>
            <a:ext cx="5136022" cy="4525879"/>
            <a:chOff x="0" y="-1"/>
            <a:chExt cx="5136020" cy="4525878"/>
          </a:xfrm>
        </p:grpSpPr>
        <p:sp>
          <p:nvSpPr>
            <p:cNvPr id="314" name="Linje"/>
            <p:cNvSpPr/>
            <p:nvPr/>
          </p:nvSpPr>
          <p:spPr>
            <a:xfrm>
              <a:off x="1852847" y="2950837"/>
              <a:ext cx="508101" cy="468989"/>
            </a:xfrm>
            <a:prstGeom prst="line">
              <a:avLst/>
            </a:prstGeom>
            <a:noFill/>
            <a:ln w="25400" cap="flat">
              <a:solidFill>
                <a:srgbClr val="5A815E"/>
              </a:solidFill>
              <a:prstDash val="solid"/>
              <a:round/>
            </a:ln>
            <a:effectLst/>
          </p:spPr>
          <p:txBody>
            <a:bodyPr wrap="square" lIns="45719" tIns="45719" rIns="45719" bIns="45719" numCol="1" anchor="t">
              <a:noAutofit/>
            </a:bodyPr>
            <a:lstStyle/>
            <a:p>
              <a:pPr hangingPunct="0"/>
              <a:endParaRPr kern="0">
                <a:solidFill>
                  <a:srgbClr val="000000"/>
                </a:solidFill>
                <a:latin typeface="Verdana"/>
                <a:ea typeface="Verdana"/>
                <a:cs typeface="Verdana"/>
                <a:sym typeface="Verdana"/>
              </a:endParaRPr>
            </a:p>
          </p:txBody>
        </p:sp>
        <p:sp>
          <p:nvSpPr>
            <p:cNvPr id="315" name="Linje"/>
            <p:cNvSpPr/>
            <p:nvPr/>
          </p:nvSpPr>
          <p:spPr>
            <a:xfrm flipH="1">
              <a:off x="627455" y="2242130"/>
              <a:ext cx="1224962" cy="1"/>
            </a:xfrm>
            <a:prstGeom prst="line">
              <a:avLst/>
            </a:prstGeom>
            <a:noFill/>
            <a:ln w="25400" cap="flat">
              <a:solidFill>
                <a:srgbClr val="5A815E"/>
              </a:solidFill>
              <a:prstDash val="solid"/>
              <a:round/>
            </a:ln>
            <a:effectLst/>
          </p:spPr>
          <p:txBody>
            <a:bodyPr wrap="square" lIns="45719" tIns="45719" rIns="45719" bIns="45719" numCol="1" anchor="t">
              <a:noAutofit/>
            </a:bodyPr>
            <a:lstStyle/>
            <a:p>
              <a:pPr hangingPunct="0"/>
              <a:endParaRPr kern="0">
                <a:solidFill>
                  <a:srgbClr val="000000"/>
                </a:solidFill>
                <a:latin typeface="Verdana"/>
                <a:ea typeface="Verdana"/>
                <a:cs typeface="Verdana"/>
                <a:sym typeface="Verdana"/>
              </a:endParaRPr>
            </a:p>
          </p:txBody>
        </p:sp>
        <p:sp>
          <p:nvSpPr>
            <p:cNvPr id="316" name="Linje"/>
            <p:cNvSpPr/>
            <p:nvPr/>
          </p:nvSpPr>
          <p:spPr>
            <a:xfrm flipV="1">
              <a:off x="1851995" y="1023353"/>
              <a:ext cx="603120" cy="535229"/>
            </a:xfrm>
            <a:prstGeom prst="line">
              <a:avLst/>
            </a:prstGeom>
            <a:noFill/>
            <a:ln w="25400" cap="flat">
              <a:solidFill>
                <a:srgbClr val="5A815E"/>
              </a:solidFill>
              <a:prstDash val="solid"/>
              <a:round/>
            </a:ln>
            <a:effectLst/>
          </p:spPr>
          <p:txBody>
            <a:bodyPr wrap="square" lIns="45719" tIns="45719" rIns="45719" bIns="45719" numCol="1" anchor="t">
              <a:noAutofit/>
            </a:bodyPr>
            <a:lstStyle/>
            <a:p>
              <a:pPr hangingPunct="0"/>
              <a:endParaRPr kern="0">
                <a:solidFill>
                  <a:srgbClr val="000000"/>
                </a:solidFill>
                <a:latin typeface="Verdana"/>
                <a:ea typeface="Verdana"/>
                <a:cs typeface="Verdana"/>
                <a:sym typeface="Verdana"/>
              </a:endParaRPr>
            </a:p>
          </p:txBody>
        </p:sp>
        <p:sp>
          <p:nvSpPr>
            <p:cNvPr id="317" name="Sirkel"/>
            <p:cNvSpPr/>
            <p:nvPr/>
          </p:nvSpPr>
          <p:spPr>
            <a:xfrm>
              <a:off x="0" y="1119171"/>
              <a:ext cx="2197150" cy="2197151"/>
            </a:xfrm>
            <a:prstGeom prst="ellipse">
              <a:avLst/>
            </a:prstGeom>
            <a:solidFill>
              <a:schemeClr val="accent1"/>
            </a:solidFill>
            <a:ln w="25400" cap="flat">
              <a:solidFill>
                <a:srgbClr val="FFFFFF"/>
              </a:solidFill>
              <a:prstDash val="solid"/>
              <a:round/>
            </a:ln>
            <a:effectLst/>
          </p:spPr>
          <p:txBody>
            <a:bodyPr wrap="square" lIns="45719" tIns="45719" rIns="45719" bIns="45719" numCol="1" anchor="t">
              <a:noAutofit/>
            </a:bodyPr>
            <a:lstStyle/>
            <a:p>
              <a:pPr hangingPunct="0">
                <a:spcBef>
                  <a:spcPts val="700"/>
                </a:spcBef>
                <a:defRPr sz="3200"/>
              </a:pPr>
              <a:endParaRPr sz="3200" kern="0">
                <a:solidFill>
                  <a:srgbClr val="000000"/>
                </a:solidFill>
                <a:latin typeface="Verdana"/>
                <a:ea typeface="Verdana"/>
                <a:cs typeface="Verdana"/>
                <a:sym typeface="Verdana"/>
              </a:endParaRPr>
            </a:p>
          </p:txBody>
        </p:sp>
        <p:grpSp>
          <p:nvGrpSpPr>
            <p:cNvPr id="320" name="Grupper"/>
            <p:cNvGrpSpPr/>
            <p:nvPr/>
          </p:nvGrpSpPr>
          <p:grpSpPr>
            <a:xfrm>
              <a:off x="2300526" y="-1"/>
              <a:ext cx="1229984" cy="1229983"/>
              <a:chOff x="-1" y="-1"/>
              <a:chExt cx="1229982" cy="1229982"/>
            </a:xfrm>
          </p:grpSpPr>
          <p:sp>
            <p:nvSpPr>
              <p:cNvPr id="318" name="Sirkel"/>
              <p:cNvSpPr/>
              <p:nvPr/>
            </p:nvSpPr>
            <p:spPr>
              <a:xfrm>
                <a:off x="-1" y="-1"/>
                <a:ext cx="1229982" cy="1229982"/>
              </a:xfrm>
              <a:prstGeom prst="ellipse">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333500" hangingPunct="0">
                  <a:lnSpc>
                    <a:spcPct val="90000"/>
                  </a:lnSpc>
                  <a:spcBef>
                    <a:spcPts val="1300"/>
                  </a:spcBef>
                  <a:defRPr sz="3200">
                    <a:solidFill>
                      <a:srgbClr val="FFFFFF"/>
                    </a:solidFill>
                  </a:defRPr>
                </a:pPr>
                <a:endParaRPr sz="3200" kern="0">
                  <a:solidFill>
                    <a:srgbClr val="FFFFFF"/>
                  </a:solidFill>
                  <a:latin typeface="Verdana"/>
                  <a:ea typeface="Verdana"/>
                  <a:cs typeface="Verdana"/>
                  <a:sym typeface="Verdana"/>
                </a:endParaRPr>
              </a:p>
            </p:txBody>
          </p:sp>
          <p:sp>
            <p:nvSpPr>
              <p:cNvPr id="319" name="Vold"/>
              <p:cNvSpPr txBox="1"/>
              <p:nvPr/>
            </p:nvSpPr>
            <p:spPr>
              <a:xfrm>
                <a:off x="180126" y="180256"/>
                <a:ext cx="869729" cy="8694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algn="ctr" defTabSz="1333500">
                  <a:lnSpc>
                    <a:spcPct val="90000"/>
                  </a:lnSpc>
                  <a:spcBef>
                    <a:spcPts val="1200"/>
                  </a:spcBef>
                  <a:defRPr sz="3000">
                    <a:solidFill>
                      <a:srgbClr val="FFFFFF"/>
                    </a:solidFill>
                  </a:defRPr>
                </a:lvl1pPr>
              </a:lstStyle>
              <a:p>
                <a:pPr hangingPunct="0"/>
                <a:r>
                  <a:rPr kern="0">
                    <a:latin typeface="Verdana"/>
                    <a:ea typeface="Verdana"/>
                    <a:cs typeface="Verdana"/>
                    <a:sym typeface="Verdana"/>
                  </a:rPr>
                  <a:t>Vold</a:t>
                </a:r>
              </a:p>
            </p:txBody>
          </p:sp>
        </p:grpSp>
        <p:grpSp>
          <p:nvGrpSpPr>
            <p:cNvPr id="323" name="Grupper"/>
            <p:cNvGrpSpPr/>
            <p:nvPr/>
          </p:nvGrpSpPr>
          <p:grpSpPr>
            <a:xfrm>
              <a:off x="627455" y="1581715"/>
              <a:ext cx="4508565" cy="1318292"/>
              <a:chOff x="0" y="0"/>
              <a:chExt cx="4508564" cy="1318290"/>
            </a:xfrm>
          </p:grpSpPr>
          <p:sp>
            <p:nvSpPr>
              <p:cNvPr id="321" name="Oval"/>
              <p:cNvSpPr/>
              <p:nvPr/>
            </p:nvSpPr>
            <p:spPr>
              <a:xfrm>
                <a:off x="0" y="0"/>
                <a:ext cx="4508564" cy="1318290"/>
              </a:xfrm>
              <a:prstGeom prst="ellipse">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333500" hangingPunct="0">
                  <a:lnSpc>
                    <a:spcPct val="90000"/>
                  </a:lnSpc>
                  <a:spcBef>
                    <a:spcPts val="1300"/>
                  </a:spcBef>
                  <a:defRPr sz="3200">
                    <a:solidFill>
                      <a:srgbClr val="FFFFFF"/>
                    </a:solidFill>
                  </a:defRPr>
                </a:pPr>
                <a:endParaRPr sz="3200" kern="0">
                  <a:solidFill>
                    <a:srgbClr val="FFFFFF"/>
                  </a:solidFill>
                  <a:latin typeface="Verdana"/>
                  <a:ea typeface="Verdana"/>
                  <a:cs typeface="Verdana"/>
                  <a:sym typeface="Verdana"/>
                </a:endParaRPr>
              </a:p>
            </p:txBody>
          </p:sp>
          <p:sp>
            <p:nvSpPr>
              <p:cNvPr id="322" name="Verdighet"/>
              <p:cNvSpPr txBox="1"/>
              <p:nvPr/>
            </p:nvSpPr>
            <p:spPr>
              <a:xfrm>
                <a:off x="660263" y="432160"/>
                <a:ext cx="3188037" cy="4539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algn="ctr" defTabSz="1333500">
                  <a:lnSpc>
                    <a:spcPct val="90000"/>
                  </a:lnSpc>
                  <a:spcBef>
                    <a:spcPts val="1200"/>
                  </a:spcBef>
                  <a:defRPr sz="3000">
                    <a:solidFill>
                      <a:srgbClr val="FFFFFF"/>
                    </a:solidFill>
                  </a:defRPr>
                </a:lvl1pPr>
              </a:lstStyle>
              <a:p>
                <a:pPr hangingPunct="0"/>
                <a:r>
                  <a:rPr kern="0">
                    <a:latin typeface="Verdana"/>
                    <a:ea typeface="Verdana"/>
                    <a:cs typeface="Verdana"/>
                    <a:sym typeface="Verdana"/>
                  </a:rPr>
                  <a:t>Verdighet</a:t>
                </a:r>
              </a:p>
            </p:txBody>
          </p:sp>
        </p:grpSp>
        <p:grpSp>
          <p:nvGrpSpPr>
            <p:cNvPr id="326" name="Grupper"/>
            <p:cNvGrpSpPr/>
            <p:nvPr/>
          </p:nvGrpSpPr>
          <p:grpSpPr>
            <a:xfrm>
              <a:off x="2185726" y="3207585"/>
              <a:ext cx="1318292" cy="1318292"/>
              <a:chOff x="0" y="0"/>
              <a:chExt cx="1318290" cy="1318290"/>
            </a:xfrm>
          </p:grpSpPr>
          <p:sp>
            <p:nvSpPr>
              <p:cNvPr id="324" name="Sirkel"/>
              <p:cNvSpPr/>
              <p:nvPr/>
            </p:nvSpPr>
            <p:spPr>
              <a:xfrm>
                <a:off x="0" y="0"/>
                <a:ext cx="1318290" cy="1318290"/>
              </a:xfrm>
              <a:prstGeom prst="ellipse">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333500" hangingPunct="0">
                  <a:lnSpc>
                    <a:spcPct val="90000"/>
                  </a:lnSpc>
                  <a:spcBef>
                    <a:spcPts val="1300"/>
                  </a:spcBef>
                  <a:defRPr sz="3200">
                    <a:solidFill>
                      <a:srgbClr val="FFFFFF"/>
                    </a:solidFill>
                  </a:defRPr>
                </a:pPr>
                <a:endParaRPr sz="3200" kern="0">
                  <a:solidFill>
                    <a:srgbClr val="FFFFFF"/>
                  </a:solidFill>
                  <a:latin typeface="Verdana"/>
                  <a:ea typeface="Verdana"/>
                  <a:cs typeface="Verdana"/>
                  <a:sym typeface="Verdana"/>
                </a:endParaRPr>
              </a:p>
            </p:txBody>
          </p:sp>
          <p:sp>
            <p:nvSpPr>
              <p:cNvPr id="325" name="Vold"/>
              <p:cNvSpPr txBox="1"/>
              <p:nvPr/>
            </p:nvSpPr>
            <p:spPr>
              <a:xfrm>
                <a:off x="193058" y="432160"/>
                <a:ext cx="932172" cy="4539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algn="ctr" defTabSz="1333500">
                  <a:lnSpc>
                    <a:spcPct val="90000"/>
                  </a:lnSpc>
                  <a:spcBef>
                    <a:spcPts val="1200"/>
                  </a:spcBef>
                  <a:defRPr sz="3000">
                    <a:solidFill>
                      <a:srgbClr val="FFFFFF"/>
                    </a:solidFill>
                  </a:defRPr>
                </a:lvl1pPr>
              </a:lstStyle>
              <a:p>
                <a:pPr hangingPunct="0"/>
                <a:r>
                  <a:rPr kern="0">
                    <a:latin typeface="Verdana"/>
                    <a:ea typeface="Verdana"/>
                    <a:cs typeface="Verdana"/>
                    <a:sym typeface="Verdana"/>
                  </a:rPr>
                  <a:t>Vold</a:t>
                </a:r>
              </a:p>
            </p:txBody>
          </p:sp>
        </p:grpSp>
      </p:grpSp>
      <p:sp>
        <p:nvSpPr>
          <p:cNvPr id="328" name="Ellipse 4"/>
          <p:cNvSpPr/>
          <p:nvPr/>
        </p:nvSpPr>
        <p:spPr>
          <a:xfrm>
            <a:off x="8543926" y="2924175"/>
            <a:ext cx="1655765" cy="1873250"/>
          </a:xfrm>
          <a:prstGeom prst="ellipse">
            <a:avLst/>
          </a:prstGeom>
          <a:solidFill>
            <a:schemeClr val="accent1"/>
          </a:solidFill>
          <a:ln w="25400">
            <a:solidFill>
              <a:srgbClr val="537756"/>
            </a:solidFill>
          </a:ln>
        </p:spPr>
        <p:txBody>
          <a:bodyPr lIns="45719" rIns="45719" anchor="ctr"/>
          <a:lstStyle/>
          <a:p>
            <a:pPr algn="ctr" hangingPunct="0">
              <a:defRPr>
                <a:solidFill>
                  <a:srgbClr val="FFFFFF"/>
                </a:solidFill>
              </a:defRPr>
            </a:pPr>
            <a:endParaRPr kern="0">
              <a:solidFill>
                <a:srgbClr val="FFFFFF"/>
              </a:solidFill>
              <a:latin typeface="Verdana"/>
              <a:ea typeface="Verdana"/>
              <a:cs typeface="Verdana"/>
              <a:sym typeface="Verdana"/>
            </a:endParaRPr>
          </a:p>
        </p:txBody>
      </p:sp>
      <p:sp>
        <p:nvSpPr>
          <p:cNvPr id="329" name="TekstSylinder 5"/>
          <p:cNvSpPr txBox="1"/>
          <p:nvPr/>
        </p:nvSpPr>
        <p:spPr>
          <a:xfrm>
            <a:off x="2424112" y="2060575"/>
            <a:ext cx="41293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Franklin Gothic Book"/>
                <a:ea typeface="Franklin Gothic Book"/>
                <a:cs typeface="Franklin Gothic Book"/>
                <a:sym typeface="Franklin Gothic Book"/>
              </a:defRPr>
            </a:lvl1pPr>
          </a:lstStyle>
          <a:p>
            <a:pPr hangingPunct="0"/>
            <a:r>
              <a:rPr kern="0">
                <a:solidFill>
                  <a:srgbClr val="000000"/>
                </a:solidFill>
              </a:rPr>
              <a:t>Jeg</a:t>
            </a:r>
          </a:p>
        </p:txBody>
      </p:sp>
      <p:sp>
        <p:nvSpPr>
          <p:cNvPr id="330" name="TekstSylinder 6"/>
          <p:cNvSpPr txBox="1"/>
          <p:nvPr/>
        </p:nvSpPr>
        <p:spPr>
          <a:xfrm>
            <a:off x="8616951" y="2133600"/>
            <a:ext cx="231457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Franklin Gothic Book"/>
                <a:ea typeface="Franklin Gothic Book"/>
                <a:cs typeface="Franklin Gothic Book"/>
                <a:sym typeface="Franklin Gothic Book"/>
              </a:defRPr>
            </a:lvl1pPr>
          </a:lstStyle>
          <a:p>
            <a:pPr hangingPunct="0"/>
            <a:r>
              <a:rPr kern="0">
                <a:solidFill>
                  <a:srgbClr val="000000"/>
                </a:solidFill>
              </a:rPr>
              <a:t>Samtalepartneren</a:t>
            </a:r>
          </a:p>
        </p:txBody>
      </p:sp>
      <p:sp>
        <p:nvSpPr>
          <p:cNvPr id="331" name="Bue 7"/>
          <p:cNvSpPr/>
          <p:nvPr/>
        </p:nvSpPr>
        <p:spPr>
          <a:xfrm>
            <a:off x="3287713" y="2636838"/>
            <a:ext cx="144464" cy="357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a:solidFill>
              <a:srgbClr val="6EA072"/>
            </a:solidFill>
          </a:ln>
        </p:spPr>
        <p:txBody>
          <a:bodyPr lIns="45719" rIns="45719" anchor="ctr"/>
          <a:lstStyle/>
          <a:p>
            <a:pPr algn="ctr" hangingPunct="0"/>
            <a:endParaRPr kern="0">
              <a:solidFill>
                <a:srgbClr val="000000"/>
              </a:solidFill>
              <a:latin typeface="Verdana"/>
              <a:ea typeface="Verdana"/>
              <a:cs typeface="Verdana"/>
              <a:sym typeface="Verdana"/>
            </a:endParaRPr>
          </a:p>
        </p:txBody>
      </p:sp>
      <p:sp>
        <p:nvSpPr>
          <p:cNvPr id="332" name="Bue 8"/>
          <p:cNvSpPr/>
          <p:nvPr/>
        </p:nvSpPr>
        <p:spPr>
          <a:xfrm>
            <a:off x="3287713" y="2636838"/>
            <a:ext cx="144464" cy="230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a:solidFill>
              <a:srgbClr val="6EA072"/>
            </a:solidFill>
          </a:ln>
        </p:spPr>
        <p:txBody>
          <a:bodyPr lIns="45719" rIns="45719" anchor="ctr"/>
          <a:lstStyle/>
          <a:p>
            <a:pPr algn="ctr" hangingPunct="0"/>
            <a:endParaRPr kern="0">
              <a:solidFill>
                <a:srgbClr val="000000"/>
              </a:solidFill>
              <a:latin typeface="Verdana"/>
              <a:ea typeface="Verdana"/>
              <a:cs typeface="Verdana"/>
              <a:sym typeface="Verdana"/>
            </a:endParaRPr>
          </a:p>
        </p:txBody>
      </p:sp>
      <p:sp>
        <p:nvSpPr>
          <p:cNvPr id="333" name="Frihåndsform 9"/>
          <p:cNvSpPr/>
          <p:nvPr/>
        </p:nvSpPr>
        <p:spPr>
          <a:xfrm>
            <a:off x="3254509" y="2562510"/>
            <a:ext cx="211438" cy="82267"/>
          </a:xfrm>
          <a:custGeom>
            <a:avLst/>
            <a:gdLst/>
            <a:ahLst/>
            <a:cxnLst>
              <a:cxn ang="0">
                <a:pos x="wd2" y="hd2"/>
              </a:cxn>
              <a:cxn ang="5400000">
                <a:pos x="wd2" y="hd2"/>
              </a:cxn>
              <a:cxn ang="10800000">
                <a:pos x="wd2" y="hd2"/>
              </a:cxn>
              <a:cxn ang="16200000">
                <a:pos x="wd2" y="hd2"/>
              </a:cxn>
            </a:cxnLst>
            <a:rect l="0" t="0" r="r" b="b"/>
            <a:pathLst>
              <a:path w="19841" h="18054" extrusionOk="0">
                <a:moveTo>
                  <a:pt x="0" y="18054"/>
                </a:moveTo>
                <a:cubicBezTo>
                  <a:pt x="441" y="13939"/>
                  <a:pt x="-459" y="6542"/>
                  <a:pt x="1322" y="5710"/>
                </a:cubicBezTo>
                <a:cubicBezTo>
                  <a:pt x="21141" y="-3546"/>
                  <a:pt x="19823" y="-2957"/>
                  <a:pt x="19823" y="18054"/>
                </a:cubicBezTo>
              </a:path>
            </a:pathLst>
          </a:custGeom>
          <a:ln>
            <a:solidFill>
              <a:srgbClr val="6EA072"/>
            </a:solidFill>
          </a:ln>
        </p:spPr>
        <p:txBody>
          <a:bodyPr lIns="45719" rIns="45719" anchor="ctr"/>
          <a:lstStyle/>
          <a:p>
            <a:pPr algn="ctr" hangingPunct="0"/>
            <a:endParaRPr kern="0">
              <a:solidFill>
                <a:srgbClr val="000000"/>
              </a:solidFill>
              <a:latin typeface="Verdana"/>
              <a:ea typeface="Verdana"/>
              <a:cs typeface="Verdana"/>
              <a:sym typeface="Verdana"/>
            </a:endParaRPr>
          </a:p>
        </p:txBody>
      </p:sp>
      <p:sp>
        <p:nvSpPr>
          <p:cNvPr id="334" name="Frihåndsform 10"/>
          <p:cNvSpPr/>
          <p:nvPr/>
        </p:nvSpPr>
        <p:spPr>
          <a:xfrm>
            <a:off x="3254078" y="4811713"/>
            <a:ext cx="258442" cy="125413"/>
          </a:xfrm>
          <a:custGeom>
            <a:avLst/>
            <a:gdLst/>
            <a:ahLst/>
            <a:cxnLst>
              <a:cxn ang="0">
                <a:pos x="wd2" y="hd2"/>
              </a:cxn>
              <a:cxn ang="5400000">
                <a:pos x="wd2" y="hd2"/>
              </a:cxn>
              <a:cxn ang="10800000">
                <a:pos x="wd2" y="hd2"/>
              </a:cxn>
              <a:cxn ang="16200000">
                <a:pos x="wd2" y="hd2"/>
              </a:cxn>
            </a:cxnLst>
            <a:rect l="0" t="0" r="r" b="b"/>
            <a:pathLst>
              <a:path w="21056" h="21600" extrusionOk="0">
                <a:moveTo>
                  <a:pt x="0" y="0"/>
                </a:moveTo>
                <a:cubicBezTo>
                  <a:pt x="384" y="6400"/>
                  <a:pt x="-105" y="13306"/>
                  <a:pt x="1150" y="19200"/>
                </a:cubicBezTo>
                <a:cubicBezTo>
                  <a:pt x="1643" y="21512"/>
                  <a:pt x="3389" y="21600"/>
                  <a:pt x="4601" y="21600"/>
                </a:cubicBezTo>
                <a:cubicBezTo>
                  <a:pt x="7859" y="21600"/>
                  <a:pt x="13731" y="18900"/>
                  <a:pt x="17255" y="16800"/>
                </a:cubicBezTo>
                <a:cubicBezTo>
                  <a:pt x="18421" y="16105"/>
                  <a:pt x="20082" y="16569"/>
                  <a:pt x="20706" y="14400"/>
                </a:cubicBezTo>
                <a:cubicBezTo>
                  <a:pt x="21495" y="11656"/>
                  <a:pt x="20706" y="8000"/>
                  <a:pt x="20706" y="4800"/>
                </a:cubicBezTo>
              </a:path>
            </a:pathLst>
          </a:custGeom>
          <a:ln>
            <a:solidFill>
              <a:srgbClr val="6EA072"/>
            </a:solidFill>
          </a:ln>
        </p:spPr>
        <p:txBody>
          <a:bodyPr lIns="45719" rIns="45719" anchor="ctr"/>
          <a:lstStyle/>
          <a:p>
            <a:pPr algn="ctr" hangingPunct="0"/>
            <a:endParaRPr kern="0">
              <a:solidFill>
                <a:srgbClr val="000000"/>
              </a:solidFill>
              <a:latin typeface="Verdana"/>
              <a:ea typeface="Verdana"/>
              <a:cs typeface="Verdana"/>
              <a:sym typeface="Verdana"/>
            </a:endParaRPr>
          </a:p>
        </p:txBody>
      </p:sp>
      <p:sp>
        <p:nvSpPr>
          <p:cNvPr id="335" name="Frihåndsform 11"/>
          <p:cNvSpPr/>
          <p:nvPr/>
        </p:nvSpPr>
        <p:spPr>
          <a:xfrm>
            <a:off x="9247189" y="2870201"/>
            <a:ext cx="239713" cy="841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18" y="3600"/>
                  <a:pt x="0" y="12000"/>
                  <a:pt x="8894" y="3600"/>
                </a:cubicBezTo>
                <a:lnTo>
                  <a:pt x="12706" y="0"/>
                </a:lnTo>
                <a:cubicBezTo>
                  <a:pt x="14400" y="1200"/>
                  <a:pt x="16553" y="101"/>
                  <a:pt x="17788" y="3600"/>
                </a:cubicBezTo>
                <a:cubicBezTo>
                  <a:pt x="19023" y="7099"/>
                  <a:pt x="18160" y="13758"/>
                  <a:pt x="19059" y="18000"/>
                </a:cubicBezTo>
                <a:cubicBezTo>
                  <a:pt x="19546" y="20301"/>
                  <a:pt x="20753" y="20400"/>
                  <a:pt x="21600" y="21600"/>
                </a:cubicBezTo>
              </a:path>
            </a:pathLst>
          </a:custGeom>
          <a:ln>
            <a:solidFill>
              <a:srgbClr val="6EA072"/>
            </a:solidFill>
          </a:ln>
        </p:spPr>
        <p:txBody>
          <a:bodyPr lIns="45719" rIns="45719" anchor="ctr"/>
          <a:lstStyle/>
          <a:p>
            <a:pPr algn="ctr" hangingPunct="0"/>
            <a:endParaRPr kern="0">
              <a:solidFill>
                <a:srgbClr val="000000"/>
              </a:solidFill>
              <a:latin typeface="Verdana"/>
              <a:ea typeface="Verdana"/>
              <a:cs typeface="Verdana"/>
              <a:sym typeface="Verdana"/>
            </a:endParaRPr>
          </a:p>
        </p:txBody>
      </p:sp>
      <p:sp>
        <p:nvSpPr>
          <p:cNvPr id="336" name="Frihåndsform 12"/>
          <p:cNvSpPr/>
          <p:nvPr/>
        </p:nvSpPr>
        <p:spPr>
          <a:xfrm>
            <a:off x="9176609" y="4811436"/>
            <a:ext cx="380143" cy="154265"/>
          </a:xfrm>
          <a:custGeom>
            <a:avLst/>
            <a:gdLst/>
            <a:ahLst/>
            <a:cxnLst>
              <a:cxn ang="0">
                <a:pos x="wd2" y="hd2"/>
              </a:cxn>
              <a:cxn ang="5400000">
                <a:pos x="wd2" y="hd2"/>
              </a:cxn>
              <a:cxn ang="10800000">
                <a:pos x="wd2" y="hd2"/>
              </a:cxn>
              <a:cxn ang="16200000">
                <a:pos x="wd2" y="hd2"/>
              </a:cxn>
            </a:cxnLst>
            <a:rect l="0" t="0" r="r" b="b"/>
            <a:pathLst>
              <a:path w="21198" h="18575" extrusionOk="0">
                <a:moveTo>
                  <a:pt x="0" y="0"/>
                </a:moveTo>
                <a:cubicBezTo>
                  <a:pt x="1883" y="12149"/>
                  <a:pt x="-402" y="-3025"/>
                  <a:pt x="1570" y="11821"/>
                </a:cubicBezTo>
                <a:cubicBezTo>
                  <a:pt x="1798" y="13532"/>
                  <a:pt x="1770" y="15628"/>
                  <a:pt x="2355" y="16886"/>
                </a:cubicBezTo>
                <a:cubicBezTo>
                  <a:pt x="2940" y="18145"/>
                  <a:pt x="3925" y="18012"/>
                  <a:pt x="4711" y="18575"/>
                </a:cubicBezTo>
                <a:cubicBezTo>
                  <a:pt x="7328" y="18012"/>
                  <a:pt x="9962" y="17747"/>
                  <a:pt x="12562" y="16886"/>
                </a:cubicBezTo>
                <a:cubicBezTo>
                  <a:pt x="13380" y="16616"/>
                  <a:pt x="14332" y="16456"/>
                  <a:pt x="14917" y="15198"/>
                </a:cubicBezTo>
                <a:cubicBezTo>
                  <a:pt x="15502" y="13939"/>
                  <a:pt x="15206" y="11556"/>
                  <a:pt x="15702" y="10132"/>
                </a:cubicBezTo>
                <a:cubicBezTo>
                  <a:pt x="18924" y="893"/>
                  <a:pt x="18081" y="1689"/>
                  <a:pt x="21198" y="1689"/>
                </a:cubicBezTo>
              </a:path>
            </a:pathLst>
          </a:custGeom>
          <a:ln>
            <a:solidFill>
              <a:srgbClr val="6EA072"/>
            </a:solidFill>
          </a:ln>
        </p:spPr>
        <p:txBody>
          <a:bodyPr lIns="45719" rIns="45719" anchor="ctr"/>
          <a:lstStyle/>
          <a:p>
            <a:pPr algn="ctr" hangingPunct="0"/>
            <a:endParaRPr kern="0">
              <a:solidFill>
                <a:srgbClr val="000000"/>
              </a:solidFill>
              <a:latin typeface="Verdana"/>
              <a:ea typeface="Verdana"/>
              <a:cs typeface="Verdana"/>
              <a:sym typeface="Verdana"/>
            </a:endParaRPr>
          </a:p>
        </p:txBody>
      </p:sp>
      <p:sp>
        <p:nvSpPr>
          <p:cNvPr id="337" name="Frihåndsform 13"/>
          <p:cNvSpPr/>
          <p:nvPr/>
        </p:nvSpPr>
        <p:spPr>
          <a:xfrm>
            <a:off x="8459789" y="3811587"/>
            <a:ext cx="112713" cy="141288"/>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cubicBezTo>
                  <a:pt x="13500" y="2160"/>
                  <a:pt x="11033" y="4524"/>
                  <a:pt x="8100" y="6480"/>
                </a:cubicBezTo>
                <a:cubicBezTo>
                  <a:pt x="5607" y="8142"/>
                  <a:pt x="0" y="8204"/>
                  <a:pt x="0" y="10800"/>
                </a:cubicBezTo>
                <a:cubicBezTo>
                  <a:pt x="0" y="13591"/>
                  <a:pt x="14203" y="16747"/>
                  <a:pt x="16200" y="17280"/>
                </a:cubicBezTo>
                <a:lnTo>
                  <a:pt x="21600" y="21600"/>
                </a:lnTo>
              </a:path>
            </a:pathLst>
          </a:custGeom>
          <a:ln>
            <a:solidFill>
              <a:srgbClr val="6EA072"/>
            </a:solidFill>
          </a:ln>
        </p:spPr>
        <p:txBody>
          <a:bodyPr lIns="45719" rIns="45719" anchor="ctr"/>
          <a:lstStyle/>
          <a:p>
            <a:pPr algn="ctr" hangingPunct="0"/>
            <a:endParaRPr kern="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6996104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DA2135-B24D-6240-A00A-DDB67B186BAC}"/>
              </a:ext>
            </a:extLst>
          </p:cNvPr>
          <p:cNvSpPr>
            <a:spLocks noGrp="1"/>
          </p:cNvSpPr>
          <p:nvPr>
            <p:ph type="title"/>
          </p:nvPr>
        </p:nvSpPr>
        <p:spPr/>
        <p:txBody>
          <a:bodyPr>
            <a:normAutofit fontScale="90000"/>
          </a:bodyPr>
          <a:lstStyle/>
          <a:p>
            <a:r>
              <a:rPr lang="nb-NO" dirty="0"/>
              <a:t>Drivkraft i indirekte kommunikasjon</a:t>
            </a:r>
          </a:p>
        </p:txBody>
      </p:sp>
      <p:sp>
        <p:nvSpPr>
          <p:cNvPr id="3" name="Plassholder for tekst 2">
            <a:extLst>
              <a:ext uri="{FF2B5EF4-FFF2-40B4-BE49-F238E27FC236}">
                <a16:creationId xmlns:a16="http://schemas.microsoft.com/office/drawing/2014/main" id="{982F8CB3-41E8-FD49-95E0-DBE770A27535}"/>
              </a:ext>
            </a:extLst>
          </p:cNvPr>
          <p:cNvSpPr>
            <a:spLocks noGrp="1"/>
          </p:cNvSpPr>
          <p:nvPr>
            <p:ph type="body" idx="1"/>
          </p:nvPr>
        </p:nvSpPr>
        <p:spPr/>
        <p:txBody>
          <a:bodyPr>
            <a:normAutofit/>
          </a:bodyPr>
          <a:lstStyle/>
          <a:p>
            <a:r>
              <a:rPr lang="nb-NO" sz="3200" dirty="0"/>
              <a:t>Verdighet</a:t>
            </a:r>
          </a:p>
          <a:p>
            <a:endParaRPr lang="nb-NO" sz="3200" dirty="0"/>
          </a:p>
          <a:p>
            <a:r>
              <a:rPr lang="nb-NO" sz="3200" dirty="0"/>
              <a:t>Unngå «riper i lakken»</a:t>
            </a:r>
          </a:p>
          <a:p>
            <a:r>
              <a:rPr lang="nb-NO" sz="3200" dirty="0"/>
              <a:t>Ikke ydmyke hverandre</a:t>
            </a:r>
          </a:p>
          <a:p>
            <a:r>
              <a:rPr lang="nb-NO" sz="3200" dirty="0"/>
              <a:t>Ansiktstap for den som er uhøflig ikke bare ansiktstap for den som fornærmes</a:t>
            </a:r>
          </a:p>
          <a:p>
            <a:r>
              <a:rPr lang="nb-NO" sz="3200" dirty="0"/>
              <a:t>433</a:t>
            </a:r>
          </a:p>
        </p:txBody>
      </p:sp>
    </p:spTree>
    <p:extLst>
      <p:ext uri="{BB962C8B-B14F-4D97-AF65-F5344CB8AC3E}">
        <p14:creationId xmlns:p14="http://schemas.microsoft.com/office/powerpoint/2010/main" val="10801164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ssholder for bunntekst 3"/>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369" name="Tittel 1"/>
          <p:cNvSpPr txBox="1">
            <a:spLocks noGrp="1"/>
          </p:cNvSpPr>
          <p:nvPr>
            <p:ph type="title"/>
          </p:nvPr>
        </p:nvSpPr>
        <p:spPr>
          <a:prstGeom prst="rect">
            <a:avLst/>
          </a:prstGeom>
        </p:spPr>
        <p:txBody>
          <a:bodyPr/>
          <a:lstStyle/>
          <a:p>
            <a:endParaRPr dirty="0"/>
          </a:p>
        </p:txBody>
      </p:sp>
      <p:sp>
        <p:nvSpPr>
          <p:cNvPr id="370" name="Plassholder for innhold 2"/>
          <p:cNvSpPr txBox="1">
            <a:spLocks noGrp="1"/>
          </p:cNvSpPr>
          <p:nvPr>
            <p:ph type="body" idx="1"/>
          </p:nvPr>
        </p:nvSpPr>
        <p:spPr>
          <a:prstGeom prst="rect">
            <a:avLst/>
          </a:prstGeom>
        </p:spPr>
        <p:txBody>
          <a:bodyPr/>
          <a:lstStyle/>
          <a:p>
            <a:pPr>
              <a:defRPr sz="2000"/>
            </a:pPr>
            <a:r>
              <a:rPr dirty="0" err="1"/>
              <a:t>Direkte</a:t>
            </a:r>
            <a:r>
              <a:rPr dirty="0"/>
              <a:t> </a:t>
            </a:r>
            <a:r>
              <a:rPr dirty="0" err="1"/>
              <a:t>linær</a:t>
            </a:r>
            <a:r>
              <a:rPr dirty="0"/>
              <a:t> </a:t>
            </a:r>
            <a:r>
              <a:rPr dirty="0" err="1"/>
              <a:t>effektiv</a:t>
            </a:r>
            <a:r>
              <a:rPr dirty="0"/>
              <a:t> </a:t>
            </a:r>
            <a:r>
              <a:rPr dirty="0" err="1"/>
              <a:t>tydelig</a:t>
            </a:r>
            <a:r>
              <a:rPr dirty="0"/>
              <a:t> - (</a:t>
            </a:r>
            <a:r>
              <a:rPr dirty="0" err="1"/>
              <a:t>beskrive</a:t>
            </a:r>
            <a:r>
              <a:rPr dirty="0"/>
              <a:t> </a:t>
            </a:r>
            <a:r>
              <a:rPr dirty="0" err="1"/>
              <a:t>skogen</a:t>
            </a:r>
            <a:r>
              <a:rPr dirty="0"/>
              <a:t> </a:t>
            </a:r>
            <a:r>
              <a:rPr dirty="0" err="1"/>
              <a:t>gjennom</a:t>
            </a:r>
            <a:r>
              <a:rPr dirty="0"/>
              <a:t> </a:t>
            </a:r>
            <a:r>
              <a:rPr dirty="0" err="1"/>
              <a:t>å</a:t>
            </a:r>
            <a:r>
              <a:rPr dirty="0"/>
              <a:t> </a:t>
            </a:r>
            <a:r>
              <a:rPr dirty="0" err="1"/>
              <a:t>beskrive</a:t>
            </a:r>
            <a:r>
              <a:rPr dirty="0"/>
              <a:t> et </a:t>
            </a:r>
            <a:r>
              <a:rPr dirty="0" err="1"/>
              <a:t>av</a:t>
            </a:r>
            <a:r>
              <a:rPr dirty="0"/>
              <a:t> </a:t>
            </a:r>
            <a:r>
              <a:rPr dirty="0" err="1"/>
              <a:t>trærne</a:t>
            </a:r>
            <a:r>
              <a:rPr dirty="0"/>
              <a:t>)</a:t>
            </a:r>
          </a:p>
          <a:p>
            <a:pPr>
              <a:defRPr sz="2000"/>
            </a:pPr>
            <a:r>
              <a:rPr dirty="0" err="1"/>
              <a:t>Sirkulær</a:t>
            </a:r>
            <a:r>
              <a:rPr dirty="0"/>
              <a:t> </a:t>
            </a:r>
            <a:r>
              <a:rPr dirty="0" err="1"/>
              <a:t>omstendelig</a:t>
            </a:r>
            <a:r>
              <a:rPr dirty="0"/>
              <a:t> </a:t>
            </a:r>
            <a:r>
              <a:rPr dirty="0" err="1"/>
              <a:t>tvetydig</a:t>
            </a:r>
            <a:r>
              <a:rPr dirty="0"/>
              <a:t> – (</a:t>
            </a:r>
            <a:r>
              <a:rPr dirty="0" err="1"/>
              <a:t>Beskrive</a:t>
            </a:r>
            <a:r>
              <a:rPr dirty="0"/>
              <a:t> </a:t>
            </a:r>
            <a:r>
              <a:rPr dirty="0" err="1"/>
              <a:t>skogen</a:t>
            </a:r>
            <a:r>
              <a:rPr dirty="0"/>
              <a:t> </a:t>
            </a:r>
            <a:r>
              <a:rPr dirty="0" err="1"/>
              <a:t>gjennom</a:t>
            </a:r>
            <a:r>
              <a:rPr dirty="0"/>
              <a:t> mange </a:t>
            </a:r>
            <a:r>
              <a:rPr dirty="0" err="1"/>
              <a:t>trær</a:t>
            </a:r>
            <a:r>
              <a:rPr dirty="0"/>
              <a:t>)</a:t>
            </a:r>
          </a:p>
          <a:p>
            <a:pPr>
              <a:defRPr sz="2000"/>
            </a:pPr>
            <a:r>
              <a:rPr dirty="0" err="1"/>
              <a:t>Sirkulære</a:t>
            </a:r>
            <a:r>
              <a:rPr dirty="0"/>
              <a:t> </a:t>
            </a:r>
            <a:r>
              <a:rPr dirty="0" err="1"/>
              <a:t>oppfatter</a:t>
            </a:r>
            <a:r>
              <a:rPr dirty="0"/>
              <a:t> </a:t>
            </a:r>
            <a:r>
              <a:rPr dirty="0" err="1"/>
              <a:t>linære</a:t>
            </a:r>
            <a:r>
              <a:rPr dirty="0"/>
              <a:t> </a:t>
            </a:r>
            <a:r>
              <a:rPr dirty="0" err="1"/>
              <a:t>som</a:t>
            </a:r>
            <a:r>
              <a:rPr dirty="0"/>
              <a:t> </a:t>
            </a:r>
            <a:r>
              <a:rPr dirty="0" err="1"/>
              <a:t>korttenkt</a:t>
            </a:r>
            <a:r>
              <a:rPr dirty="0"/>
              <a:t> - </a:t>
            </a:r>
            <a:r>
              <a:rPr dirty="0" err="1"/>
              <a:t>dumme</a:t>
            </a:r>
            <a:r>
              <a:rPr dirty="0"/>
              <a:t> - </a:t>
            </a:r>
            <a:r>
              <a:rPr dirty="0" err="1"/>
              <a:t>overfladiske</a:t>
            </a:r>
            <a:endParaRPr dirty="0"/>
          </a:p>
          <a:p>
            <a:pPr>
              <a:defRPr sz="2000"/>
            </a:pPr>
            <a:r>
              <a:rPr dirty="0" err="1"/>
              <a:t>Linære</a:t>
            </a:r>
            <a:r>
              <a:rPr dirty="0"/>
              <a:t> </a:t>
            </a:r>
            <a:r>
              <a:rPr dirty="0" err="1"/>
              <a:t>oppfatter</a:t>
            </a:r>
            <a:r>
              <a:rPr dirty="0"/>
              <a:t> </a:t>
            </a:r>
            <a:r>
              <a:rPr dirty="0" err="1"/>
              <a:t>sirkulære</a:t>
            </a:r>
            <a:r>
              <a:rPr dirty="0"/>
              <a:t> </a:t>
            </a:r>
            <a:r>
              <a:rPr dirty="0" err="1"/>
              <a:t>som</a:t>
            </a:r>
            <a:r>
              <a:rPr dirty="0"/>
              <a:t> </a:t>
            </a:r>
            <a:r>
              <a:rPr dirty="0" err="1"/>
              <a:t>omstendelig</a:t>
            </a:r>
            <a:r>
              <a:rPr dirty="0"/>
              <a:t>, </a:t>
            </a:r>
            <a:r>
              <a:rPr dirty="0" err="1"/>
              <a:t>sløser</a:t>
            </a:r>
            <a:r>
              <a:rPr dirty="0"/>
              <a:t>, </a:t>
            </a:r>
            <a:r>
              <a:rPr dirty="0" err="1"/>
              <a:t>tid</a:t>
            </a:r>
            <a:r>
              <a:rPr dirty="0"/>
              <a:t>, </a:t>
            </a:r>
            <a:r>
              <a:rPr dirty="0" err="1"/>
              <a:t>klarer</a:t>
            </a:r>
            <a:r>
              <a:rPr dirty="0"/>
              <a:t> </a:t>
            </a:r>
            <a:r>
              <a:rPr dirty="0" err="1"/>
              <a:t>ikke</a:t>
            </a:r>
            <a:r>
              <a:rPr dirty="0"/>
              <a:t> </a:t>
            </a:r>
            <a:r>
              <a:rPr dirty="0" err="1"/>
              <a:t>komme</a:t>
            </a:r>
            <a:r>
              <a:rPr dirty="0"/>
              <a:t> </a:t>
            </a:r>
            <a:r>
              <a:rPr dirty="0" err="1"/>
              <a:t>til</a:t>
            </a:r>
            <a:r>
              <a:rPr dirty="0"/>
              <a:t> </a:t>
            </a:r>
            <a:r>
              <a:rPr dirty="0" err="1"/>
              <a:t>poenget</a:t>
            </a:r>
            <a:endParaRPr dirty="0"/>
          </a:p>
        </p:txBody>
      </p:sp>
    </p:spTree>
    <p:extLst>
      <p:ext uri="{BB962C8B-B14F-4D97-AF65-F5344CB8AC3E}">
        <p14:creationId xmlns:p14="http://schemas.microsoft.com/office/powerpoint/2010/main" val="10003811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ssholder for bunntekst 3"/>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377" name="Tittel 1"/>
          <p:cNvSpPr txBox="1">
            <a:spLocks noGrp="1"/>
          </p:cNvSpPr>
          <p:nvPr>
            <p:ph type="title"/>
          </p:nvPr>
        </p:nvSpPr>
        <p:spPr>
          <a:prstGeom prst="rect">
            <a:avLst/>
          </a:prstGeom>
        </p:spPr>
        <p:txBody>
          <a:bodyPr>
            <a:normAutofit fontScale="90000"/>
          </a:bodyPr>
          <a:lstStyle/>
          <a:p>
            <a:r>
              <a:rPr dirty="0" err="1"/>
              <a:t>Sirkulær</a:t>
            </a:r>
            <a:r>
              <a:rPr dirty="0"/>
              <a:t> </a:t>
            </a:r>
            <a:r>
              <a:rPr dirty="0" err="1"/>
              <a:t>kommunikasjon</a:t>
            </a:r>
            <a:r>
              <a:rPr lang="nb-NO" dirty="0"/>
              <a:t> – gode grep</a:t>
            </a:r>
            <a:endParaRPr dirty="0"/>
          </a:p>
        </p:txBody>
      </p:sp>
      <p:sp>
        <p:nvSpPr>
          <p:cNvPr id="378" name="Plassholder for innhold 2"/>
          <p:cNvSpPr txBox="1">
            <a:spLocks noGrp="1"/>
          </p:cNvSpPr>
          <p:nvPr>
            <p:ph type="body" idx="1"/>
          </p:nvPr>
        </p:nvSpPr>
        <p:spPr>
          <a:prstGeom prst="rect">
            <a:avLst/>
          </a:prstGeom>
        </p:spPr>
        <p:txBody>
          <a:bodyPr>
            <a:normAutofit lnSpcReduction="10000"/>
          </a:bodyPr>
          <a:lstStyle/>
          <a:p>
            <a:pPr marL="728091" lvl="1" indent="-280035" defTabSz="342155">
              <a:spcBef>
                <a:spcPts val="600"/>
              </a:spcBef>
              <a:defRPr sz="2744"/>
            </a:pPr>
            <a:r>
              <a:rPr sz="3200" dirty="0" err="1"/>
              <a:t>Lytt</a:t>
            </a:r>
            <a:r>
              <a:rPr sz="3200" dirty="0"/>
              <a:t> </a:t>
            </a:r>
            <a:r>
              <a:rPr sz="3200" dirty="0" err="1"/>
              <a:t>etter</a:t>
            </a:r>
            <a:r>
              <a:rPr sz="3200" dirty="0"/>
              <a:t> </a:t>
            </a:r>
            <a:r>
              <a:rPr sz="3200" dirty="0" err="1"/>
              <a:t>poenget</a:t>
            </a:r>
            <a:r>
              <a:rPr sz="3200" dirty="0"/>
              <a:t> </a:t>
            </a:r>
            <a:r>
              <a:rPr sz="3200" dirty="0" err="1"/>
              <a:t>i</a:t>
            </a:r>
            <a:r>
              <a:rPr sz="3200" dirty="0"/>
              <a:t> </a:t>
            </a:r>
            <a:r>
              <a:rPr sz="3200" dirty="0" err="1"/>
              <a:t>historien</a:t>
            </a:r>
            <a:r>
              <a:rPr sz="3200" dirty="0"/>
              <a:t> </a:t>
            </a:r>
            <a:r>
              <a:rPr lang="nb-NO" sz="3200" dirty="0"/>
              <a:t>– les mellom linjene</a:t>
            </a:r>
            <a:endParaRPr sz="3200" dirty="0"/>
          </a:p>
          <a:p>
            <a:pPr marL="728091" lvl="1" indent="-280035" defTabSz="342155">
              <a:spcBef>
                <a:spcPts val="600"/>
              </a:spcBef>
              <a:defRPr sz="2744"/>
            </a:pPr>
            <a:r>
              <a:rPr sz="3200" dirty="0" err="1"/>
              <a:t>Raske</a:t>
            </a:r>
            <a:r>
              <a:rPr sz="3200" dirty="0"/>
              <a:t> </a:t>
            </a:r>
            <a:r>
              <a:rPr sz="3200" dirty="0" err="1"/>
              <a:t>skift</a:t>
            </a:r>
            <a:r>
              <a:rPr sz="3200" dirty="0"/>
              <a:t> </a:t>
            </a:r>
            <a:r>
              <a:rPr sz="3200" dirty="0" err="1"/>
              <a:t>i</a:t>
            </a:r>
            <a:r>
              <a:rPr sz="3200" dirty="0"/>
              <a:t> </a:t>
            </a:r>
            <a:r>
              <a:rPr sz="3200" dirty="0" err="1"/>
              <a:t>kommunikasjon</a:t>
            </a:r>
            <a:r>
              <a:rPr sz="3200" dirty="0"/>
              <a:t>, </a:t>
            </a:r>
            <a:r>
              <a:rPr sz="3200" dirty="0" err="1"/>
              <a:t>energisk</a:t>
            </a:r>
            <a:r>
              <a:rPr sz="3200" dirty="0"/>
              <a:t> </a:t>
            </a:r>
            <a:r>
              <a:rPr sz="3200" dirty="0" err="1"/>
              <a:t>tett</a:t>
            </a:r>
            <a:r>
              <a:rPr sz="3200" dirty="0"/>
              <a:t>  </a:t>
            </a:r>
            <a:r>
              <a:rPr sz="3200" dirty="0" err="1"/>
              <a:t>på</a:t>
            </a:r>
            <a:endParaRPr sz="3200" dirty="0"/>
          </a:p>
          <a:p>
            <a:pPr marL="728091" lvl="1" indent="-280035" defTabSz="342155">
              <a:spcBef>
                <a:spcPts val="600"/>
              </a:spcBef>
              <a:defRPr sz="2744"/>
            </a:pPr>
            <a:r>
              <a:rPr sz="3200" dirty="0" err="1"/>
              <a:t>Oppsummer</a:t>
            </a:r>
            <a:r>
              <a:rPr sz="3200" dirty="0"/>
              <a:t> </a:t>
            </a:r>
            <a:r>
              <a:rPr sz="3200" dirty="0" err="1"/>
              <a:t>det</a:t>
            </a:r>
            <a:r>
              <a:rPr sz="3200" dirty="0"/>
              <a:t> du </a:t>
            </a:r>
            <a:r>
              <a:rPr sz="3200" dirty="0" err="1"/>
              <a:t>har</a:t>
            </a:r>
            <a:r>
              <a:rPr sz="3200" dirty="0"/>
              <a:t> </a:t>
            </a:r>
            <a:r>
              <a:rPr sz="3200" dirty="0" err="1"/>
              <a:t>forstått</a:t>
            </a:r>
            <a:endParaRPr sz="3200" dirty="0"/>
          </a:p>
          <a:p>
            <a:pPr marL="728091" lvl="1" indent="-280035" defTabSz="342155">
              <a:spcBef>
                <a:spcPts val="600"/>
              </a:spcBef>
              <a:defRPr sz="2744"/>
            </a:pPr>
            <a:r>
              <a:rPr sz="3200" dirty="0" err="1"/>
              <a:t>Lene</a:t>
            </a:r>
            <a:r>
              <a:rPr sz="3200" dirty="0"/>
              <a:t> </a:t>
            </a:r>
            <a:r>
              <a:rPr sz="3200" dirty="0" err="1"/>
              <a:t>seg</a:t>
            </a:r>
            <a:r>
              <a:rPr sz="3200" dirty="0"/>
              <a:t> </a:t>
            </a:r>
            <a:r>
              <a:rPr sz="3200" dirty="0" err="1"/>
              <a:t>tilbake</a:t>
            </a:r>
            <a:endParaRPr sz="3200" dirty="0"/>
          </a:p>
          <a:p>
            <a:pPr marL="728091" lvl="1" indent="-280035" defTabSz="342155">
              <a:spcBef>
                <a:spcPts val="600"/>
              </a:spcBef>
              <a:defRPr sz="2744"/>
            </a:pPr>
            <a:r>
              <a:rPr sz="3200" dirty="0" err="1"/>
              <a:t>Kraftig</a:t>
            </a:r>
            <a:r>
              <a:rPr sz="3200" dirty="0"/>
              <a:t> </a:t>
            </a:r>
            <a:r>
              <a:rPr sz="3200" dirty="0" err="1"/>
              <a:t>avgrensning</a:t>
            </a:r>
            <a:r>
              <a:rPr sz="3200" dirty="0"/>
              <a:t> </a:t>
            </a:r>
            <a:r>
              <a:rPr sz="3200" dirty="0" err="1"/>
              <a:t>av</a:t>
            </a:r>
            <a:r>
              <a:rPr sz="3200" dirty="0"/>
              <a:t> </a:t>
            </a:r>
            <a:r>
              <a:rPr sz="3200" dirty="0" err="1"/>
              <a:t>hva</a:t>
            </a:r>
            <a:r>
              <a:rPr sz="3200" dirty="0"/>
              <a:t> </a:t>
            </a:r>
            <a:r>
              <a:rPr sz="3200" dirty="0" err="1"/>
              <a:t>som</a:t>
            </a:r>
            <a:r>
              <a:rPr sz="3200" dirty="0"/>
              <a:t> man </a:t>
            </a:r>
            <a:r>
              <a:rPr sz="3200" dirty="0" err="1"/>
              <a:t>vil</a:t>
            </a:r>
            <a:r>
              <a:rPr sz="3200" dirty="0"/>
              <a:t> ha </a:t>
            </a:r>
            <a:r>
              <a:rPr sz="3200" dirty="0" err="1"/>
              <a:t>informasjon</a:t>
            </a:r>
            <a:r>
              <a:rPr sz="3200" dirty="0"/>
              <a:t> om</a:t>
            </a:r>
          </a:p>
          <a:p>
            <a:pPr marL="728091" lvl="1" indent="-280035" defTabSz="342155">
              <a:spcBef>
                <a:spcPts val="600"/>
              </a:spcBef>
              <a:defRPr sz="2744"/>
            </a:pPr>
            <a:r>
              <a:rPr sz="3200" dirty="0" err="1"/>
              <a:t>Beklage</a:t>
            </a:r>
            <a:r>
              <a:rPr sz="3200" dirty="0"/>
              <a:t> </a:t>
            </a:r>
            <a:r>
              <a:rPr sz="3200" dirty="0" err="1"/>
              <a:t>direkthet</a:t>
            </a:r>
            <a:r>
              <a:rPr sz="3200" dirty="0"/>
              <a:t> </a:t>
            </a:r>
            <a:r>
              <a:rPr sz="3200" dirty="0" err="1"/>
              <a:t>og</a:t>
            </a:r>
            <a:r>
              <a:rPr sz="3200" dirty="0"/>
              <a:t> </a:t>
            </a:r>
            <a:r>
              <a:rPr sz="3200" dirty="0" err="1"/>
              <a:t>effektivitet</a:t>
            </a:r>
            <a:endParaRPr sz="3200" dirty="0"/>
          </a:p>
        </p:txBody>
      </p:sp>
    </p:spTree>
    <p:extLst>
      <p:ext uri="{BB962C8B-B14F-4D97-AF65-F5344CB8AC3E}">
        <p14:creationId xmlns:p14="http://schemas.microsoft.com/office/powerpoint/2010/main" val="5688656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ssholder for bunntekst 4"/>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381" name="Rectangle 2"/>
          <p:cNvSpPr txBox="1">
            <a:spLocks noGrp="1"/>
          </p:cNvSpPr>
          <p:nvPr>
            <p:ph type="title"/>
          </p:nvPr>
        </p:nvSpPr>
        <p:spPr>
          <a:xfrm>
            <a:off x="2639615" y="320675"/>
            <a:ext cx="6580586" cy="1143000"/>
          </a:xfrm>
          <a:prstGeom prst="rect">
            <a:avLst/>
          </a:prstGeom>
        </p:spPr>
        <p:txBody>
          <a:bodyPr/>
          <a:lstStyle/>
          <a:p>
            <a:pPr defTabSz="868680">
              <a:defRPr sz="3420">
                <a:solidFill>
                  <a:srgbClr val="696D52"/>
                </a:solidFill>
              </a:defRPr>
            </a:pPr>
            <a:r>
              <a:rPr dirty="0" err="1"/>
              <a:t>Indirekte</a:t>
            </a:r>
            <a:r>
              <a:rPr dirty="0"/>
              <a:t> </a:t>
            </a:r>
            <a:r>
              <a:rPr dirty="0" err="1"/>
              <a:t>kommunikasjon</a:t>
            </a:r>
            <a:br>
              <a:rPr dirty="0"/>
            </a:br>
            <a:endParaRPr dirty="0"/>
          </a:p>
        </p:txBody>
      </p:sp>
      <p:sp>
        <p:nvSpPr>
          <p:cNvPr id="382" name="Rectangle 3"/>
          <p:cNvSpPr txBox="1">
            <a:spLocks noGrp="1"/>
          </p:cNvSpPr>
          <p:nvPr>
            <p:ph type="body" idx="1"/>
          </p:nvPr>
        </p:nvSpPr>
        <p:spPr>
          <a:prstGeom prst="rect">
            <a:avLst/>
          </a:prstGeom>
        </p:spPr>
        <p:txBody>
          <a:bodyPr>
            <a:normAutofit lnSpcReduction="10000"/>
          </a:bodyPr>
          <a:lstStyle/>
          <a:p>
            <a:pPr marL="342900" indent="-342900">
              <a:lnSpc>
                <a:spcPct val="90000"/>
              </a:lnSpc>
              <a:spcBef>
                <a:spcPts val="600"/>
              </a:spcBef>
              <a:defRPr sz="2900"/>
            </a:pPr>
            <a:r>
              <a:rPr sz="2800" dirty="0" err="1"/>
              <a:t>Indirekte</a:t>
            </a:r>
            <a:r>
              <a:rPr sz="2800" dirty="0"/>
              <a:t> </a:t>
            </a:r>
            <a:r>
              <a:rPr sz="2800" dirty="0" err="1"/>
              <a:t>utspørring</a:t>
            </a:r>
            <a:r>
              <a:rPr lang="nb-NO" sz="2800" dirty="0"/>
              <a:t> – slipp struktur!</a:t>
            </a:r>
            <a:endParaRPr sz="2800" dirty="0"/>
          </a:p>
          <a:p>
            <a:pPr marL="742950" lvl="1" indent="-285750">
              <a:lnSpc>
                <a:spcPct val="90000"/>
              </a:lnSpc>
              <a:spcBef>
                <a:spcPts val="600"/>
              </a:spcBef>
              <a:defRPr sz="2500"/>
            </a:pPr>
            <a:r>
              <a:rPr sz="2800" dirty="0" err="1"/>
              <a:t>Teknikker</a:t>
            </a:r>
            <a:r>
              <a:rPr sz="2800" dirty="0"/>
              <a:t>: </a:t>
            </a:r>
          </a:p>
          <a:p>
            <a:pPr marL="742950" lvl="1" indent="-285750">
              <a:lnSpc>
                <a:spcPct val="90000"/>
              </a:lnSpc>
              <a:spcBef>
                <a:spcPts val="600"/>
              </a:spcBef>
              <a:defRPr sz="2500"/>
            </a:pPr>
            <a:r>
              <a:rPr sz="2800" dirty="0" err="1"/>
              <a:t>Slå</a:t>
            </a:r>
            <a:r>
              <a:rPr sz="2800" dirty="0"/>
              <a:t> fast, </a:t>
            </a:r>
            <a:r>
              <a:rPr sz="2800" dirty="0" err="1"/>
              <a:t>bekrefter</a:t>
            </a:r>
            <a:endParaRPr sz="2800" dirty="0"/>
          </a:p>
          <a:p>
            <a:pPr marL="742950" lvl="1" indent="-285750">
              <a:lnSpc>
                <a:spcPct val="90000"/>
              </a:lnSpc>
              <a:spcBef>
                <a:spcPts val="600"/>
              </a:spcBef>
              <a:defRPr sz="2500"/>
            </a:pPr>
            <a:r>
              <a:rPr sz="2800" dirty="0" err="1"/>
              <a:t>Sier</a:t>
            </a:r>
            <a:r>
              <a:rPr sz="2800" dirty="0"/>
              <a:t> du </a:t>
            </a:r>
            <a:r>
              <a:rPr sz="2800" dirty="0" err="1"/>
              <a:t>det</a:t>
            </a:r>
            <a:r>
              <a:rPr sz="2800" dirty="0"/>
              <a:t>, ja ha</a:t>
            </a:r>
          </a:p>
          <a:p>
            <a:pPr marL="742950" lvl="1" indent="-285750">
              <a:lnSpc>
                <a:spcPct val="90000"/>
              </a:lnSpc>
              <a:spcBef>
                <a:spcPts val="600"/>
              </a:spcBef>
              <a:defRPr sz="2500"/>
            </a:pPr>
            <a:r>
              <a:rPr sz="2800" dirty="0" err="1"/>
              <a:t>Ekko</a:t>
            </a:r>
            <a:endParaRPr sz="2800" dirty="0"/>
          </a:p>
          <a:p>
            <a:pPr marL="742950" lvl="1" indent="-285750">
              <a:lnSpc>
                <a:spcPct val="90000"/>
              </a:lnSpc>
              <a:spcBef>
                <a:spcPts val="600"/>
              </a:spcBef>
              <a:defRPr sz="2500"/>
            </a:pPr>
            <a:r>
              <a:rPr sz="2800" dirty="0" err="1"/>
              <a:t>Vente</a:t>
            </a:r>
            <a:r>
              <a:rPr sz="2800" dirty="0"/>
              <a:t>, </a:t>
            </a:r>
            <a:r>
              <a:rPr sz="2800" dirty="0" err="1"/>
              <a:t>taushet</a:t>
            </a:r>
            <a:endParaRPr sz="2800" dirty="0"/>
          </a:p>
          <a:p>
            <a:pPr marL="742950" lvl="1" indent="-285750">
              <a:lnSpc>
                <a:spcPct val="90000"/>
              </a:lnSpc>
              <a:spcBef>
                <a:spcPts val="600"/>
              </a:spcBef>
              <a:defRPr sz="2500"/>
            </a:pPr>
            <a:r>
              <a:rPr sz="2800" dirty="0" err="1"/>
              <a:t>Fortelle</a:t>
            </a:r>
            <a:r>
              <a:rPr sz="2800" dirty="0"/>
              <a:t> </a:t>
            </a:r>
            <a:r>
              <a:rPr sz="2800" dirty="0" err="1"/>
              <a:t>historier</a:t>
            </a:r>
            <a:r>
              <a:rPr sz="2800" dirty="0"/>
              <a:t> om </a:t>
            </a:r>
            <a:r>
              <a:rPr sz="2800" dirty="0" err="1"/>
              <a:t>andre</a:t>
            </a:r>
            <a:r>
              <a:rPr lang="nb-NO" sz="2800" dirty="0"/>
              <a:t> og vent på refleksjoner</a:t>
            </a:r>
            <a:endParaRPr sz="2800" dirty="0"/>
          </a:p>
          <a:p>
            <a:pPr marL="742950" lvl="1" indent="-285750">
              <a:lnSpc>
                <a:spcPct val="90000"/>
              </a:lnSpc>
              <a:spcBef>
                <a:spcPts val="600"/>
              </a:spcBef>
              <a:defRPr sz="2500"/>
            </a:pPr>
            <a:r>
              <a:rPr sz="2800" dirty="0" err="1"/>
              <a:t>Snakke</a:t>
            </a:r>
            <a:r>
              <a:rPr sz="2800" dirty="0"/>
              <a:t> </a:t>
            </a:r>
            <a:r>
              <a:rPr sz="2800" dirty="0" err="1"/>
              <a:t>litt</a:t>
            </a:r>
            <a:r>
              <a:rPr sz="2800" dirty="0"/>
              <a:t> </a:t>
            </a:r>
            <a:r>
              <a:rPr sz="2800" dirty="0" err="1"/>
              <a:t>i</a:t>
            </a:r>
            <a:r>
              <a:rPr sz="2800" dirty="0"/>
              <a:t> </a:t>
            </a:r>
            <a:r>
              <a:rPr sz="2800" dirty="0" err="1"/>
              <a:t>luften</a:t>
            </a:r>
            <a:r>
              <a:rPr sz="2800" dirty="0"/>
              <a:t> om </a:t>
            </a:r>
            <a:r>
              <a:rPr sz="2800" dirty="0" err="1"/>
              <a:t>det</a:t>
            </a:r>
            <a:r>
              <a:rPr sz="2800" dirty="0"/>
              <a:t> </a:t>
            </a:r>
            <a:r>
              <a:rPr sz="2800" dirty="0" err="1"/>
              <a:t>vanskelige</a:t>
            </a:r>
            <a:endParaRPr sz="2800" dirty="0"/>
          </a:p>
          <a:p>
            <a:pPr marL="742950" lvl="1" indent="-285750">
              <a:lnSpc>
                <a:spcPct val="90000"/>
              </a:lnSpc>
              <a:spcBef>
                <a:spcPts val="600"/>
              </a:spcBef>
              <a:defRPr sz="2500"/>
            </a:pPr>
            <a:r>
              <a:rPr sz="2800" dirty="0" err="1"/>
              <a:t>Vente</a:t>
            </a:r>
            <a:r>
              <a:rPr sz="2800" dirty="0"/>
              <a:t>, </a:t>
            </a:r>
            <a:r>
              <a:rPr sz="2800" dirty="0" err="1"/>
              <a:t>puste</a:t>
            </a:r>
            <a:r>
              <a:rPr sz="2800" dirty="0"/>
              <a:t>, </a:t>
            </a:r>
            <a:r>
              <a:rPr sz="2800" dirty="0" err="1"/>
              <a:t>lytte</a:t>
            </a:r>
            <a:endParaRPr lang="nb-NO" sz="2800" dirty="0"/>
          </a:p>
          <a:p>
            <a:pPr marL="742950" lvl="1" indent="-285750">
              <a:lnSpc>
                <a:spcPct val="90000"/>
              </a:lnSpc>
              <a:spcBef>
                <a:spcPts val="600"/>
              </a:spcBef>
              <a:defRPr sz="2500"/>
            </a:pPr>
            <a:endParaRPr dirty="0"/>
          </a:p>
        </p:txBody>
      </p:sp>
    </p:spTree>
    <p:extLst>
      <p:ext uri="{BB962C8B-B14F-4D97-AF65-F5344CB8AC3E}">
        <p14:creationId xmlns:p14="http://schemas.microsoft.com/office/powerpoint/2010/main" val="37379716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479FE-2B8F-4840-9D78-7628D0B807CE}"/>
              </a:ext>
            </a:extLst>
          </p:cNvPr>
          <p:cNvSpPr>
            <a:spLocks noGrp="1"/>
          </p:cNvSpPr>
          <p:nvPr>
            <p:ph type="title"/>
          </p:nvPr>
        </p:nvSpPr>
        <p:spPr/>
        <p:txBody>
          <a:bodyPr>
            <a:normAutofit fontScale="90000"/>
          </a:bodyPr>
          <a:lstStyle/>
          <a:p>
            <a:r>
              <a:rPr lang="nb-NO" dirty="0"/>
              <a:t>Implikasjoner for arbeid med alvorlig psykisk lidelse</a:t>
            </a:r>
          </a:p>
        </p:txBody>
      </p:sp>
      <p:sp>
        <p:nvSpPr>
          <p:cNvPr id="3" name="Plassholder for tekst 2">
            <a:extLst>
              <a:ext uri="{FF2B5EF4-FFF2-40B4-BE49-F238E27FC236}">
                <a16:creationId xmlns:a16="http://schemas.microsoft.com/office/drawing/2014/main" id="{60E6F1F7-8C4C-C443-9EBA-91B706578CD9}"/>
              </a:ext>
            </a:extLst>
          </p:cNvPr>
          <p:cNvSpPr>
            <a:spLocks noGrp="1"/>
          </p:cNvSpPr>
          <p:nvPr>
            <p:ph type="body" idx="1"/>
          </p:nvPr>
        </p:nvSpPr>
        <p:spPr/>
        <p:txBody>
          <a:bodyPr>
            <a:normAutofit fontScale="92500" lnSpcReduction="20000"/>
          </a:bodyPr>
          <a:lstStyle/>
          <a:p>
            <a:r>
              <a:rPr lang="nb-NO" sz="3200" dirty="0"/>
              <a:t>Hvordan skal vi snakke sammen om det vanskelige?</a:t>
            </a:r>
          </a:p>
          <a:p>
            <a:pPr lvl="1"/>
            <a:r>
              <a:rPr lang="nb-NO" sz="3200" dirty="0"/>
              <a:t>Diagnose – «syk», «stress» «bruker litt lenger tid – noe umoden»</a:t>
            </a:r>
          </a:p>
          <a:p>
            <a:pPr lvl="1"/>
            <a:r>
              <a:rPr lang="nb-NO" sz="3200" dirty="0"/>
              <a:t>«sliten»</a:t>
            </a:r>
          </a:p>
          <a:p>
            <a:endParaRPr lang="nb-NO" sz="3200" dirty="0"/>
          </a:p>
          <a:p>
            <a:pPr lvl="1"/>
            <a:r>
              <a:rPr lang="nb-NO" sz="3200" dirty="0"/>
              <a:t>«Sensitiv etter sykehus opphold»</a:t>
            </a:r>
          </a:p>
          <a:p>
            <a:pPr lvl="1"/>
            <a:r>
              <a:rPr lang="nb-NO" sz="3200" dirty="0"/>
              <a:t> «Så mange bekymringer»</a:t>
            </a:r>
          </a:p>
          <a:p>
            <a:pPr lvl="1"/>
            <a:r>
              <a:rPr lang="nb-NO" sz="3200" dirty="0"/>
              <a:t> «Opplevd krig»</a:t>
            </a:r>
          </a:p>
          <a:p>
            <a:endParaRPr lang="nb-NO" dirty="0"/>
          </a:p>
        </p:txBody>
      </p:sp>
    </p:spTree>
    <p:extLst>
      <p:ext uri="{BB962C8B-B14F-4D97-AF65-F5344CB8AC3E}">
        <p14:creationId xmlns:p14="http://schemas.microsoft.com/office/powerpoint/2010/main" val="36492334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239"/>
          <p:cNvSpPr txBox="1">
            <a:spLocks noGrp="1"/>
          </p:cNvSpPr>
          <p:nvPr>
            <p:ph type="title"/>
          </p:nvPr>
        </p:nvSpPr>
        <p:spPr>
          <a:prstGeom prst="rect">
            <a:avLst/>
          </a:prstGeom>
        </p:spPr>
        <p:txBody>
          <a:bodyPr/>
          <a:lstStyle>
            <a:lvl1pPr>
              <a:defRPr sz="4500"/>
            </a:lvl1pPr>
          </a:lstStyle>
          <a:p>
            <a:r>
              <a:rPr dirty="0" err="1"/>
              <a:t>Benektelse</a:t>
            </a:r>
            <a:r>
              <a:rPr dirty="0"/>
              <a:t> - </a:t>
            </a:r>
            <a:r>
              <a:rPr dirty="0" err="1"/>
              <a:t>Årsaker</a:t>
            </a:r>
            <a:endParaRPr dirty="0"/>
          </a:p>
        </p:txBody>
      </p:sp>
      <p:sp>
        <p:nvSpPr>
          <p:cNvPr id="308" name="Shape 238"/>
          <p:cNvSpPr txBox="1">
            <a:spLocks noGrp="1"/>
          </p:cNvSpPr>
          <p:nvPr>
            <p:ph type="body" idx="1"/>
          </p:nvPr>
        </p:nvSpPr>
        <p:spPr>
          <a:prstGeom prst="rect">
            <a:avLst/>
          </a:prstGeom>
        </p:spPr>
        <p:txBody>
          <a:bodyPr/>
          <a:lstStyle/>
          <a:p>
            <a:pPr marL="531491" indent="-341742">
              <a:defRPr sz="2500"/>
            </a:pPr>
            <a:endParaRPr dirty="0"/>
          </a:p>
          <a:p>
            <a:pPr marL="435804" indent="-246054">
              <a:defRPr sz="2500"/>
            </a:pPr>
            <a:r>
              <a:rPr sz="2800" dirty="0" err="1"/>
              <a:t>Frykt</a:t>
            </a:r>
            <a:r>
              <a:rPr sz="2800" dirty="0"/>
              <a:t> for mobbing </a:t>
            </a:r>
            <a:r>
              <a:rPr sz="2800" dirty="0" err="1"/>
              <a:t>i</a:t>
            </a:r>
            <a:r>
              <a:rPr sz="2800" dirty="0"/>
              <a:t> </a:t>
            </a:r>
            <a:r>
              <a:rPr sz="2800" dirty="0" err="1"/>
              <a:t>nettverket</a:t>
            </a:r>
            <a:endParaRPr sz="2800" dirty="0"/>
          </a:p>
          <a:p>
            <a:pPr marL="531491" indent="-341742">
              <a:defRPr sz="2500"/>
            </a:pPr>
            <a:r>
              <a:rPr sz="2800" dirty="0" err="1"/>
              <a:t>Streve</a:t>
            </a:r>
            <a:r>
              <a:rPr sz="2800" dirty="0"/>
              <a:t> med </a:t>
            </a:r>
            <a:r>
              <a:rPr sz="2800" dirty="0" err="1"/>
              <a:t>erkjennelse</a:t>
            </a:r>
            <a:r>
              <a:rPr sz="2800" dirty="0"/>
              <a:t>, </a:t>
            </a:r>
            <a:r>
              <a:rPr sz="2800" dirty="0" err="1"/>
              <a:t>skam</a:t>
            </a:r>
            <a:endParaRPr sz="2800" dirty="0"/>
          </a:p>
          <a:p>
            <a:pPr marL="531491" indent="-341742">
              <a:defRPr sz="2500"/>
            </a:pPr>
            <a:r>
              <a:rPr sz="2800" dirty="0" err="1"/>
              <a:t>Kulturell</a:t>
            </a:r>
            <a:r>
              <a:rPr sz="2800" dirty="0"/>
              <a:t> </a:t>
            </a:r>
            <a:r>
              <a:rPr sz="2800" dirty="0" err="1"/>
              <a:t>benektelse</a:t>
            </a:r>
            <a:endParaRPr sz="2800" dirty="0"/>
          </a:p>
          <a:p>
            <a:pPr marL="531491" indent="-341742">
              <a:defRPr sz="2500"/>
            </a:pPr>
            <a:r>
              <a:rPr sz="2800" dirty="0" err="1"/>
              <a:t>Manglende</a:t>
            </a:r>
            <a:r>
              <a:rPr sz="2800" dirty="0"/>
              <a:t> </a:t>
            </a:r>
            <a:r>
              <a:rPr sz="2800" dirty="0" err="1"/>
              <a:t>tillit</a:t>
            </a:r>
            <a:r>
              <a:rPr sz="2800" dirty="0"/>
              <a:t> </a:t>
            </a:r>
            <a:r>
              <a:rPr sz="2800" dirty="0" err="1"/>
              <a:t>til</a:t>
            </a:r>
            <a:r>
              <a:rPr sz="2800" dirty="0"/>
              <a:t> den </a:t>
            </a:r>
            <a:r>
              <a:rPr sz="2800" dirty="0" err="1"/>
              <a:t>som</a:t>
            </a:r>
            <a:r>
              <a:rPr sz="2800" dirty="0"/>
              <a:t> </a:t>
            </a:r>
            <a:r>
              <a:rPr sz="2800" dirty="0" err="1"/>
              <a:t>krever</a:t>
            </a:r>
            <a:r>
              <a:rPr sz="2800" dirty="0"/>
              <a:t> </a:t>
            </a:r>
            <a:r>
              <a:rPr sz="2800" dirty="0" err="1"/>
              <a:t>innrømmelser</a:t>
            </a:r>
            <a:r>
              <a:rPr sz="2800" dirty="0"/>
              <a:t> - </a:t>
            </a:r>
            <a:r>
              <a:rPr sz="2800" dirty="0" err="1"/>
              <a:t>systemskapt</a:t>
            </a:r>
            <a:r>
              <a:rPr sz="2800" dirty="0"/>
              <a:t> </a:t>
            </a:r>
            <a:r>
              <a:rPr sz="2800" dirty="0" err="1"/>
              <a:t>benektelse</a:t>
            </a:r>
            <a:endParaRPr sz="2800" dirty="0"/>
          </a:p>
          <a:p>
            <a:pPr marL="531491" indent="-341742">
              <a:defRPr sz="2500"/>
            </a:pPr>
            <a:r>
              <a:rPr sz="2800" dirty="0" err="1"/>
              <a:t>Uenighet</a:t>
            </a:r>
            <a:r>
              <a:rPr sz="2800" dirty="0"/>
              <a:t> </a:t>
            </a:r>
            <a:r>
              <a:rPr sz="2800" dirty="0" err="1"/>
              <a:t>bruk</a:t>
            </a:r>
            <a:r>
              <a:rPr sz="2800" dirty="0"/>
              <a:t> </a:t>
            </a:r>
            <a:r>
              <a:rPr sz="2800" dirty="0" err="1"/>
              <a:t>av</a:t>
            </a:r>
            <a:r>
              <a:rPr sz="2800" dirty="0"/>
              <a:t> </a:t>
            </a:r>
            <a:r>
              <a:rPr sz="2800" dirty="0" err="1"/>
              <a:t>begreper</a:t>
            </a:r>
            <a:endParaRPr sz="2800" dirty="0"/>
          </a:p>
          <a:p>
            <a:pPr marL="531491" indent="-341742">
              <a:defRPr sz="2500"/>
            </a:pPr>
            <a:r>
              <a:rPr sz="2800" dirty="0" err="1"/>
              <a:t>Bagatellisering</a:t>
            </a:r>
            <a:endParaRPr sz="2800" dirty="0"/>
          </a:p>
        </p:txBody>
      </p:sp>
      <p:pic>
        <p:nvPicPr>
          <p:cNvPr id="309" name="Skjermbilde 2016-09-20 kl. 14.13.54.png" descr="Skjermbilde 2016-09-20 kl. 14.13.54.png"/>
          <p:cNvPicPr>
            <a:picLocks noChangeAspect="1"/>
          </p:cNvPicPr>
          <p:nvPr/>
        </p:nvPicPr>
        <p:blipFill>
          <a:blip r:embed="rId3">
            <a:extLst/>
          </a:blip>
          <a:srcRect l="31720" r="41520" b="84"/>
          <a:stretch>
            <a:fillRect/>
          </a:stretch>
        </p:blipFill>
        <p:spPr>
          <a:xfrm rot="16200000">
            <a:off x="5736700" y="1891342"/>
            <a:ext cx="682235" cy="9245042"/>
          </a:xfrm>
          <a:prstGeom prst="rect">
            <a:avLst/>
          </a:prstGeom>
          <a:ln w="12700">
            <a:miter lim="400000"/>
          </a:ln>
        </p:spPr>
      </p:pic>
      <p:pic>
        <p:nvPicPr>
          <p:cNvPr id="310" name="Bilde 240" descr="Bilde 240"/>
          <p:cNvPicPr>
            <a:picLocks noChangeAspect="1"/>
          </p:cNvPicPr>
          <p:nvPr/>
        </p:nvPicPr>
        <p:blipFill>
          <a:blip r:embed="rId4">
            <a:extLst/>
          </a:blip>
          <a:stretch>
            <a:fillRect/>
          </a:stretch>
        </p:blipFill>
        <p:spPr>
          <a:xfrm>
            <a:off x="1809569" y="6280237"/>
            <a:ext cx="8536286" cy="467203"/>
          </a:xfrm>
          <a:prstGeom prst="rect">
            <a:avLst/>
          </a:prstGeom>
          <a:ln w="12700">
            <a:miter lim="400000"/>
          </a:ln>
          <a:effectLst>
            <a:outerShdw blurRad="25400" dist="12700" dir="4920000" rotWithShape="0">
              <a:srgbClr val="FFFFFF">
                <a:alpha val="50000"/>
              </a:srgbClr>
            </a:outerShdw>
          </a:effectLst>
        </p:spPr>
      </p:pic>
    </p:spTree>
    <p:extLst>
      <p:ext uri="{BB962C8B-B14F-4D97-AF65-F5344CB8AC3E}">
        <p14:creationId xmlns:p14="http://schemas.microsoft.com/office/powerpoint/2010/main" val="31420440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900720-266B-7E49-9B77-0D8CE2F74652}"/>
              </a:ext>
            </a:extLst>
          </p:cNvPr>
          <p:cNvSpPr>
            <a:spLocks noGrp="1"/>
          </p:cNvSpPr>
          <p:nvPr>
            <p:ph type="title"/>
          </p:nvPr>
        </p:nvSpPr>
        <p:spPr/>
        <p:txBody>
          <a:bodyPr/>
          <a:lstStyle/>
          <a:p>
            <a:endParaRPr lang="nb-NO" dirty="0"/>
          </a:p>
        </p:txBody>
      </p:sp>
      <p:sp>
        <p:nvSpPr>
          <p:cNvPr id="3" name="Plassholder for tekst 2">
            <a:extLst>
              <a:ext uri="{FF2B5EF4-FFF2-40B4-BE49-F238E27FC236}">
                <a16:creationId xmlns:a16="http://schemas.microsoft.com/office/drawing/2014/main" id="{F799D8FF-AF3C-704B-AA54-EC54C4387E7D}"/>
              </a:ext>
            </a:extLst>
          </p:cNvPr>
          <p:cNvSpPr>
            <a:spLocks noGrp="1"/>
          </p:cNvSpPr>
          <p:nvPr>
            <p:ph type="body" idx="1"/>
          </p:nvPr>
        </p:nvSpPr>
        <p:spPr/>
        <p:txBody>
          <a:bodyPr/>
          <a:lstStyle/>
          <a:p>
            <a:r>
              <a:rPr lang="nb-NO" sz="3200" dirty="0"/>
              <a:t>Hvordan vil man foretrekke å håndtere psykisk lidelse i familie?</a:t>
            </a:r>
          </a:p>
          <a:p>
            <a:r>
              <a:rPr lang="nb-NO" sz="3200" dirty="0"/>
              <a:t>Direkte strategier - eksplisitt - tydelig eller eksplisitt dempet, saksfokuserte</a:t>
            </a:r>
          </a:p>
          <a:p>
            <a:r>
              <a:rPr lang="nb-NO" sz="3200" dirty="0"/>
              <a:t>Indirekte strategier - bruke mellommenn, metaforer, fortelle historier om andre, handlingsspråk, omskrivninger, relasjonsfokuserte</a:t>
            </a:r>
          </a:p>
          <a:p>
            <a:endParaRPr lang="nb-NO" dirty="0"/>
          </a:p>
        </p:txBody>
      </p:sp>
    </p:spTree>
    <p:extLst>
      <p:ext uri="{BB962C8B-B14F-4D97-AF65-F5344CB8AC3E}">
        <p14:creationId xmlns:p14="http://schemas.microsoft.com/office/powerpoint/2010/main" val="6516455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2CF81A-ABE5-6943-983C-BA80CDCFD0B6}"/>
              </a:ext>
            </a:extLst>
          </p:cNvPr>
          <p:cNvSpPr>
            <a:spLocks noGrp="1"/>
          </p:cNvSpPr>
          <p:nvPr>
            <p:ph type="title"/>
          </p:nvPr>
        </p:nvSpPr>
        <p:spPr/>
        <p:txBody>
          <a:bodyPr/>
          <a:lstStyle/>
          <a:p>
            <a:r>
              <a:rPr lang="nb-NO" dirty="0"/>
              <a:t>Den </a:t>
            </a:r>
            <a:r>
              <a:rPr lang="nb-NO" dirty="0" err="1"/>
              <a:t>interkulturelle</a:t>
            </a:r>
            <a:r>
              <a:rPr lang="nb-NO" dirty="0"/>
              <a:t> innstillingen...</a:t>
            </a:r>
          </a:p>
        </p:txBody>
      </p:sp>
      <p:sp>
        <p:nvSpPr>
          <p:cNvPr id="3" name="Plassholder for tekst 2">
            <a:extLst>
              <a:ext uri="{FF2B5EF4-FFF2-40B4-BE49-F238E27FC236}">
                <a16:creationId xmlns:a16="http://schemas.microsoft.com/office/drawing/2014/main" id="{45FEC6C0-091B-0747-A304-A413C1254C31}"/>
              </a:ext>
            </a:extLst>
          </p:cNvPr>
          <p:cNvSpPr>
            <a:spLocks noGrp="1"/>
          </p:cNvSpPr>
          <p:nvPr>
            <p:ph type="body" idx="1"/>
          </p:nvPr>
        </p:nvSpPr>
        <p:spPr/>
        <p:txBody>
          <a:bodyPr/>
          <a:lstStyle/>
          <a:p>
            <a:r>
              <a:rPr lang="nb-NO" sz="2800" dirty="0"/>
              <a:t>Å ligge et steg bak</a:t>
            </a:r>
          </a:p>
          <a:p>
            <a:r>
              <a:rPr lang="nb-NO" sz="2800" dirty="0"/>
              <a:t>Å følge mer enn å lede</a:t>
            </a:r>
          </a:p>
          <a:p>
            <a:endParaRPr lang="nb-NO" sz="2800" dirty="0"/>
          </a:p>
          <a:p>
            <a:r>
              <a:rPr lang="nb-NO" sz="2800" dirty="0"/>
              <a:t>Hva er noen av de tingene jeg ser etter i mitt første møte med noen som har andre verdisett?</a:t>
            </a:r>
          </a:p>
          <a:p>
            <a:pPr marL="0" indent="0">
              <a:buNone/>
            </a:pPr>
            <a:endParaRPr lang="nb-NO" dirty="0"/>
          </a:p>
        </p:txBody>
      </p:sp>
    </p:spTree>
    <p:extLst>
      <p:ext uri="{BB962C8B-B14F-4D97-AF65-F5344CB8AC3E}">
        <p14:creationId xmlns:p14="http://schemas.microsoft.com/office/powerpoint/2010/main" val="3084283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ssholder for bunntekst 3"/>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389" name="Tittel 1"/>
          <p:cNvSpPr txBox="1">
            <a:spLocks noGrp="1"/>
          </p:cNvSpPr>
          <p:nvPr>
            <p:ph type="title"/>
          </p:nvPr>
        </p:nvSpPr>
        <p:spPr>
          <a:prstGeom prst="rect">
            <a:avLst/>
          </a:prstGeom>
        </p:spPr>
        <p:txBody>
          <a:bodyPr/>
          <a:lstStyle>
            <a:lvl1pPr defTabSz="795527">
              <a:defRPr sz="3393"/>
            </a:lvl1pPr>
          </a:lstStyle>
          <a:p>
            <a:r>
              <a:rPr dirty="0" err="1"/>
              <a:t>Eksternalisering</a:t>
            </a:r>
            <a:r>
              <a:rPr dirty="0"/>
              <a:t> - </a:t>
            </a:r>
            <a:r>
              <a:rPr dirty="0" err="1"/>
              <a:t>unnskyldninger</a:t>
            </a:r>
            <a:endParaRPr dirty="0"/>
          </a:p>
        </p:txBody>
      </p:sp>
      <p:sp>
        <p:nvSpPr>
          <p:cNvPr id="390" name="Plassholder for innhold 2"/>
          <p:cNvSpPr txBox="1">
            <a:spLocks noGrp="1"/>
          </p:cNvSpPr>
          <p:nvPr>
            <p:ph type="body" idx="1"/>
          </p:nvPr>
        </p:nvSpPr>
        <p:spPr>
          <a:prstGeom prst="rect">
            <a:avLst/>
          </a:prstGeom>
        </p:spPr>
        <p:txBody>
          <a:bodyPr/>
          <a:lstStyle/>
          <a:p>
            <a:pPr marL="342900" indent="-342900">
              <a:spcBef>
                <a:spcPts val="600"/>
              </a:spcBef>
              <a:defRPr sz="2800"/>
            </a:pPr>
            <a:r>
              <a:rPr dirty="0" err="1"/>
              <a:t>Pakk</a:t>
            </a:r>
            <a:r>
              <a:rPr dirty="0"/>
              <a:t> inn </a:t>
            </a:r>
            <a:r>
              <a:rPr dirty="0" err="1"/>
              <a:t>psykosebekymring</a:t>
            </a:r>
            <a:r>
              <a:rPr dirty="0"/>
              <a:t> </a:t>
            </a:r>
            <a:r>
              <a:rPr dirty="0" err="1"/>
              <a:t>i</a:t>
            </a:r>
            <a:r>
              <a:rPr dirty="0"/>
              <a:t> </a:t>
            </a:r>
            <a:r>
              <a:rPr dirty="0" err="1"/>
              <a:t>respekt</a:t>
            </a:r>
            <a:endParaRPr dirty="0"/>
          </a:p>
          <a:p>
            <a:pPr marL="342900" indent="-342900">
              <a:spcBef>
                <a:spcPts val="600"/>
              </a:spcBef>
              <a:defRPr sz="2800"/>
            </a:pPr>
            <a:r>
              <a:rPr dirty="0"/>
              <a:t>Han </a:t>
            </a:r>
            <a:r>
              <a:rPr dirty="0" err="1"/>
              <a:t>har</a:t>
            </a:r>
            <a:r>
              <a:rPr dirty="0"/>
              <a:t> </a:t>
            </a:r>
            <a:r>
              <a:rPr dirty="0" err="1"/>
              <a:t>så</a:t>
            </a:r>
            <a:r>
              <a:rPr dirty="0"/>
              <a:t> </a:t>
            </a:r>
            <a:r>
              <a:rPr dirty="0" err="1"/>
              <a:t>mye</a:t>
            </a:r>
            <a:r>
              <a:rPr dirty="0"/>
              <a:t> stress, </a:t>
            </a:r>
            <a:r>
              <a:rPr dirty="0" err="1"/>
              <a:t>så</a:t>
            </a:r>
            <a:r>
              <a:rPr dirty="0"/>
              <a:t> </a:t>
            </a:r>
            <a:r>
              <a:rPr dirty="0" err="1"/>
              <a:t>mye</a:t>
            </a:r>
            <a:r>
              <a:rPr dirty="0"/>
              <a:t> </a:t>
            </a:r>
            <a:r>
              <a:rPr dirty="0" err="1"/>
              <a:t>å</a:t>
            </a:r>
            <a:r>
              <a:rPr dirty="0"/>
              <a:t> </a:t>
            </a:r>
            <a:r>
              <a:rPr dirty="0" err="1"/>
              <a:t>tenke</a:t>
            </a:r>
            <a:r>
              <a:rPr dirty="0"/>
              <a:t> </a:t>
            </a:r>
            <a:r>
              <a:rPr dirty="0" err="1"/>
              <a:t>på</a:t>
            </a:r>
            <a:endParaRPr dirty="0"/>
          </a:p>
          <a:p>
            <a:pPr marL="342900" indent="-342900">
              <a:spcBef>
                <a:spcPts val="600"/>
              </a:spcBef>
              <a:defRPr sz="2800"/>
            </a:pPr>
            <a:r>
              <a:rPr dirty="0" err="1"/>
              <a:t>Uten</a:t>
            </a:r>
            <a:r>
              <a:rPr dirty="0"/>
              <a:t> </a:t>
            </a:r>
            <a:r>
              <a:rPr dirty="0" err="1"/>
              <a:t>søvn</a:t>
            </a:r>
            <a:r>
              <a:rPr dirty="0"/>
              <a:t> mister man </a:t>
            </a:r>
            <a:r>
              <a:rPr dirty="0" err="1"/>
              <a:t>fokus</a:t>
            </a:r>
            <a:endParaRPr dirty="0"/>
          </a:p>
          <a:p>
            <a:pPr marL="342900" indent="-342900">
              <a:spcBef>
                <a:spcPts val="600"/>
              </a:spcBef>
              <a:defRPr sz="2800"/>
            </a:pPr>
            <a:r>
              <a:rPr dirty="0" err="1"/>
              <a:t>Umoden</a:t>
            </a:r>
            <a:endParaRPr dirty="0"/>
          </a:p>
          <a:p>
            <a:pPr marL="342900" indent="-342900">
              <a:spcBef>
                <a:spcPts val="600"/>
              </a:spcBef>
              <a:defRPr sz="2800"/>
            </a:pPr>
            <a:r>
              <a:rPr dirty="0" err="1"/>
              <a:t>Dårlige</a:t>
            </a:r>
            <a:r>
              <a:rPr dirty="0"/>
              <a:t> </a:t>
            </a:r>
            <a:r>
              <a:rPr dirty="0" err="1"/>
              <a:t>erfaringer</a:t>
            </a:r>
            <a:r>
              <a:rPr dirty="0"/>
              <a:t> - </a:t>
            </a:r>
            <a:r>
              <a:rPr dirty="0" err="1"/>
              <a:t>krevende</a:t>
            </a:r>
            <a:r>
              <a:rPr dirty="0"/>
              <a:t> liv</a:t>
            </a:r>
          </a:p>
          <a:p>
            <a:pPr marL="342900" indent="-342900">
              <a:spcBef>
                <a:spcPts val="600"/>
              </a:spcBef>
              <a:defRPr sz="2800"/>
            </a:pPr>
            <a:r>
              <a:rPr dirty="0"/>
              <a:t>Andres </a:t>
            </a:r>
            <a:r>
              <a:rPr dirty="0" err="1"/>
              <a:t>skyld</a:t>
            </a:r>
            <a:r>
              <a:rPr dirty="0"/>
              <a:t>/</a:t>
            </a:r>
            <a:r>
              <a:rPr dirty="0" err="1"/>
              <a:t>skjebne</a:t>
            </a:r>
            <a:endParaRPr dirty="0"/>
          </a:p>
        </p:txBody>
      </p:sp>
    </p:spTree>
    <p:extLst>
      <p:ext uri="{BB962C8B-B14F-4D97-AF65-F5344CB8AC3E}">
        <p14:creationId xmlns:p14="http://schemas.microsoft.com/office/powerpoint/2010/main" val="31501971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Hvordan formidle en vanskelig beskjed?"/>
          <p:cNvSpPr txBox="1">
            <a:spLocks noGrp="1"/>
          </p:cNvSpPr>
          <p:nvPr>
            <p:ph type="title"/>
          </p:nvPr>
        </p:nvSpPr>
        <p:spPr>
          <a:prstGeom prst="rect">
            <a:avLst/>
          </a:prstGeom>
        </p:spPr>
        <p:txBody>
          <a:bodyPr/>
          <a:lstStyle>
            <a:lvl1pPr defTabSz="795527">
              <a:defRPr sz="3393"/>
            </a:lvl1pPr>
          </a:lstStyle>
          <a:p>
            <a:r>
              <a:rPr dirty="0" err="1"/>
              <a:t>Hvordan</a:t>
            </a:r>
            <a:r>
              <a:rPr dirty="0"/>
              <a:t> </a:t>
            </a:r>
            <a:r>
              <a:rPr dirty="0" err="1"/>
              <a:t>formidle</a:t>
            </a:r>
            <a:r>
              <a:rPr dirty="0"/>
              <a:t> </a:t>
            </a:r>
            <a:r>
              <a:rPr dirty="0" err="1"/>
              <a:t>en</a:t>
            </a:r>
            <a:r>
              <a:rPr dirty="0"/>
              <a:t> </a:t>
            </a:r>
            <a:r>
              <a:rPr dirty="0" err="1"/>
              <a:t>vanskelig</a:t>
            </a:r>
            <a:r>
              <a:rPr dirty="0"/>
              <a:t> </a:t>
            </a:r>
            <a:r>
              <a:rPr dirty="0" err="1"/>
              <a:t>beskjed</a:t>
            </a:r>
            <a:r>
              <a:rPr dirty="0"/>
              <a:t>?</a:t>
            </a:r>
          </a:p>
        </p:txBody>
      </p:sp>
      <p:sp>
        <p:nvSpPr>
          <p:cNvPr id="397" name="«Sandwich»…"/>
          <p:cNvSpPr txBox="1">
            <a:spLocks noGrp="1"/>
          </p:cNvSpPr>
          <p:nvPr>
            <p:ph type="body" idx="1"/>
          </p:nvPr>
        </p:nvSpPr>
        <p:spPr>
          <a:prstGeom prst="rect">
            <a:avLst/>
          </a:prstGeom>
        </p:spPr>
        <p:txBody>
          <a:bodyPr/>
          <a:lstStyle/>
          <a:p>
            <a:r>
              <a:rPr dirty="0"/>
              <a:t>«Sandwich»</a:t>
            </a:r>
          </a:p>
          <a:p>
            <a:r>
              <a:rPr dirty="0"/>
              <a:t>Rose </a:t>
            </a:r>
            <a:r>
              <a:rPr dirty="0" err="1"/>
              <a:t>opplevelser</a:t>
            </a:r>
            <a:r>
              <a:rPr dirty="0"/>
              <a:t> med </a:t>
            </a:r>
            <a:r>
              <a:rPr dirty="0" err="1"/>
              <a:t>mor</a:t>
            </a:r>
            <a:endParaRPr dirty="0"/>
          </a:p>
          <a:p>
            <a:r>
              <a:rPr dirty="0"/>
              <a:t>Rose </a:t>
            </a:r>
            <a:r>
              <a:rPr dirty="0" err="1"/>
              <a:t>familien</a:t>
            </a:r>
            <a:endParaRPr dirty="0"/>
          </a:p>
          <a:p>
            <a:r>
              <a:rPr dirty="0"/>
              <a:t>Rose </a:t>
            </a:r>
            <a:r>
              <a:rPr dirty="0" err="1"/>
              <a:t>hennes</a:t>
            </a:r>
            <a:r>
              <a:rPr dirty="0"/>
              <a:t> </a:t>
            </a:r>
            <a:r>
              <a:rPr dirty="0" err="1"/>
              <a:t>oppofrelse</a:t>
            </a:r>
            <a:endParaRPr dirty="0"/>
          </a:p>
          <a:p>
            <a:r>
              <a:rPr dirty="0" err="1"/>
              <a:t>Eksternalisere</a:t>
            </a:r>
            <a:r>
              <a:rPr dirty="0"/>
              <a:t> </a:t>
            </a:r>
            <a:r>
              <a:rPr dirty="0" err="1"/>
              <a:t>hennes</a:t>
            </a:r>
            <a:r>
              <a:rPr dirty="0"/>
              <a:t> </a:t>
            </a:r>
            <a:r>
              <a:rPr dirty="0" err="1"/>
              <a:t>psykiske</a:t>
            </a:r>
            <a:r>
              <a:rPr dirty="0"/>
              <a:t> </a:t>
            </a:r>
            <a:r>
              <a:rPr dirty="0" err="1"/>
              <a:t>vansker</a:t>
            </a:r>
            <a:endParaRPr dirty="0"/>
          </a:p>
          <a:p>
            <a:r>
              <a:rPr dirty="0" err="1"/>
              <a:t>Unnskylde</a:t>
            </a:r>
            <a:r>
              <a:rPr dirty="0"/>
              <a:t> min </a:t>
            </a:r>
            <a:r>
              <a:rPr dirty="0" err="1"/>
              <a:t>dårlige</a:t>
            </a:r>
            <a:r>
              <a:rPr dirty="0"/>
              <a:t> </a:t>
            </a:r>
            <a:r>
              <a:rPr dirty="0" err="1"/>
              <a:t>nyhet</a:t>
            </a:r>
            <a:endParaRPr dirty="0"/>
          </a:p>
          <a:p>
            <a:pPr>
              <a:defRPr b="1"/>
            </a:pPr>
            <a:r>
              <a:rPr dirty="0" err="1"/>
              <a:t>Metafor</a:t>
            </a:r>
            <a:r>
              <a:rPr dirty="0"/>
              <a:t> </a:t>
            </a:r>
            <a:r>
              <a:rPr dirty="0" err="1"/>
              <a:t>på</a:t>
            </a:r>
            <a:r>
              <a:rPr dirty="0"/>
              <a:t> </a:t>
            </a:r>
            <a:r>
              <a:rPr dirty="0" err="1"/>
              <a:t>manglende</a:t>
            </a:r>
            <a:r>
              <a:rPr dirty="0"/>
              <a:t> </a:t>
            </a:r>
            <a:r>
              <a:rPr dirty="0" err="1"/>
              <a:t>omsorg</a:t>
            </a:r>
            <a:endParaRPr dirty="0"/>
          </a:p>
          <a:p>
            <a:r>
              <a:rPr dirty="0" err="1"/>
              <a:t>Anmode</a:t>
            </a:r>
            <a:r>
              <a:rPr dirty="0"/>
              <a:t> </a:t>
            </a:r>
            <a:r>
              <a:rPr dirty="0" err="1"/>
              <a:t>til</a:t>
            </a:r>
            <a:r>
              <a:rPr dirty="0"/>
              <a:t> </a:t>
            </a:r>
            <a:r>
              <a:rPr dirty="0" err="1"/>
              <a:t>videre</a:t>
            </a:r>
            <a:r>
              <a:rPr dirty="0"/>
              <a:t> offer</a:t>
            </a:r>
          </a:p>
          <a:p>
            <a:r>
              <a:rPr dirty="0" err="1"/>
              <a:t>Emosjonell</a:t>
            </a:r>
            <a:r>
              <a:rPr dirty="0"/>
              <a:t> </a:t>
            </a:r>
            <a:r>
              <a:rPr dirty="0" err="1"/>
              <a:t>støtte</a:t>
            </a:r>
            <a:endParaRPr dirty="0"/>
          </a:p>
          <a:p>
            <a:r>
              <a:rPr dirty="0" err="1"/>
              <a:t>Håp</a:t>
            </a:r>
            <a:r>
              <a:rPr dirty="0"/>
              <a:t> om </a:t>
            </a:r>
            <a:r>
              <a:rPr dirty="0" err="1"/>
              <a:t>familieliv</a:t>
            </a:r>
            <a:r>
              <a:rPr dirty="0"/>
              <a:t> </a:t>
            </a:r>
            <a:r>
              <a:rPr dirty="0" err="1"/>
              <a:t>i</a:t>
            </a:r>
            <a:r>
              <a:rPr dirty="0"/>
              <a:t> </a:t>
            </a:r>
            <a:r>
              <a:rPr dirty="0" err="1"/>
              <a:t>fremtiden</a:t>
            </a:r>
            <a:endParaRPr dirty="0"/>
          </a:p>
          <a:p>
            <a:r>
              <a:rPr dirty="0" err="1"/>
              <a:t>Anerkjennelse</a:t>
            </a:r>
            <a:r>
              <a:rPr dirty="0"/>
              <a:t> </a:t>
            </a:r>
            <a:r>
              <a:rPr dirty="0" err="1"/>
              <a:t>av</a:t>
            </a:r>
            <a:r>
              <a:rPr dirty="0"/>
              <a:t> </a:t>
            </a:r>
            <a:r>
              <a:rPr dirty="0" err="1"/>
              <a:t>relasjon</a:t>
            </a:r>
            <a:endParaRPr dirty="0"/>
          </a:p>
        </p:txBody>
      </p:sp>
    </p:spTree>
    <p:extLst>
      <p:ext uri="{BB962C8B-B14F-4D97-AF65-F5344CB8AC3E}">
        <p14:creationId xmlns:p14="http://schemas.microsoft.com/office/powerpoint/2010/main" val="15048675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DRØFTING AV EGNE OMSORGSMODELLER OG VERDIER"/>
          <p:cNvSpPr txBox="1">
            <a:spLocks noGrp="1"/>
          </p:cNvSpPr>
          <p:nvPr>
            <p:ph type="title"/>
          </p:nvPr>
        </p:nvSpPr>
        <p:spPr>
          <a:xfrm>
            <a:off x="2158007" y="446485"/>
            <a:ext cx="7875986" cy="910577"/>
          </a:xfrm>
          <a:prstGeom prst="rect">
            <a:avLst/>
          </a:prstGeom>
        </p:spPr>
        <p:txBody>
          <a:bodyPr/>
          <a:lstStyle>
            <a:lvl1pPr algn="ctr" defTabSz="349150">
              <a:defRPr sz="2720" spc="217">
                <a:effectLst>
                  <a:outerShdw blurRad="21590" dist="21590" dir="5520000" rotWithShape="0">
                    <a:srgbClr val="FFFFFF">
                      <a:alpha val="72000"/>
                    </a:srgbClr>
                  </a:outerShdw>
                </a:effectLst>
              </a:defRPr>
            </a:lvl1pPr>
          </a:lstStyle>
          <a:p>
            <a:r>
              <a:rPr dirty="0"/>
              <a:t>OMSORGSMODELLER OG VERDIER</a:t>
            </a:r>
          </a:p>
        </p:txBody>
      </p:sp>
      <p:sp>
        <p:nvSpPr>
          <p:cNvPr id="204" name="SELVSTENDIGHET"/>
          <p:cNvSpPr/>
          <p:nvPr/>
        </p:nvSpPr>
        <p:spPr>
          <a:xfrm>
            <a:off x="3384465" y="4982870"/>
            <a:ext cx="2659567"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SELVSTENDIGHET</a:t>
            </a:r>
          </a:p>
        </p:txBody>
      </p:sp>
      <p:sp>
        <p:nvSpPr>
          <p:cNvPr id="205" name="VILJE"/>
          <p:cNvSpPr/>
          <p:nvPr/>
        </p:nvSpPr>
        <p:spPr>
          <a:xfrm>
            <a:off x="1492693" y="1298037"/>
            <a:ext cx="1810653" cy="1685669"/>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VILJE </a:t>
            </a:r>
          </a:p>
        </p:txBody>
      </p:sp>
      <p:sp>
        <p:nvSpPr>
          <p:cNvPr id="206" name="AVHENGIGHET:…"/>
          <p:cNvSpPr/>
          <p:nvPr/>
        </p:nvSpPr>
        <p:spPr>
          <a:xfrm>
            <a:off x="6064542" y="4539172"/>
            <a:ext cx="2798562" cy="2371386"/>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p>
            <a:pPr algn="ctr" defTabSz="410765" hangingPunct="0">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2000" kern="0" dirty="0">
                <a:solidFill>
                  <a:srgbClr val="3E3B39"/>
                </a:solidFill>
                <a:effectLst>
                  <a:outerShdw blurRad="25400" dist="12700" dir="4920000" rotWithShape="0">
                    <a:srgbClr val="FFFFFF">
                      <a:alpha val="50000"/>
                    </a:srgbClr>
                  </a:outerShdw>
                </a:effectLst>
                <a:latin typeface="Avenir Next Medium"/>
                <a:sym typeface="Avenir Next Medium"/>
              </a:rPr>
              <a:t>AVHENGIGHET:</a:t>
            </a:r>
          </a:p>
          <a:p>
            <a:pPr algn="ctr" defTabSz="410765" hangingPunct="0">
              <a:defRPr sz="700">
                <a:solidFill>
                  <a:srgbClr val="FFF6EF"/>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700" u="sng" kern="0" dirty="0">
                <a:solidFill>
                  <a:srgbClr val="FFF6EF"/>
                </a:solidFill>
                <a:effectLst>
                  <a:outerShdw blurRad="25400" dist="12700" dir="4920000" rotWithShape="0">
                    <a:srgbClr val="FFFFFF">
                      <a:alpha val="50000"/>
                    </a:srgbClr>
                  </a:outerShdw>
                </a:effectLst>
                <a:latin typeface="Avenir Next Medium"/>
                <a:sym typeface="Avenir Next Medium"/>
                <a:hlinkClick r:id="rId4"/>
              </a:rPr>
              <a:t>https://www.youtube.com/watch?v=ElIKVwvZltw&amp;feature=em-share_video_user</a:t>
            </a:r>
          </a:p>
        </p:txBody>
      </p:sp>
      <p:sp>
        <p:nvSpPr>
          <p:cNvPr id="207" name="HERDING"/>
          <p:cNvSpPr/>
          <p:nvPr/>
        </p:nvSpPr>
        <p:spPr>
          <a:xfrm>
            <a:off x="5192285" y="1411460"/>
            <a:ext cx="1945402" cy="1458823"/>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HERDING</a:t>
            </a:r>
          </a:p>
        </p:txBody>
      </p:sp>
      <p:sp>
        <p:nvSpPr>
          <p:cNvPr id="208" name="Verbal kjærlighet"/>
          <p:cNvSpPr/>
          <p:nvPr/>
        </p:nvSpPr>
        <p:spPr>
          <a:xfrm>
            <a:off x="1492692" y="2792384"/>
            <a:ext cx="1810652" cy="1685668"/>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Verbal kjærlighet</a:t>
            </a:r>
          </a:p>
        </p:txBody>
      </p:sp>
      <p:sp>
        <p:nvSpPr>
          <p:cNvPr id="209" name="Likeverd"/>
          <p:cNvSpPr/>
          <p:nvPr/>
        </p:nvSpPr>
        <p:spPr>
          <a:xfrm>
            <a:off x="3079091" y="1597934"/>
            <a:ext cx="1610725" cy="1758140"/>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Likeverd</a:t>
            </a:r>
          </a:p>
        </p:txBody>
      </p:sp>
      <p:sp>
        <p:nvSpPr>
          <p:cNvPr id="210" name="UTFORSKENDE &amp; SKITTENT"/>
          <p:cNvSpPr/>
          <p:nvPr/>
        </p:nvSpPr>
        <p:spPr>
          <a:xfrm>
            <a:off x="2948524" y="3380222"/>
            <a:ext cx="2479417"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UTFORSKENDE &amp; SKITTENT</a:t>
            </a:r>
          </a:p>
        </p:txBody>
      </p:sp>
      <p:sp>
        <p:nvSpPr>
          <p:cNvPr id="211" name="VELSTELTHET"/>
          <p:cNvSpPr/>
          <p:nvPr/>
        </p:nvSpPr>
        <p:spPr>
          <a:xfrm>
            <a:off x="6932507" y="3123247"/>
            <a:ext cx="2479417"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VELSTELTHET</a:t>
            </a:r>
          </a:p>
        </p:txBody>
      </p:sp>
      <p:sp>
        <p:nvSpPr>
          <p:cNvPr id="212" name="FORKLARENDE"/>
          <p:cNvSpPr/>
          <p:nvPr/>
        </p:nvSpPr>
        <p:spPr>
          <a:xfrm>
            <a:off x="1656411" y="4407093"/>
            <a:ext cx="2066270" cy="1934212"/>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FORKLARENDE</a:t>
            </a:r>
          </a:p>
        </p:txBody>
      </p:sp>
      <p:sp>
        <p:nvSpPr>
          <p:cNvPr id="213" name="FORMANENDE"/>
          <p:cNvSpPr/>
          <p:nvPr/>
        </p:nvSpPr>
        <p:spPr>
          <a:xfrm>
            <a:off x="8579123" y="4235931"/>
            <a:ext cx="2210293" cy="1934212"/>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FORMANENDE</a:t>
            </a:r>
          </a:p>
        </p:txBody>
      </p:sp>
      <p:sp>
        <p:nvSpPr>
          <p:cNvPr id="214" name="LYDIGHET: Mary…"/>
          <p:cNvSpPr/>
          <p:nvPr/>
        </p:nvSpPr>
        <p:spPr>
          <a:xfrm>
            <a:off x="8711567" y="1182594"/>
            <a:ext cx="1945402" cy="1758140"/>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p>
            <a:pPr algn="ctr" defTabSz="410765" hangingPunct="0">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2000" kern="0" dirty="0">
                <a:solidFill>
                  <a:srgbClr val="3E3B39"/>
                </a:solidFill>
                <a:effectLst>
                  <a:outerShdw blurRad="25400" dist="12700" dir="4920000" rotWithShape="0">
                    <a:srgbClr val="FFFFFF">
                      <a:alpha val="50000"/>
                    </a:srgbClr>
                  </a:outerShdw>
                </a:effectLst>
                <a:latin typeface="Avenir Next Medium"/>
                <a:sym typeface="Avenir Next Medium"/>
              </a:rPr>
              <a:t>LYDIGHET: </a:t>
            </a:r>
            <a:r>
              <a:rPr sz="700" u="sng" kern="0" dirty="0">
                <a:solidFill>
                  <a:srgbClr val="E0E0E0"/>
                </a:solidFill>
                <a:latin typeface="Arial"/>
                <a:cs typeface="Arial"/>
                <a:sym typeface="Arial"/>
                <a:hlinkClick r:id="rId5"/>
              </a:rPr>
              <a:t>https://youtu.be/yRS8swBR7Fw</a:t>
            </a:r>
          </a:p>
        </p:txBody>
      </p:sp>
      <p:sp>
        <p:nvSpPr>
          <p:cNvPr id="215" name="EMOSJONALITET I KOMM."/>
          <p:cNvSpPr/>
          <p:nvPr/>
        </p:nvSpPr>
        <p:spPr>
          <a:xfrm>
            <a:off x="4835203" y="2648559"/>
            <a:ext cx="2659567" cy="1758140"/>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EMOSJONALITET I KOMM.</a:t>
            </a:r>
          </a:p>
        </p:txBody>
      </p:sp>
      <p:sp>
        <p:nvSpPr>
          <p:cNvPr id="216" name="Handlings…"/>
          <p:cNvSpPr/>
          <p:nvPr/>
        </p:nvSpPr>
        <p:spPr>
          <a:xfrm>
            <a:off x="8863104" y="2887255"/>
            <a:ext cx="1810653" cy="1458823"/>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p>
            <a:pPr algn="ctr" defTabSz="410765" hangingPunct="0">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2000" kern="0">
                <a:solidFill>
                  <a:srgbClr val="3E3B39"/>
                </a:solidFill>
                <a:effectLst>
                  <a:outerShdw blurRad="25400" dist="12700" dir="4920000" rotWithShape="0">
                    <a:srgbClr val="FFFFFF">
                      <a:alpha val="50000"/>
                    </a:srgbClr>
                  </a:outerShdw>
                </a:effectLst>
                <a:latin typeface="Avenir Next Medium"/>
                <a:sym typeface="Avenir Next Medium"/>
              </a:rPr>
              <a:t>Handlings</a:t>
            </a:r>
          </a:p>
          <a:p>
            <a:pPr algn="ctr" defTabSz="410765" hangingPunct="0">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2000" kern="0">
                <a:solidFill>
                  <a:srgbClr val="3E3B39"/>
                </a:solidFill>
                <a:effectLst>
                  <a:outerShdw blurRad="25400" dist="12700" dir="4920000" rotWithShape="0">
                    <a:srgbClr val="FFFFFF">
                      <a:alpha val="50000"/>
                    </a:srgbClr>
                  </a:outerShdw>
                </a:effectLst>
                <a:latin typeface="Avenir Next Medium"/>
                <a:sym typeface="Avenir Next Medium"/>
              </a:rPr>
              <a:t>kjærlighet</a:t>
            </a:r>
          </a:p>
        </p:txBody>
      </p:sp>
      <p:sp>
        <p:nvSpPr>
          <p:cNvPr id="217" name="Hierarki:…"/>
          <p:cNvSpPr/>
          <p:nvPr/>
        </p:nvSpPr>
        <p:spPr>
          <a:xfrm>
            <a:off x="7192358" y="1430569"/>
            <a:ext cx="1717735"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p>
            <a:pPr algn="ctr" defTabSz="410765" hangingPunct="0">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2000" kern="0" dirty="0" err="1">
                <a:solidFill>
                  <a:srgbClr val="3E3B39"/>
                </a:solidFill>
                <a:effectLst>
                  <a:outerShdw blurRad="25400" dist="12700" dir="4920000" rotWithShape="0">
                    <a:srgbClr val="FFFFFF">
                      <a:alpha val="50000"/>
                    </a:srgbClr>
                  </a:outerShdw>
                </a:effectLst>
                <a:latin typeface="Avenir Next Medium"/>
                <a:sym typeface="Avenir Next Medium"/>
              </a:rPr>
              <a:t>Hierarki</a:t>
            </a:r>
            <a:r>
              <a:rPr sz="2000" kern="0" dirty="0">
                <a:solidFill>
                  <a:srgbClr val="3E3B39"/>
                </a:solidFill>
                <a:effectLst>
                  <a:outerShdw blurRad="25400" dist="12700" dir="4920000" rotWithShape="0">
                    <a:srgbClr val="FFFFFF">
                      <a:alpha val="50000"/>
                    </a:srgbClr>
                  </a:outerShdw>
                </a:effectLst>
                <a:latin typeface="Avenir Next Medium"/>
                <a:sym typeface="Avenir Next Medium"/>
              </a:rPr>
              <a:t>: </a:t>
            </a:r>
          </a:p>
          <a:p>
            <a:pPr algn="ctr" defTabSz="410765" hangingPunct="0">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2000" kern="0" dirty="0">
                <a:solidFill>
                  <a:srgbClr val="3E3B39"/>
                </a:solidFill>
                <a:effectLst>
                  <a:outerShdw blurRad="25400" dist="12700" dir="4920000" rotWithShape="0">
                    <a:srgbClr val="FFFFFF">
                      <a:alpha val="50000"/>
                    </a:srgbClr>
                  </a:outerShdw>
                </a:effectLst>
                <a:latin typeface="Avenir Next Medium"/>
                <a:sym typeface="Avenir Next Medium"/>
              </a:rPr>
              <a:t>:</a:t>
            </a:r>
          </a:p>
          <a:p>
            <a:pPr defTabSz="321468" hangingPunct="0">
              <a:defRPr sz="700" u="sng">
                <a:solidFill>
                  <a:srgbClr val="F9F1FC"/>
                </a:solidFill>
                <a:uFill>
                  <a:solidFill>
                    <a:srgbClr val="167AC6"/>
                  </a:solidFill>
                </a:uFill>
                <a:latin typeface="Arial"/>
                <a:ea typeface="Arial"/>
                <a:cs typeface="Arial"/>
                <a:sym typeface="Arial"/>
              </a:defRPr>
            </a:pPr>
            <a:r>
              <a:rPr sz="700" u="sng" kern="0" dirty="0">
                <a:solidFill>
                  <a:srgbClr val="F9F1FC"/>
                </a:solidFill>
                <a:latin typeface="Arial"/>
                <a:cs typeface="Arial"/>
                <a:sym typeface="Arial"/>
                <a:hlinkClick r:id="rId6"/>
              </a:rPr>
              <a:t>https://youtu.be/17kmlJezs7k</a:t>
            </a:r>
          </a:p>
        </p:txBody>
      </p:sp>
      <p:sp>
        <p:nvSpPr>
          <p:cNvPr id="218" name="https://plus.google.com/u/0/"/>
          <p:cNvSpPr txBox="1"/>
          <p:nvPr/>
        </p:nvSpPr>
        <p:spPr>
          <a:xfrm>
            <a:off x="5517918" y="3823494"/>
            <a:ext cx="1513460" cy="211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900">
                <a:latin typeface="Helvetica Light"/>
                <a:ea typeface="Helvetica Light"/>
                <a:cs typeface="Helvetica Light"/>
                <a:sym typeface="Helvetica Light"/>
              </a:defRPr>
            </a:lvl1pPr>
          </a:lstStyle>
          <a:p>
            <a:pPr hangingPunct="0"/>
            <a:r>
              <a:rPr kern="0">
                <a:solidFill>
                  <a:srgbClr val="000000"/>
                </a:solidFill>
              </a:rPr>
              <a:t>https://plus.google.com/u/0/</a:t>
            </a:r>
          </a:p>
        </p:txBody>
      </p:sp>
    </p:spTree>
    <p:extLst>
      <p:ext uri="{BB962C8B-B14F-4D97-AF65-F5344CB8AC3E}">
        <p14:creationId xmlns:p14="http://schemas.microsoft.com/office/powerpoint/2010/main" val="33096290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hva REGULERER etter traumatiske hendelser?"/>
          <p:cNvSpPr txBox="1">
            <a:spLocks noGrp="1"/>
          </p:cNvSpPr>
          <p:nvPr>
            <p:ph type="title"/>
          </p:nvPr>
        </p:nvSpPr>
        <p:spPr>
          <a:xfrm>
            <a:off x="1842655" y="364098"/>
            <a:ext cx="9504003" cy="1287895"/>
          </a:xfrm>
          <a:prstGeom prst="rect">
            <a:avLst/>
          </a:prstGeom>
        </p:spPr>
        <p:txBody>
          <a:bodyPr/>
          <a:lstStyle/>
          <a:p>
            <a:r>
              <a:rPr dirty="0" err="1"/>
              <a:t>hva</a:t>
            </a:r>
            <a:r>
              <a:rPr dirty="0"/>
              <a:t> REGULERER </a:t>
            </a:r>
            <a:r>
              <a:rPr dirty="0" err="1"/>
              <a:t>etter</a:t>
            </a:r>
            <a:r>
              <a:rPr dirty="0"/>
              <a:t> </a:t>
            </a:r>
            <a:r>
              <a:rPr dirty="0" err="1"/>
              <a:t>traumatiske</a:t>
            </a:r>
            <a:r>
              <a:rPr dirty="0"/>
              <a:t> </a:t>
            </a:r>
            <a:r>
              <a:rPr dirty="0" err="1"/>
              <a:t>hendelser</a:t>
            </a:r>
            <a:r>
              <a:rPr dirty="0"/>
              <a:t>?</a:t>
            </a:r>
          </a:p>
        </p:txBody>
      </p:sp>
      <p:sp>
        <p:nvSpPr>
          <p:cNvPr id="229" name="SPIS"/>
          <p:cNvSpPr/>
          <p:nvPr/>
        </p:nvSpPr>
        <p:spPr>
          <a:xfrm>
            <a:off x="6206907" y="5018485"/>
            <a:ext cx="2659567"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SPIS </a:t>
            </a:r>
          </a:p>
        </p:txBody>
      </p:sp>
      <p:sp>
        <p:nvSpPr>
          <p:cNvPr id="230" name="VÆR LITEN"/>
          <p:cNvSpPr/>
          <p:nvPr/>
        </p:nvSpPr>
        <p:spPr>
          <a:xfrm>
            <a:off x="8776957" y="4552927"/>
            <a:ext cx="1810653" cy="1685668"/>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VÆR LITEN</a:t>
            </a:r>
          </a:p>
        </p:txBody>
      </p:sp>
      <p:sp>
        <p:nvSpPr>
          <p:cNvPr id="231" name="IKKE VÆRE ALENE VÆR ALENE"/>
          <p:cNvSpPr/>
          <p:nvPr/>
        </p:nvSpPr>
        <p:spPr>
          <a:xfrm>
            <a:off x="4856291" y="2586166"/>
            <a:ext cx="2479418" cy="1685668"/>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p>
            <a:pPr algn="ctr" defTabSz="410765" hangingPunct="0">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pPr>
            <a:r>
              <a:rPr sz="2000" kern="0">
                <a:solidFill>
                  <a:srgbClr val="3E3B39"/>
                </a:solidFill>
                <a:effectLst>
                  <a:outerShdw blurRad="25400" dist="12700" dir="4920000" rotWithShape="0">
                    <a:srgbClr val="FFFFFF">
                      <a:alpha val="50000"/>
                    </a:srgbClr>
                  </a:outerShdw>
                </a:effectLst>
                <a:latin typeface="Avenir Next Medium"/>
                <a:sym typeface="Avenir Next Medium"/>
              </a:rPr>
              <a:t>IKKE VÆRE ALENE </a:t>
            </a:r>
            <a:r>
              <a:rPr sz="100" kern="0">
                <a:solidFill>
                  <a:srgbClr val="3E3B39"/>
                </a:solidFill>
                <a:effectLst>
                  <a:outerShdw blurRad="25400" dist="12700" dir="4920000" rotWithShape="0">
                    <a:srgbClr val="FFFFFF">
                      <a:alpha val="50000"/>
                    </a:srgbClr>
                  </a:outerShdw>
                </a:effectLst>
                <a:latin typeface="Avenir Next Medium"/>
                <a:sym typeface="Avenir Next Medium"/>
              </a:rPr>
              <a:t>VÆR ALENE</a:t>
            </a:r>
          </a:p>
        </p:txBody>
      </p:sp>
      <p:sp>
        <p:nvSpPr>
          <p:cNvPr id="232" name="GRÅT"/>
          <p:cNvSpPr/>
          <p:nvPr/>
        </p:nvSpPr>
        <p:spPr>
          <a:xfrm>
            <a:off x="7241375" y="2373049"/>
            <a:ext cx="1945402" cy="1458823"/>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GRÅT</a:t>
            </a:r>
          </a:p>
        </p:txBody>
      </p:sp>
      <p:sp>
        <p:nvSpPr>
          <p:cNvPr id="233" name="VÆR HOS MEG"/>
          <p:cNvSpPr/>
          <p:nvPr/>
        </p:nvSpPr>
        <p:spPr>
          <a:xfrm>
            <a:off x="3477653" y="1695996"/>
            <a:ext cx="1610725" cy="2106256"/>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VÆR HOS MEG</a:t>
            </a:r>
          </a:p>
        </p:txBody>
      </p:sp>
      <p:sp>
        <p:nvSpPr>
          <p:cNvPr id="234" name="KLAG!"/>
          <p:cNvSpPr/>
          <p:nvPr/>
        </p:nvSpPr>
        <p:spPr>
          <a:xfrm>
            <a:off x="3244800" y="3717204"/>
            <a:ext cx="2302753"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KLAG!</a:t>
            </a:r>
          </a:p>
        </p:txBody>
      </p:sp>
      <p:sp>
        <p:nvSpPr>
          <p:cNvPr id="235" name="PYNT DEG"/>
          <p:cNvSpPr/>
          <p:nvPr/>
        </p:nvSpPr>
        <p:spPr>
          <a:xfrm>
            <a:off x="3917972" y="5018485"/>
            <a:ext cx="2479418"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PYNT DEG</a:t>
            </a:r>
          </a:p>
        </p:txBody>
      </p:sp>
      <p:sp>
        <p:nvSpPr>
          <p:cNvPr id="236" name="GÅ  I FJELLET ALENE"/>
          <p:cNvSpPr/>
          <p:nvPr/>
        </p:nvSpPr>
        <p:spPr>
          <a:xfrm>
            <a:off x="1656411" y="4407094"/>
            <a:ext cx="2066270" cy="2183061"/>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GÅ  I FJELLET ALENE</a:t>
            </a:r>
          </a:p>
        </p:txBody>
      </p:sp>
      <p:sp>
        <p:nvSpPr>
          <p:cNvPr id="237" name="HOLD UT,  DU KAN IKKE PÅVIRKE DIN SITUASJON"/>
          <p:cNvSpPr/>
          <p:nvPr/>
        </p:nvSpPr>
        <p:spPr>
          <a:xfrm>
            <a:off x="5409630" y="3683590"/>
            <a:ext cx="2210293" cy="1934212"/>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16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defRPr sz="2000"/>
            </a:pPr>
            <a:r>
              <a:rPr kern="0"/>
              <a:t>HOLD UT,  DU KAN IKKE PÅVIRKE DIN SITUASJON</a:t>
            </a:r>
          </a:p>
        </p:txBody>
      </p:sp>
      <p:sp>
        <p:nvSpPr>
          <p:cNvPr id="238" name="Gjør som de vise sier"/>
          <p:cNvSpPr/>
          <p:nvPr/>
        </p:nvSpPr>
        <p:spPr>
          <a:xfrm>
            <a:off x="4793982" y="1284227"/>
            <a:ext cx="1945403" cy="1866987"/>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Gjør som de vise sier</a:t>
            </a:r>
          </a:p>
        </p:txBody>
      </p:sp>
      <p:sp>
        <p:nvSpPr>
          <p:cNvPr id="239" name="Snakk ut!"/>
          <p:cNvSpPr/>
          <p:nvPr/>
        </p:nvSpPr>
        <p:spPr>
          <a:xfrm>
            <a:off x="2215960" y="1488309"/>
            <a:ext cx="1610725" cy="1458823"/>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Snakk ut!</a:t>
            </a:r>
          </a:p>
        </p:txBody>
      </p:sp>
      <p:sp>
        <p:nvSpPr>
          <p:cNvPr id="240" name="Bli sett"/>
          <p:cNvSpPr/>
          <p:nvPr/>
        </p:nvSpPr>
        <p:spPr>
          <a:xfrm>
            <a:off x="6497249" y="1333636"/>
            <a:ext cx="1520410" cy="1458823"/>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Bli sett</a:t>
            </a:r>
          </a:p>
        </p:txBody>
      </p:sp>
      <p:sp>
        <p:nvSpPr>
          <p:cNvPr id="241" name="Jobb, ikke tenk på det"/>
          <p:cNvSpPr/>
          <p:nvPr/>
        </p:nvSpPr>
        <p:spPr>
          <a:xfrm>
            <a:off x="1535302" y="2756231"/>
            <a:ext cx="2210293" cy="1758140"/>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Jobb, ikke tenk på det</a:t>
            </a:r>
          </a:p>
        </p:txBody>
      </p:sp>
      <p:sp>
        <p:nvSpPr>
          <p:cNvPr id="242" name="BE TIL  GUD"/>
          <p:cNvSpPr/>
          <p:nvPr/>
        </p:nvSpPr>
        <p:spPr>
          <a:xfrm>
            <a:off x="7461766" y="3510917"/>
            <a:ext cx="2210293" cy="1758140"/>
          </a:xfrm>
          <a:prstGeom prst="ellipse">
            <a:avLst/>
          </a:prstGeom>
          <a:blipFill>
            <a:blip r:embed="rId3"/>
          </a:blipFill>
          <a:ln w="3175">
            <a:miter lim="400000"/>
          </a:ln>
          <a:effectLst>
            <a:outerShdw blurRad="25400" dist="12700" dir="5760000" rotWithShape="0">
              <a:srgbClr val="FFFFFF">
                <a:alpha val="3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algn="ctr" defTabSz="410765">
              <a:defRPr sz="2000">
                <a:solidFill>
                  <a:srgbClr val="3E3B39"/>
                </a:solidFill>
                <a:effectLst>
                  <a:outerShdw blurRad="25400" dist="12700" dir="4920000" rotWithShape="0">
                    <a:srgbClr val="FFFFFF">
                      <a:alpha val="50000"/>
                    </a:srgbClr>
                  </a:outerShdw>
                </a:effectLst>
                <a:latin typeface="Avenir Next Medium"/>
                <a:ea typeface="Avenir Next Medium"/>
                <a:cs typeface="Avenir Next Medium"/>
                <a:sym typeface="Avenir Next Medium"/>
              </a:defRPr>
            </a:lvl1pPr>
          </a:lstStyle>
          <a:p>
            <a:pPr hangingPunct="0"/>
            <a:r>
              <a:rPr kern="0"/>
              <a:t>BE TIL  GUD</a:t>
            </a:r>
          </a:p>
        </p:txBody>
      </p:sp>
    </p:spTree>
    <p:extLst>
      <p:ext uri="{BB962C8B-B14F-4D97-AF65-F5344CB8AC3E}">
        <p14:creationId xmlns:p14="http://schemas.microsoft.com/office/powerpoint/2010/main" val="423649318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271469-005F-5F47-BA98-338FA87A30D2}"/>
              </a:ext>
            </a:extLst>
          </p:cNvPr>
          <p:cNvSpPr>
            <a:spLocks noGrp="1"/>
          </p:cNvSpPr>
          <p:nvPr>
            <p:ph type="title"/>
          </p:nvPr>
        </p:nvSpPr>
        <p:spPr/>
        <p:txBody>
          <a:bodyPr>
            <a:normAutofit/>
          </a:bodyPr>
          <a:lstStyle/>
          <a:p>
            <a:r>
              <a:rPr lang="nb-NO" dirty="0"/>
              <a:t>Verdier – hvor er den andre?</a:t>
            </a:r>
          </a:p>
        </p:txBody>
      </p:sp>
      <p:sp>
        <p:nvSpPr>
          <p:cNvPr id="3" name="Plassholder for tekst 2">
            <a:extLst>
              <a:ext uri="{FF2B5EF4-FFF2-40B4-BE49-F238E27FC236}">
                <a16:creationId xmlns:a16="http://schemas.microsoft.com/office/drawing/2014/main" id="{91D4E4A0-9875-6646-9BDF-E3C4BA7949A6}"/>
              </a:ext>
            </a:extLst>
          </p:cNvPr>
          <p:cNvSpPr>
            <a:spLocks noGrp="1"/>
          </p:cNvSpPr>
          <p:nvPr>
            <p:ph type="body" idx="1"/>
          </p:nvPr>
        </p:nvSpPr>
        <p:spPr/>
        <p:txBody>
          <a:bodyPr>
            <a:normAutofit fontScale="85000" lnSpcReduction="10000"/>
          </a:bodyPr>
          <a:lstStyle/>
          <a:p>
            <a:r>
              <a:rPr lang="nb-NO" sz="3600" dirty="0"/>
              <a:t>Fasade er viktigere enn å snakke sant sammen</a:t>
            </a:r>
          </a:p>
          <a:p>
            <a:r>
              <a:rPr lang="nb-NO" sz="3600" dirty="0"/>
              <a:t>Relasjoner er en forutsetning for å snakke sant sammen</a:t>
            </a:r>
          </a:p>
          <a:p>
            <a:r>
              <a:rPr lang="nb-NO" sz="3600" dirty="0"/>
              <a:t>Vi skal ikke snakke sant men handle sant</a:t>
            </a:r>
          </a:p>
          <a:p>
            <a:r>
              <a:rPr lang="nb-NO" sz="3600" dirty="0"/>
              <a:t>Emosjoner er en forutsetning for å snakke sant</a:t>
            </a:r>
          </a:p>
          <a:p>
            <a:r>
              <a:rPr lang="nb-NO" sz="3600" dirty="0"/>
              <a:t>Direkthet er en forutsetning for å snakke sant</a:t>
            </a:r>
          </a:p>
        </p:txBody>
      </p:sp>
    </p:spTree>
    <p:extLst>
      <p:ext uri="{BB962C8B-B14F-4D97-AF65-F5344CB8AC3E}">
        <p14:creationId xmlns:p14="http://schemas.microsoft.com/office/powerpoint/2010/main" val="45265841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Hsin Yang og Arthur Kleinmann"/>
          <p:cNvSpPr txBox="1">
            <a:spLocks noGrp="1"/>
          </p:cNvSpPr>
          <p:nvPr>
            <p:ph type="title"/>
          </p:nvPr>
        </p:nvSpPr>
        <p:spPr>
          <a:prstGeom prst="rect">
            <a:avLst/>
          </a:prstGeom>
        </p:spPr>
        <p:txBody>
          <a:bodyPr/>
          <a:lstStyle>
            <a:lvl1pPr defTabSz="795527">
              <a:defRPr sz="3393"/>
            </a:lvl1pPr>
          </a:lstStyle>
          <a:p>
            <a:r>
              <a:rPr lang="nb-NO" dirty="0"/>
              <a:t>1.Finn litteratur</a:t>
            </a:r>
            <a:endParaRPr dirty="0"/>
          </a:p>
        </p:txBody>
      </p:sp>
      <p:sp>
        <p:nvSpPr>
          <p:cNvPr id="250" name="Face and the embodiment of stigma in China: The case of schizophrenia and AIDS. Social Science and Medicine 67 (2008) 398 - 408"/>
          <p:cNvSpPr txBox="1">
            <a:spLocks noGrp="1"/>
          </p:cNvSpPr>
          <p:nvPr>
            <p:ph type="body" idx="1"/>
          </p:nvPr>
        </p:nvSpPr>
        <p:spPr>
          <a:prstGeom prst="rect">
            <a:avLst/>
          </a:prstGeom>
        </p:spPr>
        <p:txBody>
          <a:bodyPr/>
          <a:lstStyle/>
          <a:p>
            <a:r>
              <a:rPr dirty="0"/>
              <a:t>Face and the embodiment of stigma in China: The case of schizophrenia and AIDS. Social Science and Medicine 67 (2008) 398 </a:t>
            </a:r>
            <a:r>
              <a:rPr lang="nb-NO" dirty="0"/>
              <a:t>–</a:t>
            </a:r>
            <a:r>
              <a:rPr dirty="0"/>
              <a:t> 408</a:t>
            </a:r>
            <a:r>
              <a:rPr lang="nb-NO" dirty="0"/>
              <a:t>. </a:t>
            </a:r>
            <a:r>
              <a:rPr lang="nb-NO" dirty="0" err="1"/>
              <a:t>Hsin</a:t>
            </a:r>
            <a:r>
              <a:rPr lang="nb-NO" dirty="0"/>
              <a:t> </a:t>
            </a:r>
            <a:r>
              <a:rPr lang="nb-NO" dirty="0" err="1"/>
              <a:t>Yang</a:t>
            </a:r>
            <a:r>
              <a:rPr lang="nb-NO" dirty="0"/>
              <a:t> og Arthur </a:t>
            </a:r>
            <a:r>
              <a:rPr lang="nb-NO" dirty="0" err="1"/>
              <a:t>Kleinman</a:t>
            </a:r>
            <a:endParaRPr lang="nb-NO" dirty="0"/>
          </a:p>
          <a:p>
            <a:endParaRPr lang="nb-NO" dirty="0"/>
          </a:p>
          <a:p>
            <a:r>
              <a:rPr lang="nb-NO" dirty="0"/>
              <a:t>Følg med internasjonalt! </a:t>
            </a:r>
          </a:p>
          <a:p>
            <a:r>
              <a:rPr lang="nb-NO" dirty="0"/>
              <a:t>Gjør litteratursøk!</a:t>
            </a:r>
            <a:endParaRPr dirty="0"/>
          </a:p>
        </p:txBody>
      </p:sp>
      <p:pic>
        <p:nvPicPr>
          <p:cNvPr id="3" name="Bilde 2">
            <a:extLst>
              <a:ext uri="{FF2B5EF4-FFF2-40B4-BE49-F238E27FC236}">
                <a16:creationId xmlns:a16="http://schemas.microsoft.com/office/drawing/2014/main" id="{E13D9912-3C62-C045-8DE8-3348DFEA56AA}"/>
              </a:ext>
            </a:extLst>
          </p:cNvPr>
          <p:cNvPicPr>
            <a:picLocks noChangeAspect="1"/>
          </p:cNvPicPr>
          <p:nvPr/>
        </p:nvPicPr>
        <p:blipFill>
          <a:blip r:embed="rId3"/>
          <a:stretch>
            <a:fillRect/>
          </a:stretch>
        </p:blipFill>
        <p:spPr>
          <a:xfrm>
            <a:off x="5486400" y="2743928"/>
            <a:ext cx="4232371" cy="3839433"/>
          </a:xfrm>
          <a:prstGeom prst="rect">
            <a:avLst/>
          </a:prstGeom>
          <a:ln>
            <a:solidFill>
              <a:schemeClr val="tx1"/>
            </a:solidFill>
          </a:ln>
        </p:spPr>
      </p:pic>
    </p:spTree>
    <p:extLst>
      <p:ext uri="{BB962C8B-B14F-4D97-AF65-F5344CB8AC3E}">
        <p14:creationId xmlns:p14="http://schemas.microsoft.com/office/powerpoint/2010/main" val="24777718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ersonlig stigma - kollektiv stigma"/>
          <p:cNvSpPr txBox="1">
            <a:spLocks noGrp="1"/>
          </p:cNvSpPr>
          <p:nvPr>
            <p:ph type="title"/>
          </p:nvPr>
        </p:nvSpPr>
        <p:spPr>
          <a:prstGeom prst="rect">
            <a:avLst/>
          </a:prstGeom>
        </p:spPr>
        <p:txBody>
          <a:bodyPr/>
          <a:lstStyle>
            <a:lvl1pPr defTabSz="795527">
              <a:defRPr sz="3393"/>
            </a:lvl1pPr>
          </a:lstStyle>
          <a:p>
            <a:r>
              <a:rPr dirty="0" err="1"/>
              <a:t>Personlig</a:t>
            </a:r>
            <a:r>
              <a:rPr dirty="0"/>
              <a:t> stigma - </a:t>
            </a:r>
            <a:r>
              <a:rPr dirty="0" err="1"/>
              <a:t>kollektiv</a:t>
            </a:r>
            <a:r>
              <a:rPr dirty="0"/>
              <a:t> stigma</a:t>
            </a:r>
          </a:p>
        </p:txBody>
      </p:sp>
      <p:sp>
        <p:nvSpPr>
          <p:cNvPr id="253" name="Oppdragelse til plikt…"/>
          <p:cNvSpPr txBox="1">
            <a:spLocks noGrp="1"/>
          </p:cNvSpPr>
          <p:nvPr>
            <p:ph type="body" idx="1"/>
          </p:nvPr>
        </p:nvSpPr>
        <p:spPr>
          <a:prstGeom prst="rect">
            <a:avLst/>
          </a:prstGeom>
        </p:spPr>
        <p:txBody>
          <a:bodyPr/>
          <a:lstStyle/>
          <a:p>
            <a:r>
              <a:rPr dirty="0" err="1"/>
              <a:t>Oppdragelse</a:t>
            </a:r>
            <a:r>
              <a:rPr dirty="0"/>
              <a:t> </a:t>
            </a:r>
            <a:r>
              <a:rPr dirty="0" err="1"/>
              <a:t>til</a:t>
            </a:r>
            <a:r>
              <a:rPr dirty="0"/>
              <a:t> </a:t>
            </a:r>
            <a:r>
              <a:rPr dirty="0" err="1"/>
              <a:t>plikt</a:t>
            </a:r>
            <a:endParaRPr dirty="0"/>
          </a:p>
          <a:p>
            <a:r>
              <a:rPr dirty="0" err="1"/>
              <a:t>Tilpasse</a:t>
            </a:r>
            <a:r>
              <a:rPr dirty="0"/>
              <a:t> </a:t>
            </a:r>
            <a:r>
              <a:rPr dirty="0" err="1"/>
              <a:t>deg</a:t>
            </a:r>
            <a:r>
              <a:rPr dirty="0"/>
              <a:t> </a:t>
            </a:r>
            <a:r>
              <a:rPr dirty="0" err="1"/>
              <a:t>fellesskapet</a:t>
            </a:r>
            <a:endParaRPr dirty="0"/>
          </a:p>
          <a:p>
            <a:r>
              <a:rPr dirty="0" err="1"/>
              <a:t>Lydighet</a:t>
            </a:r>
            <a:endParaRPr dirty="0"/>
          </a:p>
          <a:p>
            <a:r>
              <a:rPr dirty="0" err="1"/>
              <a:t>Lojalitet</a:t>
            </a:r>
            <a:endParaRPr dirty="0"/>
          </a:p>
          <a:p>
            <a:r>
              <a:rPr dirty="0" err="1"/>
              <a:t>Å</a:t>
            </a:r>
            <a:r>
              <a:rPr dirty="0"/>
              <a:t> </a:t>
            </a:r>
            <a:r>
              <a:rPr dirty="0" err="1"/>
              <a:t>kunne</a:t>
            </a:r>
            <a:r>
              <a:rPr dirty="0"/>
              <a:t> </a:t>
            </a:r>
            <a:r>
              <a:rPr dirty="0" err="1"/>
              <a:t>holde</a:t>
            </a:r>
            <a:r>
              <a:rPr dirty="0"/>
              <a:t> </a:t>
            </a:r>
            <a:r>
              <a:rPr dirty="0" err="1"/>
              <a:t>egne</a:t>
            </a:r>
            <a:r>
              <a:rPr dirty="0"/>
              <a:t> </a:t>
            </a:r>
            <a:r>
              <a:rPr dirty="0" err="1"/>
              <a:t>behov</a:t>
            </a:r>
            <a:r>
              <a:rPr dirty="0"/>
              <a:t> </a:t>
            </a:r>
            <a:r>
              <a:rPr dirty="0" err="1"/>
              <a:t>tilbake</a:t>
            </a:r>
            <a:endParaRPr lang="nb-NO" dirty="0"/>
          </a:p>
          <a:p>
            <a:r>
              <a:rPr lang="nb-NO" dirty="0"/>
              <a:t>Gjensidighet (</a:t>
            </a:r>
            <a:r>
              <a:rPr lang="nb-NO" dirty="0" err="1"/>
              <a:t>guanxi</a:t>
            </a:r>
            <a:r>
              <a:rPr lang="nb-NO" dirty="0"/>
              <a:t>)</a:t>
            </a:r>
          </a:p>
          <a:p>
            <a:r>
              <a:rPr lang="nb-NO" dirty="0"/>
              <a:t>Å skylde hverandre</a:t>
            </a:r>
          </a:p>
          <a:p>
            <a:r>
              <a:rPr lang="nb-NO" dirty="0"/>
              <a:t>«Å mislykkes i å praktisere gjensidighet, ikke vise respekt for andres følelser er umoralsk»</a:t>
            </a:r>
          </a:p>
          <a:p>
            <a:endParaRPr dirty="0"/>
          </a:p>
        </p:txBody>
      </p:sp>
    </p:spTree>
    <p:extLst>
      <p:ext uri="{BB962C8B-B14F-4D97-AF65-F5344CB8AC3E}">
        <p14:creationId xmlns:p14="http://schemas.microsoft.com/office/powerpoint/2010/main" val="14737730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Blamere sin familie"/>
          <p:cNvSpPr txBox="1">
            <a:spLocks noGrp="1"/>
          </p:cNvSpPr>
          <p:nvPr>
            <p:ph type="title"/>
          </p:nvPr>
        </p:nvSpPr>
        <p:spPr>
          <a:prstGeom prst="rect">
            <a:avLst/>
          </a:prstGeom>
        </p:spPr>
        <p:txBody>
          <a:bodyPr>
            <a:normAutofit fontScale="90000"/>
          </a:bodyPr>
          <a:lstStyle/>
          <a:p>
            <a:r>
              <a:rPr lang="nb-NO" dirty="0"/>
              <a:t>Man b</a:t>
            </a:r>
            <a:r>
              <a:rPr dirty="0" err="1"/>
              <a:t>lamere</a:t>
            </a:r>
            <a:r>
              <a:rPr dirty="0"/>
              <a:t> sin </a:t>
            </a:r>
            <a:r>
              <a:rPr dirty="0" err="1"/>
              <a:t>familie</a:t>
            </a:r>
            <a:r>
              <a:rPr lang="nb-NO" dirty="0"/>
              <a:t> ved psykisk lidelse</a:t>
            </a:r>
            <a:endParaRPr dirty="0"/>
          </a:p>
        </p:txBody>
      </p:sp>
      <p:sp>
        <p:nvSpPr>
          <p:cNvPr id="259" name="Blir man behandlet som uoppdragen - som et barn…"/>
          <p:cNvSpPr txBox="1">
            <a:spLocks noGrp="1"/>
          </p:cNvSpPr>
          <p:nvPr>
            <p:ph type="body" idx="1"/>
          </p:nvPr>
        </p:nvSpPr>
        <p:spPr>
          <a:prstGeom prst="rect">
            <a:avLst/>
          </a:prstGeom>
        </p:spPr>
        <p:txBody>
          <a:bodyPr>
            <a:normAutofit/>
          </a:bodyPr>
          <a:lstStyle/>
          <a:p>
            <a:r>
              <a:rPr sz="3200" dirty="0" err="1"/>
              <a:t>Blir</a:t>
            </a:r>
            <a:r>
              <a:rPr sz="3200" dirty="0"/>
              <a:t> man </a:t>
            </a:r>
            <a:r>
              <a:rPr sz="3200" dirty="0" err="1"/>
              <a:t>behandlet</a:t>
            </a:r>
            <a:r>
              <a:rPr sz="3200" dirty="0"/>
              <a:t> </a:t>
            </a:r>
            <a:r>
              <a:rPr sz="3200" dirty="0" err="1"/>
              <a:t>som</a:t>
            </a:r>
            <a:r>
              <a:rPr sz="3200" dirty="0"/>
              <a:t> </a:t>
            </a:r>
            <a:r>
              <a:rPr sz="3200" dirty="0" err="1"/>
              <a:t>uoppdragen</a:t>
            </a:r>
            <a:r>
              <a:rPr sz="3200" dirty="0"/>
              <a:t> - </a:t>
            </a:r>
            <a:r>
              <a:rPr sz="3200" dirty="0" err="1"/>
              <a:t>som</a:t>
            </a:r>
            <a:r>
              <a:rPr sz="3200" dirty="0"/>
              <a:t> et barn</a:t>
            </a:r>
          </a:p>
          <a:p>
            <a:r>
              <a:rPr sz="3200" dirty="0" err="1"/>
              <a:t>Overbeskyttende</a:t>
            </a:r>
            <a:endParaRPr sz="3200" dirty="0"/>
          </a:p>
          <a:p>
            <a:r>
              <a:rPr sz="3200" dirty="0" err="1"/>
              <a:t>Blir</a:t>
            </a:r>
            <a:r>
              <a:rPr sz="3200" dirty="0"/>
              <a:t> </a:t>
            </a:r>
            <a:r>
              <a:rPr sz="3200" dirty="0" err="1"/>
              <a:t>ikke</a:t>
            </a:r>
            <a:r>
              <a:rPr sz="3200" dirty="0"/>
              <a:t> gift </a:t>
            </a:r>
            <a:r>
              <a:rPr sz="3200" dirty="0" err="1"/>
              <a:t>og</a:t>
            </a:r>
            <a:r>
              <a:rPr sz="3200" dirty="0"/>
              <a:t> </a:t>
            </a:r>
            <a:r>
              <a:rPr sz="3200" dirty="0" err="1"/>
              <a:t>får</a:t>
            </a:r>
            <a:r>
              <a:rPr sz="3200" dirty="0"/>
              <a:t> </a:t>
            </a:r>
            <a:r>
              <a:rPr sz="3200" dirty="0" err="1"/>
              <a:t>ikke</a:t>
            </a:r>
            <a:r>
              <a:rPr sz="3200" dirty="0"/>
              <a:t> </a:t>
            </a:r>
            <a:r>
              <a:rPr sz="3200" dirty="0" err="1"/>
              <a:t>jobb</a:t>
            </a:r>
            <a:endParaRPr sz="3200" dirty="0"/>
          </a:p>
          <a:p>
            <a:r>
              <a:rPr sz="3200" dirty="0"/>
              <a:t>Man </a:t>
            </a:r>
            <a:r>
              <a:rPr sz="3200" dirty="0" err="1"/>
              <a:t>hindres</a:t>
            </a:r>
            <a:r>
              <a:rPr sz="3200" dirty="0"/>
              <a:t> </a:t>
            </a:r>
            <a:r>
              <a:rPr sz="3200" dirty="0" err="1"/>
              <a:t>i</a:t>
            </a:r>
            <a:r>
              <a:rPr sz="3200" dirty="0"/>
              <a:t> </a:t>
            </a:r>
            <a:r>
              <a:rPr sz="3200" dirty="0" err="1"/>
              <a:t>utøvelse</a:t>
            </a:r>
            <a:r>
              <a:rPr sz="3200" dirty="0"/>
              <a:t> </a:t>
            </a:r>
            <a:r>
              <a:rPr sz="3200" dirty="0" err="1"/>
              <a:t>av</a:t>
            </a:r>
            <a:r>
              <a:rPr sz="3200" dirty="0"/>
              <a:t> </a:t>
            </a:r>
            <a:r>
              <a:rPr sz="3200" dirty="0" err="1"/>
              <a:t>gjensidighetspraksisen</a:t>
            </a:r>
            <a:endParaRPr sz="3200" dirty="0"/>
          </a:p>
          <a:p>
            <a:r>
              <a:rPr sz="3200" dirty="0" err="1"/>
              <a:t>Sykdom</a:t>
            </a:r>
            <a:r>
              <a:rPr sz="3200" dirty="0"/>
              <a:t> </a:t>
            </a:r>
            <a:r>
              <a:rPr sz="3200" dirty="0" err="1"/>
              <a:t>skjules</a:t>
            </a:r>
            <a:endParaRPr sz="3200" dirty="0"/>
          </a:p>
        </p:txBody>
      </p:sp>
    </p:spTree>
    <p:extLst>
      <p:ext uri="{BB962C8B-B14F-4D97-AF65-F5344CB8AC3E}">
        <p14:creationId xmlns:p14="http://schemas.microsoft.com/office/powerpoint/2010/main" val="74569121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Intervensjoner fokusert på familiens rykte"/>
          <p:cNvSpPr txBox="1">
            <a:spLocks noGrp="1"/>
          </p:cNvSpPr>
          <p:nvPr>
            <p:ph type="title"/>
          </p:nvPr>
        </p:nvSpPr>
        <p:spPr>
          <a:prstGeom prst="rect">
            <a:avLst/>
          </a:prstGeom>
        </p:spPr>
        <p:txBody>
          <a:bodyPr/>
          <a:lstStyle>
            <a:lvl1pPr defTabSz="795527">
              <a:defRPr sz="3393"/>
            </a:lvl1pPr>
          </a:lstStyle>
          <a:p>
            <a:r>
              <a:rPr dirty="0" err="1"/>
              <a:t>Intervensjoner</a:t>
            </a:r>
            <a:r>
              <a:rPr dirty="0"/>
              <a:t> </a:t>
            </a:r>
            <a:r>
              <a:rPr dirty="0" err="1"/>
              <a:t>fokusert</a:t>
            </a:r>
            <a:r>
              <a:rPr dirty="0"/>
              <a:t> </a:t>
            </a:r>
            <a:r>
              <a:rPr dirty="0" err="1"/>
              <a:t>på</a:t>
            </a:r>
            <a:r>
              <a:rPr dirty="0"/>
              <a:t> </a:t>
            </a:r>
            <a:r>
              <a:rPr dirty="0" err="1"/>
              <a:t>familiens</a:t>
            </a:r>
            <a:r>
              <a:rPr dirty="0"/>
              <a:t> </a:t>
            </a:r>
            <a:r>
              <a:rPr dirty="0" err="1"/>
              <a:t>rykte</a:t>
            </a:r>
            <a:endParaRPr dirty="0"/>
          </a:p>
        </p:txBody>
      </p:sp>
      <p:sp>
        <p:nvSpPr>
          <p:cNvPr id="262" name="Bemyndigelse av den syke…"/>
          <p:cNvSpPr txBox="1">
            <a:spLocks noGrp="1"/>
          </p:cNvSpPr>
          <p:nvPr>
            <p:ph type="body" idx="1"/>
          </p:nvPr>
        </p:nvSpPr>
        <p:spPr>
          <a:prstGeom prst="rect">
            <a:avLst/>
          </a:prstGeom>
        </p:spPr>
        <p:txBody>
          <a:bodyPr/>
          <a:lstStyle/>
          <a:p>
            <a:r>
              <a:rPr sz="2800" dirty="0" err="1"/>
              <a:t>Bemyndigelse</a:t>
            </a:r>
            <a:r>
              <a:rPr sz="2800" dirty="0"/>
              <a:t> </a:t>
            </a:r>
            <a:r>
              <a:rPr sz="2800" dirty="0" err="1"/>
              <a:t>av</a:t>
            </a:r>
            <a:r>
              <a:rPr sz="2800" dirty="0"/>
              <a:t> den </a:t>
            </a:r>
            <a:r>
              <a:rPr sz="2800" dirty="0" err="1"/>
              <a:t>syke</a:t>
            </a:r>
            <a:endParaRPr sz="2800" dirty="0"/>
          </a:p>
          <a:p>
            <a:r>
              <a:rPr sz="2800" dirty="0" err="1"/>
              <a:t>Bidra</a:t>
            </a:r>
            <a:r>
              <a:rPr sz="2800" dirty="0"/>
              <a:t> </a:t>
            </a:r>
            <a:r>
              <a:rPr sz="2800" dirty="0" err="1"/>
              <a:t>til</a:t>
            </a:r>
            <a:r>
              <a:rPr sz="2800" dirty="0"/>
              <a:t> </a:t>
            </a:r>
            <a:r>
              <a:rPr sz="2800" dirty="0" err="1"/>
              <a:t>fellesskapet</a:t>
            </a:r>
            <a:endParaRPr sz="2800" dirty="0"/>
          </a:p>
          <a:p>
            <a:r>
              <a:rPr sz="2800" dirty="0" err="1"/>
              <a:t>Jobb</a:t>
            </a:r>
            <a:r>
              <a:rPr sz="2800" dirty="0"/>
              <a:t> </a:t>
            </a:r>
            <a:r>
              <a:rPr sz="2800" dirty="0" err="1"/>
              <a:t>og</a:t>
            </a:r>
            <a:r>
              <a:rPr sz="2800" dirty="0"/>
              <a:t> </a:t>
            </a:r>
            <a:r>
              <a:rPr sz="2800" dirty="0" err="1"/>
              <a:t>kjæreste</a:t>
            </a:r>
            <a:endParaRPr sz="2800" dirty="0"/>
          </a:p>
          <a:p>
            <a:r>
              <a:rPr sz="2800" dirty="0" err="1"/>
              <a:t>Flerfamiliegrupper</a:t>
            </a:r>
            <a:r>
              <a:rPr sz="2800" dirty="0"/>
              <a:t> </a:t>
            </a:r>
            <a:r>
              <a:rPr sz="2800" dirty="0" err="1"/>
              <a:t>reduserer</a:t>
            </a:r>
            <a:r>
              <a:rPr sz="2800" dirty="0"/>
              <a:t> </a:t>
            </a:r>
            <a:r>
              <a:rPr sz="2800" dirty="0" err="1"/>
              <a:t>skam</a:t>
            </a:r>
            <a:endParaRPr sz="2800" dirty="0"/>
          </a:p>
          <a:p>
            <a:r>
              <a:rPr sz="2800" dirty="0" err="1"/>
              <a:t>Bearbeide</a:t>
            </a:r>
            <a:r>
              <a:rPr sz="2800" dirty="0"/>
              <a:t> </a:t>
            </a:r>
            <a:r>
              <a:rPr sz="2800" dirty="0" err="1"/>
              <a:t>fordommer</a:t>
            </a:r>
            <a:r>
              <a:rPr sz="2800" dirty="0"/>
              <a:t> </a:t>
            </a:r>
            <a:r>
              <a:rPr sz="2800" dirty="0" err="1"/>
              <a:t>fastlegene</a:t>
            </a:r>
            <a:endParaRPr sz="2800" dirty="0"/>
          </a:p>
          <a:p>
            <a:r>
              <a:rPr sz="2800" dirty="0" err="1"/>
              <a:t>Sosiale</a:t>
            </a:r>
            <a:r>
              <a:rPr sz="2800" dirty="0"/>
              <a:t> </a:t>
            </a:r>
            <a:r>
              <a:rPr sz="2800" dirty="0" err="1"/>
              <a:t>tilhørighetsfokus</a:t>
            </a:r>
            <a:endParaRPr sz="2800" dirty="0"/>
          </a:p>
          <a:p>
            <a:r>
              <a:rPr sz="2800" dirty="0" err="1"/>
              <a:t>Respekt</a:t>
            </a:r>
            <a:r>
              <a:rPr sz="2800" dirty="0"/>
              <a:t> for </a:t>
            </a:r>
            <a:r>
              <a:rPr sz="2800" dirty="0" err="1"/>
              <a:t>psykisk</a:t>
            </a:r>
            <a:r>
              <a:rPr sz="2800" dirty="0"/>
              <a:t> </a:t>
            </a:r>
            <a:r>
              <a:rPr sz="2800" dirty="0" err="1"/>
              <a:t>sykdom</a:t>
            </a:r>
            <a:r>
              <a:rPr sz="2800" dirty="0"/>
              <a:t> </a:t>
            </a:r>
            <a:r>
              <a:rPr sz="2800" dirty="0" err="1"/>
              <a:t>som</a:t>
            </a:r>
            <a:r>
              <a:rPr sz="2800" dirty="0"/>
              <a:t> for </a:t>
            </a:r>
            <a:r>
              <a:rPr sz="2800" dirty="0" err="1"/>
              <a:t>fysisk</a:t>
            </a:r>
            <a:r>
              <a:rPr sz="2800" dirty="0"/>
              <a:t> </a:t>
            </a:r>
            <a:r>
              <a:rPr sz="2800" dirty="0" err="1"/>
              <a:t>sykdom</a:t>
            </a:r>
            <a:endParaRPr sz="2800" dirty="0"/>
          </a:p>
        </p:txBody>
      </p:sp>
    </p:spTree>
    <p:extLst>
      <p:ext uri="{BB962C8B-B14F-4D97-AF65-F5344CB8AC3E}">
        <p14:creationId xmlns:p14="http://schemas.microsoft.com/office/powerpoint/2010/main" val="207665905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73"/>
          <p:cNvSpPr txBox="1">
            <a:spLocks noGrp="1"/>
          </p:cNvSpPr>
          <p:nvPr>
            <p:ph type="title"/>
          </p:nvPr>
        </p:nvSpPr>
        <p:spPr>
          <a:prstGeom prst="rect">
            <a:avLst/>
          </a:prstGeom>
        </p:spPr>
        <p:txBody>
          <a:bodyPr/>
          <a:lstStyle>
            <a:lvl1pPr>
              <a:defRPr sz="5600"/>
            </a:lvl1pPr>
          </a:lstStyle>
          <a:p>
            <a:r>
              <a:rPr lang="nb-NO" dirty="0"/>
              <a:t>2. </a:t>
            </a:r>
            <a:r>
              <a:rPr dirty="0" err="1"/>
              <a:t>Kulturtolk</a:t>
            </a:r>
            <a:endParaRPr dirty="0"/>
          </a:p>
        </p:txBody>
      </p:sp>
      <p:sp>
        <p:nvSpPr>
          <p:cNvPr id="269" name="Shape 274"/>
          <p:cNvSpPr txBox="1">
            <a:spLocks noGrp="1"/>
          </p:cNvSpPr>
          <p:nvPr>
            <p:ph type="body" idx="1"/>
          </p:nvPr>
        </p:nvSpPr>
        <p:spPr>
          <a:prstGeom prst="rect">
            <a:avLst/>
          </a:prstGeom>
        </p:spPr>
        <p:txBody>
          <a:bodyPr/>
          <a:lstStyle/>
          <a:p>
            <a:pPr marL="296902" indent="-296902" defTabSz="390213">
              <a:spcBef>
                <a:spcPts val="2700"/>
              </a:spcBef>
              <a:defRPr sz="2400"/>
            </a:pPr>
            <a:r>
              <a:rPr sz="3200" dirty="0" err="1"/>
              <a:t>Generell</a:t>
            </a:r>
            <a:r>
              <a:rPr sz="3200" dirty="0"/>
              <a:t> </a:t>
            </a:r>
            <a:r>
              <a:rPr sz="3200" dirty="0" err="1"/>
              <a:t>landinformasjon</a:t>
            </a:r>
            <a:endParaRPr sz="3200" dirty="0"/>
          </a:p>
          <a:p>
            <a:pPr marL="296902" indent="-296902" defTabSz="390213">
              <a:spcBef>
                <a:spcPts val="2700"/>
              </a:spcBef>
              <a:defRPr sz="2400"/>
            </a:pPr>
            <a:r>
              <a:rPr sz="3200" dirty="0" err="1"/>
              <a:t>Spesifikke</a:t>
            </a:r>
            <a:r>
              <a:rPr sz="3200" dirty="0"/>
              <a:t> </a:t>
            </a:r>
            <a:r>
              <a:rPr sz="3200" dirty="0" err="1"/>
              <a:t>innspill</a:t>
            </a:r>
            <a:r>
              <a:rPr sz="3200" dirty="0"/>
              <a:t> </a:t>
            </a:r>
            <a:r>
              <a:rPr sz="3200" dirty="0" err="1"/>
              <a:t>på</a:t>
            </a:r>
            <a:r>
              <a:rPr sz="3200" dirty="0"/>
              <a:t> </a:t>
            </a:r>
            <a:r>
              <a:rPr sz="3200" dirty="0" err="1"/>
              <a:t>grunn</a:t>
            </a:r>
            <a:r>
              <a:rPr sz="3200" dirty="0"/>
              <a:t> </a:t>
            </a:r>
            <a:r>
              <a:rPr sz="3200" dirty="0" err="1"/>
              <a:t>av</a:t>
            </a:r>
            <a:r>
              <a:rPr sz="3200" dirty="0"/>
              <a:t> </a:t>
            </a:r>
            <a:r>
              <a:rPr sz="3200" dirty="0" err="1"/>
              <a:t>saksinformasjon</a:t>
            </a:r>
            <a:endParaRPr sz="3200" dirty="0"/>
          </a:p>
          <a:p>
            <a:pPr marL="296902" indent="-296902" defTabSz="390213">
              <a:spcBef>
                <a:spcPts val="2700"/>
              </a:spcBef>
              <a:defRPr sz="2400"/>
            </a:pPr>
            <a:r>
              <a:rPr sz="3200" dirty="0"/>
              <a:t>Delta </a:t>
            </a:r>
            <a:r>
              <a:rPr sz="3200" dirty="0" err="1"/>
              <a:t>i</a:t>
            </a:r>
            <a:r>
              <a:rPr sz="3200" dirty="0"/>
              <a:t> </a:t>
            </a:r>
            <a:r>
              <a:rPr sz="3200" dirty="0" err="1"/>
              <a:t>behandling</a:t>
            </a:r>
            <a:r>
              <a:rPr sz="3200" dirty="0"/>
              <a:t> - </a:t>
            </a:r>
            <a:r>
              <a:rPr sz="3200" dirty="0" err="1"/>
              <a:t>og</a:t>
            </a:r>
            <a:r>
              <a:rPr sz="3200" dirty="0"/>
              <a:t> </a:t>
            </a:r>
            <a:r>
              <a:rPr sz="3200" dirty="0" err="1"/>
              <a:t>utredningsprosessen</a:t>
            </a:r>
            <a:r>
              <a:rPr sz="3200" dirty="0"/>
              <a:t> - </a:t>
            </a:r>
            <a:r>
              <a:rPr sz="3200" dirty="0" err="1"/>
              <a:t>brobygger</a:t>
            </a:r>
            <a:endParaRPr sz="3200" dirty="0"/>
          </a:p>
          <a:p>
            <a:pPr marL="296902" indent="-296902" defTabSz="390213">
              <a:spcBef>
                <a:spcPts val="2700"/>
              </a:spcBef>
              <a:defRPr sz="2400"/>
            </a:pPr>
            <a:r>
              <a:rPr sz="3200" dirty="0" err="1"/>
              <a:t>Drøfte</a:t>
            </a:r>
            <a:r>
              <a:rPr sz="3200" dirty="0"/>
              <a:t> alternative </a:t>
            </a:r>
            <a:r>
              <a:rPr sz="3200" dirty="0" err="1"/>
              <a:t>hypoteser</a:t>
            </a:r>
            <a:endParaRPr sz="3200" dirty="0"/>
          </a:p>
        </p:txBody>
      </p:sp>
      <p:sp>
        <p:nvSpPr>
          <p:cNvPr id="270" name="Shape 275"/>
          <p:cNvSpPr txBox="1">
            <a:spLocks noGrp="1"/>
          </p:cNvSpPr>
          <p:nvPr>
            <p:ph type="sldNum" sz="quarter" idx="2"/>
          </p:nvPr>
        </p:nvSpPr>
        <p:spPr>
          <a:xfrm>
            <a:off x="8992319" y="6399213"/>
            <a:ext cx="303362" cy="279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defTabSz="584200">
              <a:defRPr sz="1800"/>
            </a:lvl1pPr>
          </a:lstStyle>
          <a:p>
            <a:pPr hangingPunct="0"/>
            <a:fld id="{86CB4B4D-7CA3-9044-876B-883B54F8677D}" type="slidenum">
              <a:rPr kern="0">
                <a:latin typeface="Verdana"/>
                <a:ea typeface="Verdana"/>
                <a:cs typeface="Verdana"/>
                <a:sym typeface="Verdana"/>
              </a:rPr>
              <a:pPr hangingPunct="0"/>
              <a:t>29</a:t>
            </a:fld>
            <a:endParaRPr kern="0">
              <a:latin typeface="Verdana"/>
              <a:ea typeface="Verdana"/>
              <a:cs typeface="Verdana"/>
              <a:sym typeface="Verdana"/>
            </a:endParaRPr>
          </a:p>
        </p:txBody>
      </p:sp>
    </p:spTree>
    <p:extLst>
      <p:ext uri="{BB962C8B-B14F-4D97-AF65-F5344CB8AC3E}">
        <p14:creationId xmlns:p14="http://schemas.microsoft.com/office/powerpoint/2010/main" val="8478210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90ED7C-2526-5540-9F39-E783471D35F7}"/>
              </a:ext>
            </a:extLst>
          </p:cNvPr>
          <p:cNvSpPr>
            <a:spLocks noGrp="1"/>
          </p:cNvSpPr>
          <p:nvPr>
            <p:ph type="title"/>
          </p:nvPr>
        </p:nvSpPr>
        <p:spPr/>
        <p:txBody>
          <a:bodyPr/>
          <a:lstStyle/>
          <a:p>
            <a:r>
              <a:rPr lang="nb-NO" dirty="0" err="1"/>
              <a:t>Interkulturell</a:t>
            </a:r>
            <a:r>
              <a:rPr lang="nb-NO" dirty="0"/>
              <a:t> kommunikasjon</a:t>
            </a:r>
          </a:p>
        </p:txBody>
      </p:sp>
      <p:sp>
        <p:nvSpPr>
          <p:cNvPr id="3" name="Plassholder for tekst 2">
            <a:extLst>
              <a:ext uri="{FF2B5EF4-FFF2-40B4-BE49-F238E27FC236}">
                <a16:creationId xmlns:a16="http://schemas.microsoft.com/office/drawing/2014/main" id="{0958114B-E637-6340-9C99-1172B23BF473}"/>
              </a:ext>
            </a:extLst>
          </p:cNvPr>
          <p:cNvSpPr>
            <a:spLocks noGrp="1"/>
          </p:cNvSpPr>
          <p:nvPr>
            <p:ph type="body" idx="1"/>
          </p:nvPr>
        </p:nvSpPr>
        <p:spPr/>
        <p:txBody>
          <a:bodyPr>
            <a:normAutofit/>
          </a:bodyPr>
          <a:lstStyle/>
          <a:p>
            <a:r>
              <a:rPr lang="nb-NO" dirty="0"/>
              <a:t>Hvor direkte skal jeg være?</a:t>
            </a:r>
          </a:p>
          <a:p>
            <a:r>
              <a:rPr lang="nb-NO" dirty="0"/>
              <a:t>Hvor viktig er ordene?</a:t>
            </a:r>
          </a:p>
          <a:p>
            <a:r>
              <a:rPr lang="nb-NO" dirty="0"/>
              <a:t>Skal alt snakkes om?</a:t>
            </a:r>
          </a:p>
          <a:p>
            <a:r>
              <a:rPr lang="nb-NO" dirty="0"/>
              <a:t>Er det viktig med erkjennelse?</a:t>
            </a:r>
          </a:p>
          <a:p>
            <a:r>
              <a:rPr lang="nb-NO" dirty="0"/>
              <a:t>Spørsmål som samtalemetode?</a:t>
            </a:r>
          </a:p>
          <a:p>
            <a:endParaRPr lang="nb-NO" dirty="0"/>
          </a:p>
          <a:p>
            <a:r>
              <a:rPr lang="nb-NO" dirty="0"/>
              <a:t>Verdisettet</a:t>
            </a:r>
          </a:p>
          <a:p>
            <a:r>
              <a:rPr lang="nb-NO" dirty="0"/>
              <a:t>Kollektive dilemmaer?</a:t>
            </a:r>
          </a:p>
          <a:p>
            <a:r>
              <a:rPr lang="nb-NO" dirty="0"/>
              <a:t>Hvem som er relevant?</a:t>
            </a:r>
          </a:p>
          <a:p>
            <a:r>
              <a:rPr lang="nb-NO" dirty="0"/>
              <a:t>Hva er årsak til din lidelse? Skjebne?</a:t>
            </a:r>
          </a:p>
          <a:p>
            <a:pPr lvl="1"/>
            <a:r>
              <a:rPr lang="nb-NO" i="1" dirty="0"/>
              <a:t>Nedtone saksfokus øke prosessfokus/relasjonsfokus</a:t>
            </a:r>
          </a:p>
          <a:p>
            <a:endParaRPr lang="nb-NO" dirty="0"/>
          </a:p>
        </p:txBody>
      </p:sp>
    </p:spTree>
    <p:extLst>
      <p:ext uri="{BB962C8B-B14F-4D97-AF65-F5344CB8AC3E}">
        <p14:creationId xmlns:p14="http://schemas.microsoft.com/office/powerpoint/2010/main" val="24919230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Kleinmanns 8 spørsmål"/>
          <p:cNvSpPr txBox="1">
            <a:spLocks noGrp="1"/>
          </p:cNvSpPr>
          <p:nvPr>
            <p:ph type="title"/>
          </p:nvPr>
        </p:nvSpPr>
        <p:spPr>
          <a:prstGeom prst="rect">
            <a:avLst/>
          </a:prstGeom>
        </p:spPr>
        <p:txBody>
          <a:bodyPr>
            <a:normAutofit fontScale="90000"/>
          </a:bodyPr>
          <a:lstStyle/>
          <a:p>
            <a:r>
              <a:rPr lang="nb-NO" dirty="0"/>
              <a:t>3. </a:t>
            </a:r>
            <a:r>
              <a:rPr dirty="0" err="1"/>
              <a:t>Kleinmans</a:t>
            </a:r>
            <a:r>
              <a:rPr dirty="0"/>
              <a:t> 8 </a:t>
            </a:r>
            <a:r>
              <a:rPr dirty="0" err="1"/>
              <a:t>spørsmål</a:t>
            </a:r>
            <a:r>
              <a:rPr lang="nb-NO" dirty="0"/>
              <a:t> (eller kulturellformuleringsintervju)</a:t>
            </a:r>
            <a:endParaRPr dirty="0"/>
          </a:p>
        </p:txBody>
      </p:sp>
      <p:sp>
        <p:nvSpPr>
          <p:cNvPr id="274" name="What do you call your illness?…"/>
          <p:cNvSpPr txBox="1">
            <a:spLocks noGrp="1"/>
          </p:cNvSpPr>
          <p:nvPr>
            <p:ph type="body" idx="1"/>
          </p:nvPr>
        </p:nvSpPr>
        <p:spPr>
          <a:prstGeom prst="rect">
            <a:avLst/>
          </a:prstGeom>
        </p:spPr>
        <p:txBody>
          <a:bodyPr>
            <a:normAutofit/>
          </a:bodyPr>
          <a:lstStyle/>
          <a:p>
            <a:pPr marL="0" marR="443484" indent="0" defTabSz="436092">
              <a:spcBef>
                <a:spcPts val="0"/>
              </a:spcBef>
              <a:buSzTx/>
              <a:buNone/>
              <a:defRPr sz="1164">
                <a:solidFill>
                  <a:srgbClr val="000000"/>
                </a:solidFill>
                <a:latin typeface="Arial"/>
                <a:ea typeface="Arial"/>
                <a:cs typeface="Arial"/>
                <a:sym typeface="Arial"/>
              </a:defRPr>
            </a:pPr>
            <a:r>
              <a:rPr lang="en" sz="2400" dirty="0">
                <a:sym typeface="Arial"/>
              </a:rPr>
              <a:t>1. What do you call the problem? </a:t>
            </a:r>
          </a:p>
          <a:p>
            <a:pPr marL="0" marR="443484" indent="0" defTabSz="436092">
              <a:spcBef>
                <a:spcPts val="0"/>
              </a:spcBef>
              <a:buSzTx/>
              <a:buNone/>
              <a:defRPr sz="1164">
                <a:solidFill>
                  <a:srgbClr val="000000"/>
                </a:solidFill>
                <a:latin typeface="Arial"/>
                <a:ea typeface="Arial"/>
                <a:cs typeface="Arial"/>
                <a:sym typeface="Arial"/>
              </a:defRPr>
            </a:pPr>
            <a:r>
              <a:rPr lang="en" sz="2400" dirty="0">
                <a:sym typeface="Arial"/>
              </a:rPr>
              <a:t>2. What do you think has caused the problem? </a:t>
            </a:r>
          </a:p>
          <a:p>
            <a:pPr marL="0" marR="443484" indent="0" defTabSz="436092">
              <a:spcBef>
                <a:spcPts val="0"/>
              </a:spcBef>
              <a:buSzTx/>
              <a:buNone/>
              <a:defRPr sz="1164">
                <a:solidFill>
                  <a:srgbClr val="000000"/>
                </a:solidFill>
                <a:latin typeface="Arial"/>
                <a:ea typeface="Arial"/>
                <a:cs typeface="Arial"/>
                <a:sym typeface="Arial"/>
              </a:defRPr>
            </a:pPr>
            <a:r>
              <a:rPr lang="en" sz="2400" dirty="0">
                <a:sym typeface="Arial"/>
              </a:rPr>
              <a:t>3. Why do you think it started when it did? </a:t>
            </a:r>
          </a:p>
          <a:p>
            <a:pPr marL="0" marR="443484" indent="0" defTabSz="436092">
              <a:spcBef>
                <a:spcPts val="0"/>
              </a:spcBef>
              <a:buSzTx/>
              <a:buNone/>
              <a:defRPr sz="1164">
                <a:solidFill>
                  <a:srgbClr val="000000"/>
                </a:solidFill>
                <a:latin typeface="Arial"/>
                <a:ea typeface="Arial"/>
                <a:cs typeface="Arial"/>
                <a:sym typeface="Arial"/>
              </a:defRPr>
            </a:pPr>
            <a:r>
              <a:rPr lang="en" sz="2400" dirty="0">
                <a:sym typeface="Arial"/>
              </a:rPr>
              <a:t>4. What do you think the sickness does? How does it work? </a:t>
            </a:r>
          </a:p>
          <a:p>
            <a:pPr marL="0" marR="443484" indent="0" defTabSz="436092">
              <a:spcBef>
                <a:spcPts val="0"/>
              </a:spcBef>
              <a:buSzTx/>
              <a:buNone/>
              <a:defRPr sz="1164">
                <a:solidFill>
                  <a:srgbClr val="000000"/>
                </a:solidFill>
                <a:latin typeface="Arial"/>
                <a:ea typeface="Arial"/>
                <a:cs typeface="Arial"/>
                <a:sym typeface="Arial"/>
              </a:defRPr>
            </a:pPr>
            <a:r>
              <a:rPr lang="en" sz="2400" dirty="0">
                <a:sym typeface="Arial"/>
              </a:rPr>
              <a:t>5. How severe is the sickness? Will it have a long or a short course? </a:t>
            </a:r>
          </a:p>
          <a:p>
            <a:pPr marL="0" marR="443484" indent="0" defTabSz="436092">
              <a:spcBef>
                <a:spcPts val="0"/>
              </a:spcBef>
              <a:buSzTx/>
              <a:buNone/>
              <a:defRPr sz="1164">
                <a:solidFill>
                  <a:srgbClr val="000000"/>
                </a:solidFill>
                <a:latin typeface="Arial"/>
                <a:ea typeface="Arial"/>
                <a:cs typeface="Arial"/>
                <a:sym typeface="Arial"/>
              </a:defRPr>
            </a:pPr>
            <a:r>
              <a:rPr lang="en" sz="2400" dirty="0">
                <a:sym typeface="Arial"/>
              </a:rPr>
              <a:t>6. What kind of treatment do you think the patient should receive? </a:t>
            </a:r>
          </a:p>
          <a:p>
            <a:pPr marL="0" marR="443484" indent="0" defTabSz="436092">
              <a:spcBef>
                <a:spcPts val="0"/>
              </a:spcBef>
              <a:buSzTx/>
              <a:buNone/>
              <a:defRPr sz="1164">
                <a:solidFill>
                  <a:srgbClr val="000000"/>
                </a:solidFill>
                <a:latin typeface="Arial"/>
                <a:ea typeface="Arial"/>
                <a:cs typeface="Arial"/>
                <a:sym typeface="Arial"/>
              </a:defRPr>
            </a:pPr>
            <a:r>
              <a:rPr lang="en" sz="2400" dirty="0">
                <a:sym typeface="Arial"/>
              </a:rPr>
              <a:t>7. What are the chief problems the sickness has caused? 8. What do you fear most about the sickness?" </a:t>
            </a:r>
            <a:endParaRPr sz="2400" dirty="0"/>
          </a:p>
        </p:txBody>
      </p:sp>
    </p:spTree>
    <p:extLst>
      <p:ext uri="{BB962C8B-B14F-4D97-AF65-F5344CB8AC3E}">
        <p14:creationId xmlns:p14="http://schemas.microsoft.com/office/powerpoint/2010/main" val="116737737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tel"/>
          <p:cNvSpPr txBox="1">
            <a:spLocks noGrp="1"/>
          </p:cNvSpPr>
          <p:nvPr>
            <p:ph type="title"/>
          </p:nvPr>
        </p:nvSpPr>
        <p:spPr>
          <a:prstGeom prst="rect">
            <a:avLst/>
          </a:prstGeom>
        </p:spPr>
        <p:txBody>
          <a:bodyPr/>
          <a:lstStyle/>
          <a:p>
            <a:endParaRPr dirty="0"/>
          </a:p>
        </p:txBody>
      </p:sp>
      <p:sp>
        <p:nvSpPr>
          <p:cNvPr id="277" name="Parallelle prosesser - vestlige og tradisjonelle parallelt hos de som har bodd lenge i vesten. Behov for både og tenkning.…"/>
          <p:cNvSpPr txBox="1">
            <a:spLocks noGrp="1"/>
          </p:cNvSpPr>
          <p:nvPr>
            <p:ph type="body" idx="1"/>
          </p:nvPr>
        </p:nvSpPr>
        <p:spPr>
          <a:prstGeom prst="rect">
            <a:avLst/>
          </a:prstGeom>
        </p:spPr>
        <p:txBody>
          <a:bodyPr>
            <a:normAutofit/>
          </a:bodyPr>
          <a:lstStyle/>
          <a:p>
            <a:r>
              <a:rPr sz="3600" dirty="0" err="1"/>
              <a:t>Parallelle</a:t>
            </a:r>
            <a:r>
              <a:rPr sz="3600" dirty="0"/>
              <a:t> </a:t>
            </a:r>
            <a:r>
              <a:rPr sz="3600" dirty="0" err="1"/>
              <a:t>prosesser</a:t>
            </a:r>
            <a:r>
              <a:rPr sz="3600" dirty="0"/>
              <a:t> - </a:t>
            </a:r>
            <a:r>
              <a:rPr sz="3600" dirty="0" err="1"/>
              <a:t>vestlige</a:t>
            </a:r>
            <a:r>
              <a:rPr sz="3600" dirty="0"/>
              <a:t> </a:t>
            </a:r>
            <a:r>
              <a:rPr sz="3600" dirty="0" err="1"/>
              <a:t>og</a:t>
            </a:r>
            <a:r>
              <a:rPr sz="3600" dirty="0"/>
              <a:t> </a:t>
            </a:r>
            <a:r>
              <a:rPr sz="3600" dirty="0" err="1"/>
              <a:t>tradisjonelle</a:t>
            </a:r>
            <a:r>
              <a:rPr sz="3600" dirty="0"/>
              <a:t> </a:t>
            </a:r>
            <a:r>
              <a:rPr sz="3600" dirty="0" err="1"/>
              <a:t>parallelt</a:t>
            </a:r>
            <a:r>
              <a:rPr sz="3600" dirty="0"/>
              <a:t> hos de </a:t>
            </a:r>
            <a:r>
              <a:rPr sz="3600" dirty="0" err="1"/>
              <a:t>som</a:t>
            </a:r>
            <a:r>
              <a:rPr sz="3600" dirty="0"/>
              <a:t> </a:t>
            </a:r>
            <a:r>
              <a:rPr sz="3600" dirty="0" err="1"/>
              <a:t>har</a:t>
            </a:r>
            <a:r>
              <a:rPr sz="3600" dirty="0"/>
              <a:t> </a:t>
            </a:r>
            <a:r>
              <a:rPr sz="3600" dirty="0" err="1"/>
              <a:t>bodd</a:t>
            </a:r>
            <a:r>
              <a:rPr sz="3600" dirty="0"/>
              <a:t> </a:t>
            </a:r>
            <a:r>
              <a:rPr sz="3600" dirty="0" err="1"/>
              <a:t>lenge</a:t>
            </a:r>
            <a:r>
              <a:rPr sz="3600" dirty="0"/>
              <a:t> </a:t>
            </a:r>
            <a:r>
              <a:rPr sz="3600" dirty="0" err="1"/>
              <a:t>i</a:t>
            </a:r>
            <a:r>
              <a:rPr sz="3600" dirty="0"/>
              <a:t> </a:t>
            </a:r>
            <a:r>
              <a:rPr sz="3600" dirty="0" err="1"/>
              <a:t>vesten</a:t>
            </a:r>
            <a:r>
              <a:rPr sz="3600" dirty="0"/>
              <a:t>. </a:t>
            </a:r>
            <a:endParaRPr lang="nb-NO" sz="3600" dirty="0"/>
          </a:p>
          <a:p>
            <a:r>
              <a:rPr sz="3600" dirty="0" err="1"/>
              <a:t>Behov</a:t>
            </a:r>
            <a:r>
              <a:rPr sz="3600" dirty="0"/>
              <a:t> for </a:t>
            </a:r>
            <a:r>
              <a:rPr sz="3600" dirty="0" err="1"/>
              <a:t>både</a:t>
            </a:r>
            <a:r>
              <a:rPr sz="3600" dirty="0"/>
              <a:t> </a:t>
            </a:r>
            <a:r>
              <a:rPr sz="3600" dirty="0" err="1"/>
              <a:t>og</a:t>
            </a:r>
            <a:r>
              <a:rPr sz="3600" dirty="0"/>
              <a:t> </a:t>
            </a:r>
            <a:r>
              <a:rPr sz="3600" dirty="0" err="1"/>
              <a:t>tenkning</a:t>
            </a:r>
            <a:r>
              <a:rPr sz="3600" dirty="0"/>
              <a:t>.</a:t>
            </a:r>
          </a:p>
        </p:txBody>
      </p:sp>
    </p:spTree>
    <p:extLst>
      <p:ext uri="{BB962C8B-B14F-4D97-AF65-F5344CB8AC3E}">
        <p14:creationId xmlns:p14="http://schemas.microsoft.com/office/powerpoint/2010/main" val="19270812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Hvor kultursensitive er vi?"/>
          <p:cNvSpPr txBox="1">
            <a:spLocks noGrp="1"/>
          </p:cNvSpPr>
          <p:nvPr>
            <p:ph type="title"/>
          </p:nvPr>
        </p:nvSpPr>
        <p:spPr>
          <a:prstGeom prst="rect">
            <a:avLst/>
          </a:prstGeom>
        </p:spPr>
        <p:txBody>
          <a:bodyPr/>
          <a:lstStyle>
            <a:lvl1pPr defTabSz="905255">
              <a:defRPr sz="3861"/>
            </a:lvl1pPr>
          </a:lstStyle>
          <a:p>
            <a:r>
              <a:t>Hvor kultursensitive er vi?</a:t>
            </a:r>
          </a:p>
        </p:txBody>
      </p:sp>
      <p:sp>
        <p:nvSpPr>
          <p:cNvPr id="186" name="Oversettelser av materiell og bruk av relevante metaforer/eksempler/tatt ut materiell som er upassende"/>
          <p:cNvSpPr txBox="1">
            <a:spLocks noGrp="1"/>
          </p:cNvSpPr>
          <p:nvPr>
            <p:ph type="body" idx="1"/>
          </p:nvPr>
        </p:nvSpPr>
        <p:spPr>
          <a:prstGeom prst="rect">
            <a:avLst/>
          </a:prstGeom>
        </p:spPr>
        <p:txBody>
          <a:bodyPr/>
          <a:lstStyle/>
          <a:p>
            <a:r>
              <a:rPr dirty="0" err="1"/>
              <a:t>Oversettelser</a:t>
            </a:r>
            <a:r>
              <a:rPr dirty="0"/>
              <a:t> </a:t>
            </a:r>
            <a:r>
              <a:rPr dirty="0" err="1"/>
              <a:t>av</a:t>
            </a:r>
            <a:r>
              <a:rPr dirty="0"/>
              <a:t> </a:t>
            </a:r>
            <a:r>
              <a:rPr dirty="0" err="1"/>
              <a:t>materiell</a:t>
            </a:r>
            <a:r>
              <a:rPr dirty="0"/>
              <a:t> </a:t>
            </a:r>
            <a:r>
              <a:rPr dirty="0" err="1"/>
              <a:t>og</a:t>
            </a:r>
            <a:r>
              <a:rPr dirty="0"/>
              <a:t> </a:t>
            </a:r>
            <a:r>
              <a:rPr dirty="0" err="1"/>
              <a:t>bruk</a:t>
            </a:r>
            <a:r>
              <a:rPr dirty="0"/>
              <a:t> </a:t>
            </a:r>
            <a:r>
              <a:rPr dirty="0" err="1"/>
              <a:t>av</a:t>
            </a:r>
            <a:r>
              <a:rPr dirty="0"/>
              <a:t> </a:t>
            </a:r>
            <a:r>
              <a:rPr dirty="0" err="1"/>
              <a:t>relevante</a:t>
            </a:r>
            <a:r>
              <a:rPr dirty="0"/>
              <a:t> </a:t>
            </a:r>
            <a:r>
              <a:rPr dirty="0" err="1"/>
              <a:t>metaforer</a:t>
            </a:r>
            <a:r>
              <a:rPr dirty="0"/>
              <a:t>/</a:t>
            </a:r>
            <a:r>
              <a:rPr dirty="0" err="1"/>
              <a:t>eksempler</a:t>
            </a:r>
            <a:r>
              <a:rPr dirty="0"/>
              <a:t>/tatt </a:t>
            </a:r>
            <a:r>
              <a:rPr dirty="0" err="1"/>
              <a:t>ut</a:t>
            </a:r>
            <a:r>
              <a:rPr dirty="0"/>
              <a:t> </a:t>
            </a:r>
            <a:r>
              <a:rPr dirty="0" err="1"/>
              <a:t>materiell</a:t>
            </a:r>
            <a:r>
              <a:rPr dirty="0"/>
              <a:t> </a:t>
            </a:r>
            <a:r>
              <a:rPr dirty="0" err="1"/>
              <a:t>som</a:t>
            </a:r>
            <a:r>
              <a:rPr dirty="0"/>
              <a:t> </a:t>
            </a:r>
            <a:r>
              <a:rPr dirty="0" err="1"/>
              <a:t>er</a:t>
            </a:r>
            <a:r>
              <a:rPr dirty="0"/>
              <a:t> </a:t>
            </a:r>
            <a:r>
              <a:rPr dirty="0" err="1"/>
              <a:t>upassende</a:t>
            </a:r>
            <a:endParaRPr lang="nb-NO" dirty="0"/>
          </a:p>
          <a:p>
            <a:r>
              <a:rPr lang="nb-NO" dirty="0"/>
              <a:t>Tilpasser vi opplegget pasientens/familiens kulturelle trossystemer - årsakstenkning (</a:t>
            </a:r>
            <a:r>
              <a:rPr lang="nb-NO" dirty="0" err="1"/>
              <a:t>yin</a:t>
            </a:r>
            <a:r>
              <a:rPr lang="nb-NO" dirty="0"/>
              <a:t> og </a:t>
            </a:r>
            <a:r>
              <a:rPr lang="nb-NO" dirty="0" err="1"/>
              <a:t>yang</a:t>
            </a:r>
            <a:r>
              <a:rPr lang="nb-NO" dirty="0"/>
              <a:t>, </a:t>
            </a:r>
            <a:r>
              <a:rPr lang="nb-NO" dirty="0" err="1"/>
              <a:t>forutbestemthet</a:t>
            </a:r>
            <a:r>
              <a:rPr lang="nb-NO" dirty="0"/>
              <a:t>, åndelige årsaker), fokuserer på spesifikk psykisk helse stigma og gjør tilpasninger der hvor folk har lite utdanning?</a:t>
            </a:r>
          </a:p>
          <a:p>
            <a:r>
              <a:rPr lang="nb-NO" dirty="0"/>
              <a:t>Familieintervensjoner tilpasses  familiens kulturelle bakgrunn: flere hjemmebesøk, følge familien etter behandling er ferdig,  vektlegge familiens ansvar mer enn i individualistisk sammenheng, møte behovene i storfamilien, anerkjenne de eldre og yngre skal ikke stille spørsmålstegn ved de eldre</a:t>
            </a:r>
          </a:p>
          <a:p>
            <a:r>
              <a:rPr lang="nb-NO" dirty="0"/>
              <a:t>Tilpasset foretrukket konfliktløsningsstil, fokus på reparasjon istedenfor diskusjon, unngå konfrontasjon, tilpasning av hvem som for vite hva, taushetsplikt, fokus på familie istedenfor individ</a:t>
            </a:r>
          </a:p>
          <a:p>
            <a:endParaRPr lang="nb-NO" dirty="0"/>
          </a:p>
          <a:p>
            <a:endParaRPr lang="nb-NO" dirty="0"/>
          </a:p>
          <a:p>
            <a:endParaRPr dirty="0"/>
          </a:p>
        </p:txBody>
      </p:sp>
    </p:spTree>
    <p:extLst>
      <p:ext uri="{BB962C8B-B14F-4D97-AF65-F5344CB8AC3E}">
        <p14:creationId xmlns:p14="http://schemas.microsoft.com/office/powerpoint/2010/main" val="312675800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279"/>
          <p:cNvSpPr txBox="1">
            <a:spLocks noGrp="1"/>
          </p:cNvSpPr>
          <p:nvPr>
            <p:ph type="title"/>
          </p:nvPr>
        </p:nvSpPr>
        <p:spPr>
          <a:prstGeom prst="rect">
            <a:avLst/>
          </a:prstGeom>
        </p:spPr>
        <p:txBody>
          <a:bodyPr/>
          <a:lstStyle>
            <a:lvl1pPr>
              <a:defRPr sz="3600"/>
            </a:lvl1pPr>
          </a:lstStyle>
          <a:p>
            <a:r>
              <a:rPr dirty="0" err="1"/>
              <a:t>Noen</a:t>
            </a:r>
            <a:r>
              <a:rPr dirty="0"/>
              <a:t> </a:t>
            </a:r>
            <a:r>
              <a:rPr dirty="0" err="1"/>
              <a:t>refleksjoner</a:t>
            </a:r>
            <a:r>
              <a:rPr lang="nb-NO" dirty="0"/>
              <a:t> til slutt</a:t>
            </a:r>
            <a:endParaRPr dirty="0"/>
          </a:p>
        </p:txBody>
      </p:sp>
      <p:sp>
        <p:nvSpPr>
          <p:cNvPr id="400" name="Shape 280"/>
          <p:cNvSpPr txBox="1">
            <a:spLocks noGrp="1"/>
          </p:cNvSpPr>
          <p:nvPr>
            <p:ph type="body" idx="1"/>
          </p:nvPr>
        </p:nvSpPr>
        <p:spPr>
          <a:prstGeom prst="rect">
            <a:avLst/>
          </a:prstGeom>
        </p:spPr>
        <p:txBody>
          <a:bodyPr/>
          <a:lstStyle/>
          <a:p>
            <a:pPr marL="204063" indent="-204063" defTabSz="302804">
              <a:spcBef>
                <a:spcPts val="1300"/>
              </a:spcBef>
              <a:defRPr sz="2328">
                <a:effectLst>
                  <a:outerShdw blurRad="24638" dist="18724" dir="5520000" rotWithShape="0">
                    <a:srgbClr val="FFFFFF">
                      <a:alpha val="71999"/>
                    </a:srgbClr>
                  </a:outerShdw>
                </a:effectLst>
              </a:defRPr>
            </a:pPr>
            <a:r>
              <a:rPr dirty="0"/>
              <a:t>Under stress </a:t>
            </a:r>
            <a:r>
              <a:rPr dirty="0" err="1"/>
              <a:t>går</a:t>
            </a:r>
            <a:r>
              <a:rPr dirty="0"/>
              <a:t> vi </a:t>
            </a:r>
            <a:r>
              <a:rPr dirty="0" err="1"/>
              <a:t>til</a:t>
            </a:r>
            <a:r>
              <a:rPr dirty="0"/>
              <a:t> </a:t>
            </a:r>
            <a:r>
              <a:rPr dirty="0" err="1"/>
              <a:t>grunnleggende</a:t>
            </a:r>
            <a:r>
              <a:rPr dirty="0"/>
              <a:t> </a:t>
            </a:r>
            <a:r>
              <a:rPr dirty="0" err="1"/>
              <a:t>fungeringsstiler</a:t>
            </a:r>
            <a:r>
              <a:rPr dirty="0"/>
              <a:t> - </a:t>
            </a:r>
            <a:r>
              <a:rPr dirty="0" err="1"/>
              <a:t>overflate</a:t>
            </a:r>
            <a:r>
              <a:rPr dirty="0"/>
              <a:t> </a:t>
            </a:r>
            <a:r>
              <a:rPr dirty="0" err="1"/>
              <a:t>tilpasning</a:t>
            </a:r>
            <a:r>
              <a:rPr dirty="0"/>
              <a:t> </a:t>
            </a:r>
            <a:r>
              <a:rPr dirty="0" err="1"/>
              <a:t>forsvinner</a:t>
            </a:r>
            <a:endParaRPr dirty="0"/>
          </a:p>
          <a:p>
            <a:pPr marL="204063" indent="-204063" defTabSz="302804">
              <a:spcBef>
                <a:spcPts val="1300"/>
              </a:spcBef>
              <a:defRPr sz="2328">
                <a:effectLst>
                  <a:outerShdw blurRad="24638" dist="18724" dir="5520000" rotWithShape="0">
                    <a:srgbClr val="FFFFFF">
                      <a:alpha val="71999"/>
                    </a:srgbClr>
                  </a:outerShdw>
                </a:effectLst>
              </a:defRPr>
            </a:pPr>
            <a:r>
              <a:rPr dirty="0" err="1"/>
              <a:t>Å</a:t>
            </a:r>
            <a:r>
              <a:rPr dirty="0"/>
              <a:t> </a:t>
            </a:r>
            <a:r>
              <a:rPr dirty="0" err="1"/>
              <a:t>behandle</a:t>
            </a:r>
            <a:r>
              <a:rPr dirty="0"/>
              <a:t> </a:t>
            </a:r>
            <a:r>
              <a:rPr dirty="0" err="1"/>
              <a:t>likt</a:t>
            </a:r>
            <a:r>
              <a:rPr dirty="0"/>
              <a:t> </a:t>
            </a:r>
            <a:r>
              <a:rPr dirty="0" err="1"/>
              <a:t>er</a:t>
            </a:r>
            <a:r>
              <a:rPr dirty="0"/>
              <a:t> </a:t>
            </a:r>
            <a:r>
              <a:rPr dirty="0" err="1"/>
              <a:t>å</a:t>
            </a:r>
            <a:r>
              <a:rPr dirty="0"/>
              <a:t> </a:t>
            </a:r>
            <a:r>
              <a:rPr dirty="0" err="1"/>
              <a:t>forskjellsbehandle</a:t>
            </a:r>
            <a:endParaRPr dirty="0"/>
          </a:p>
          <a:p>
            <a:pPr marL="204063" indent="-204063" defTabSz="302804">
              <a:spcBef>
                <a:spcPts val="1300"/>
              </a:spcBef>
              <a:defRPr sz="2328">
                <a:effectLst>
                  <a:outerShdw blurRad="24638" dist="18724" dir="5520000" rotWithShape="0">
                    <a:srgbClr val="FFFFFF">
                      <a:alpha val="71999"/>
                    </a:srgbClr>
                  </a:outerShdw>
                </a:effectLst>
              </a:defRPr>
            </a:pPr>
            <a:r>
              <a:rPr dirty="0" err="1"/>
              <a:t>Menneskers</a:t>
            </a:r>
            <a:r>
              <a:rPr dirty="0"/>
              <a:t> </a:t>
            </a:r>
            <a:r>
              <a:rPr dirty="0" err="1"/>
              <a:t>grunnleggende</a:t>
            </a:r>
            <a:r>
              <a:rPr dirty="0"/>
              <a:t> </a:t>
            </a:r>
            <a:r>
              <a:rPr dirty="0" err="1"/>
              <a:t>behov</a:t>
            </a:r>
            <a:r>
              <a:rPr dirty="0"/>
              <a:t> for </a:t>
            </a:r>
            <a:r>
              <a:rPr dirty="0" err="1"/>
              <a:t>trygghet</a:t>
            </a:r>
            <a:r>
              <a:rPr dirty="0"/>
              <a:t> </a:t>
            </a:r>
            <a:r>
              <a:rPr dirty="0" err="1"/>
              <a:t>og</a:t>
            </a:r>
            <a:r>
              <a:rPr dirty="0"/>
              <a:t> </a:t>
            </a:r>
            <a:r>
              <a:rPr dirty="0" err="1"/>
              <a:t>forutsigbarhet</a:t>
            </a:r>
            <a:r>
              <a:rPr dirty="0"/>
              <a:t> </a:t>
            </a:r>
            <a:r>
              <a:rPr dirty="0" err="1"/>
              <a:t>er</a:t>
            </a:r>
            <a:r>
              <a:rPr dirty="0"/>
              <a:t> </a:t>
            </a:r>
            <a:r>
              <a:rPr dirty="0" err="1"/>
              <a:t>lik</a:t>
            </a:r>
            <a:r>
              <a:rPr dirty="0"/>
              <a:t> - men </a:t>
            </a:r>
            <a:r>
              <a:rPr dirty="0" err="1"/>
              <a:t>det</a:t>
            </a:r>
            <a:r>
              <a:rPr dirty="0"/>
              <a:t> </a:t>
            </a:r>
            <a:r>
              <a:rPr dirty="0" err="1"/>
              <a:t>som</a:t>
            </a:r>
            <a:r>
              <a:rPr dirty="0"/>
              <a:t> </a:t>
            </a:r>
            <a:r>
              <a:rPr dirty="0" err="1"/>
              <a:t>skaper</a:t>
            </a:r>
            <a:r>
              <a:rPr dirty="0"/>
              <a:t> </a:t>
            </a:r>
            <a:r>
              <a:rPr dirty="0" err="1"/>
              <a:t>trygghet</a:t>
            </a:r>
            <a:r>
              <a:rPr dirty="0"/>
              <a:t> </a:t>
            </a:r>
            <a:r>
              <a:rPr dirty="0" err="1"/>
              <a:t>er</a:t>
            </a:r>
            <a:r>
              <a:rPr dirty="0"/>
              <a:t> </a:t>
            </a:r>
            <a:r>
              <a:rPr dirty="0" err="1"/>
              <a:t>formet</a:t>
            </a:r>
            <a:r>
              <a:rPr dirty="0"/>
              <a:t> </a:t>
            </a:r>
            <a:r>
              <a:rPr dirty="0" err="1"/>
              <a:t>av</a:t>
            </a:r>
            <a:r>
              <a:rPr dirty="0"/>
              <a:t> </a:t>
            </a:r>
            <a:r>
              <a:rPr dirty="0" err="1"/>
              <a:t>kulturell</a:t>
            </a:r>
            <a:r>
              <a:rPr dirty="0"/>
              <a:t> </a:t>
            </a:r>
            <a:r>
              <a:rPr dirty="0" err="1"/>
              <a:t>kontekst</a:t>
            </a:r>
            <a:endParaRPr dirty="0"/>
          </a:p>
          <a:p>
            <a:pPr marL="204063" indent="-204063" defTabSz="302804">
              <a:spcBef>
                <a:spcPts val="1300"/>
              </a:spcBef>
              <a:defRPr sz="2328">
                <a:effectLst>
                  <a:outerShdw blurRad="24638" dist="18724" dir="5520000" rotWithShape="0">
                    <a:srgbClr val="FFFFFF">
                      <a:alpha val="71999"/>
                    </a:srgbClr>
                  </a:outerShdw>
                </a:effectLst>
              </a:defRPr>
            </a:pPr>
            <a:r>
              <a:rPr dirty="0" err="1"/>
              <a:t>Å</a:t>
            </a:r>
            <a:r>
              <a:rPr dirty="0"/>
              <a:t> </a:t>
            </a:r>
            <a:r>
              <a:rPr dirty="0" err="1"/>
              <a:t>tenke</a:t>
            </a:r>
            <a:r>
              <a:rPr dirty="0"/>
              <a:t> at </a:t>
            </a:r>
            <a:r>
              <a:rPr dirty="0" err="1"/>
              <a:t>alle</a:t>
            </a:r>
            <a:r>
              <a:rPr dirty="0"/>
              <a:t> </a:t>
            </a:r>
            <a:r>
              <a:rPr dirty="0" err="1"/>
              <a:t>er</a:t>
            </a:r>
            <a:r>
              <a:rPr dirty="0"/>
              <a:t> vi like - </a:t>
            </a:r>
            <a:r>
              <a:rPr dirty="0" err="1"/>
              <a:t>betyr</a:t>
            </a:r>
            <a:r>
              <a:rPr dirty="0"/>
              <a:t> at vi </a:t>
            </a:r>
            <a:r>
              <a:rPr dirty="0" err="1"/>
              <a:t>vil</a:t>
            </a:r>
            <a:r>
              <a:rPr dirty="0"/>
              <a:t> </a:t>
            </a:r>
            <a:r>
              <a:rPr dirty="0" err="1"/>
              <a:t>behandle</a:t>
            </a:r>
            <a:r>
              <a:rPr dirty="0"/>
              <a:t> </a:t>
            </a:r>
            <a:r>
              <a:rPr dirty="0" err="1"/>
              <a:t>dem</a:t>
            </a:r>
            <a:r>
              <a:rPr dirty="0"/>
              <a:t> </a:t>
            </a:r>
            <a:r>
              <a:rPr dirty="0" err="1"/>
              <a:t>slik</a:t>
            </a:r>
            <a:r>
              <a:rPr dirty="0"/>
              <a:t> vi </a:t>
            </a:r>
            <a:r>
              <a:rPr dirty="0" err="1"/>
              <a:t>selv</a:t>
            </a:r>
            <a:r>
              <a:rPr dirty="0"/>
              <a:t> </a:t>
            </a:r>
            <a:r>
              <a:rPr dirty="0" err="1"/>
              <a:t>ville</a:t>
            </a:r>
            <a:r>
              <a:rPr dirty="0"/>
              <a:t> </a:t>
            </a:r>
            <a:r>
              <a:rPr dirty="0" err="1"/>
              <a:t>ønske</a:t>
            </a:r>
            <a:r>
              <a:rPr dirty="0"/>
              <a:t> </a:t>
            </a:r>
            <a:r>
              <a:rPr dirty="0" err="1"/>
              <a:t>å</a:t>
            </a:r>
            <a:r>
              <a:rPr dirty="0"/>
              <a:t> </a:t>
            </a:r>
            <a:r>
              <a:rPr dirty="0" err="1"/>
              <a:t>bli</a:t>
            </a:r>
            <a:r>
              <a:rPr dirty="0"/>
              <a:t> </a:t>
            </a:r>
            <a:r>
              <a:rPr dirty="0" err="1"/>
              <a:t>behandlet</a:t>
            </a:r>
            <a:endParaRPr dirty="0"/>
          </a:p>
        </p:txBody>
      </p:sp>
    </p:spTree>
    <p:extLst>
      <p:ext uri="{BB962C8B-B14F-4D97-AF65-F5344CB8AC3E}">
        <p14:creationId xmlns:p14="http://schemas.microsoft.com/office/powerpoint/2010/main" val="106270730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Bilde 281" descr="Bilde 281"/>
          <p:cNvPicPr>
            <a:picLocks noChangeAspect="1"/>
          </p:cNvPicPr>
          <p:nvPr/>
        </p:nvPicPr>
        <p:blipFill>
          <a:blip r:embed="rId3">
            <a:extLst/>
          </a:blip>
          <a:stretch>
            <a:fillRect/>
          </a:stretch>
        </p:blipFill>
        <p:spPr>
          <a:xfrm>
            <a:off x="6456041" y="3335116"/>
            <a:ext cx="2293939" cy="3260279"/>
          </a:xfrm>
          <a:prstGeom prst="rect">
            <a:avLst/>
          </a:prstGeom>
          <a:ln w="12700">
            <a:miter lim="400000"/>
          </a:ln>
        </p:spPr>
      </p:pic>
      <p:sp>
        <p:nvSpPr>
          <p:cNvPr id="403" name="Shape 283"/>
          <p:cNvSpPr txBox="1">
            <a:spLocks noGrp="1"/>
          </p:cNvSpPr>
          <p:nvPr>
            <p:ph type="title"/>
          </p:nvPr>
        </p:nvSpPr>
        <p:spPr>
          <a:prstGeom prst="rect">
            <a:avLst/>
          </a:prstGeom>
        </p:spPr>
        <p:txBody>
          <a:bodyPr>
            <a:normAutofit/>
          </a:bodyPr>
          <a:lstStyle>
            <a:lvl1pPr>
              <a:defRPr sz="1800"/>
            </a:lvl1pPr>
          </a:lstStyle>
          <a:p>
            <a:r>
              <a:rPr sz="3600" dirty="0" err="1"/>
              <a:t>Når</a:t>
            </a:r>
            <a:r>
              <a:rPr sz="3600" dirty="0"/>
              <a:t> </a:t>
            </a:r>
            <a:r>
              <a:rPr sz="3600" dirty="0" err="1"/>
              <a:t>er</a:t>
            </a:r>
            <a:r>
              <a:rPr sz="3600" dirty="0"/>
              <a:t> du «</a:t>
            </a:r>
            <a:r>
              <a:rPr sz="3600" dirty="0" err="1"/>
              <a:t>i</a:t>
            </a:r>
            <a:r>
              <a:rPr sz="3600" dirty="0"/>
              <a:t> </a:t>
            </a:r>
            <a:r>
              <a:rPr sz="3600" dirty="0" err="1"/>
              <a:t>kontakt</a:t>
            </a:r>
            <a:r>
              <a:rPr sz="3600" dirty="0"/>
              <a:t>»?</a:t>
            </a:r>
          </a:p>
        </p:txBody>
      </p:sp>
      <p:sp>
        <p:nvSpPr>
          <p:cNvPr id="404" name="Shape 284"/>
          <p:cNvSpPr txBox="1">
            <a:spLocks noGrp="1"/>
          </p:cNvSpPr>
          <p:nvPr>
            <p:ph type="body" idx="1"/>
          </p:nvPr>
        </p:nvSpPr>
        <p:spPr>
          <a:prstGeom prst="rect">
            <a:avLst/>
          </a:prstGeom>
        </p:spPr>
        <p:txBody>
          <a:bodyPr>
            <a:normAutofit/>
          </a:bodyPr>
          <a:lstStyle/>
          <a:p>
            <a:pPr marL="342900" indent="-342900">
              <a:spcBef>
                <a:spcPts val="500"/>
              </a:spcBef>
              <a:defRPr sz="2200"/>
            </a:pPr>
            <a:r>
              <a:rPr sz="2800" dirty="0" err="1"/>
              <a:t>Solbue</a:t>
            </a:r>
            <a:r>
              <a:rPr sz="2800" dirty="0"/>
              <a:t> </a:t>
            </a:r>
            <a:r>
              <a:rPr sz="2800" dirty="0" err="1"/>
              <a:t>og</a:t>
            </a:r>
            <a:r>
              <a:rPr sz="2800" dirty="0"/>
              <a:t> </a:t>
            </a:r>
            <a:r>
              <a:rPr sz="2800" dirty="0" err="1"/>
              <a:t>Helleve</a:t>
            </a:r>
            <a:r>
              <a:rPr sz="2800" dirty="0"/>
              <a:t>, (2016)</a:t>
            </a:r>
          </a:p>
          <a:p>
            <a:pPr marL="342900" indent="-342900">
              <a:spcBef>
                <a:spcPts val="500"/>
              </a:spcBef>
              <a:defRPr sz="2200"/>
            </a:pPr>
            <a:r>
              <a:rPr sz="2800" dirty="0"/>
              <a:t>Man </a:t>
            </a:r>
            <a:r>
              <a:rPr sz="2800" dirty="0" err="1"/>
              <a:t>møter</a:t>
            </a:r>
            <a:r>
              <a:rPr sz="2800" dirty="0"/>
              <a:t> </a:t>
            </a:r>
            <a:r>
              <a:rPr sz="2800" dirty="0" err="1"/>
              <a:t>opp</a:t>
            </a:r>
            <a:r>
              <a:rPr sz="2800" dirty="0"/>
              <a:t> </a:t>
            </a:r>
            <a:r>
              <a:rPr sz="2800" dirty="0" err="1"/>
              <a:t>til</a:t>
            </a:r>
            <a:r>
              <a:rPr sz="2800" dirty="0"/>
              <a:t> </a:t>
            </a:r>
            <a:r>
              <a:rPr sz="2800" dirty="0" err="1"/>
              <a:t>avtaler</a:t>
            </a:r>
            <a:endParaRPr sz="2800" dirty="0"/>
          </a:p>
          <a:p>
            <a:pPr marL="342900" indent="-342900">
              <a:spcBef>
                <a:spcPts val="500"/>
              </a:spcBef>
              <a:defRPr sz="2200"/>
            </a:pPr>
            <a:r>
              <a:rPr sz="2800" dirty="0"/>
              <a:t>Man </a:t>
            </a:r>
            <a:r>
              <a:rPr sz="2800" dirty="0" err="1"/>
              <a:t>er</a:t>
            </a:r>
            <a:r>
              <a:rPr sz="2800" dirty="0"/>
              <a:t> </a:t>
            </a:r>
            <a:r>
              <a:rPr sz="2800" dirty="0" err="1"/>
              <a:t>aktiv</a:t>
            </a:r>
            <a:r>
              <a:rPr sz="2800" dirty="0"/>
              <a:t> </a:t>
            </a:r>
            <a:r>
              <a:rPr sz="2800" dirty="0" err="1"/>
              <a:t>deltagende</a:t>
            </a:r>
            <a:r>
              <a:rPr sz="2800" dirty="0"/>
              <a:t> </a:t>
            </a:r>
            <a:r>
              <a:rPr sz="2800" dirty="0" err="1"/>
              <a:t>i</a:t>
            </a:r>
            <a:r>
              <a:rPr sz="2800" dirty="0"/>
              <a:t> </a:t>
            </a:r>
            <a:r>
              <a:rPr sz="2800" dirty="0" err="1"/>
              <a:t>kommunikasjon</a:t>
            </a:r>
            <a:endParaRPr sz="2800" dirty="0"/>
          </a:p>
          <a:p>
            <a:pPr marL="342900" indent="-342900">
              <a:spcBef>
                <a:spcPts val="500"/>
              </a:spcBef>
              <a:defRPr sz="2200"/>
            </a:pPr>
            <a:r>
              <a:rPr sz="2800" dirty="0"/>
              <a:t>Man </a:t>
            </a:r>
            <a:r>
              <a:rPr sz="2800" dirty="0" err="1"/>
              <a:t>kjenner</a:t>
            </a:r>
            <a:r>
              <a:rPr sz="2800" dirty="0"/>
              <a:t> </a:t>
            </a:r>
            <a:r>
              <a:rPr sz="2800" dirty="0" err="1"/>
              <a:t>seg</a:t>
            </a:r>
            <a:r>
              <a:rPr sz="2800" dirty="0"/>
              <a:t> </a:t>
            </a:r>
            <a:r>
              <a:rPr sz="2800" dirty="0" err="1"/>
              <a:t>trygg</a:t>
            </a:r>
            <a:endParaRPr sz="2800" dirty="0"/>
          </a:p>
          <a:p>
            <a:pPr marL="342900" indent="-342900">
              <a:spcBef>
                <a:spcPts val="500"/>
              </a:spcBef>
              <a:defRPr sz="2200"/>
            </a:pPr>
            <a:r>
              <a:rPr sz="2800" dirty="0" err="1"/>
              <a:t>Dialogen</a:t>
            </a:r>
            <a:r>
              <a:rPr sz="2800" dirty="0"/>
              <a:t> </a:t>
            </a:r>
            <a:r>
              <a:rPr sz="2800" dirty="0" err="1"/>
              <a:t>skaper</a:t>
            </a:r>
            <a:r>
              <a:rPr sz="2800" dirty="0"/>
              <a:t> </a:t>
            </a:r>
            <a:r>
              <a:rPr sz="2800" dirty="0" err="1"/>
              <a:t>håp</a:t>
            </a:r>
            <a:endParaRPr sz="2800" dirty="0"/>
          </a:p>
        </p:txBody>
      </p:sp>
    </p:spTree>
    <p:extLst>
      <p:ext uri="{BB962C8B-B14F-4D97-AF65-F5344CB8AC3E}">
        <p14:creationId xmlns:p14="http://schemas.microsoft.com/office/powerpoint/2010/main" val="34052059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F981D5F-B39B-954F-AB2E-93FDF315C611}"/>
              </a:ext>
            </a:extLst>
          </p:cNvPr>
          <p:cNvSpPr>
            <a:spLocks noGrp="1"/>
          </p:cNvSpPr>
          <p:nvPr>
            <p:ph type="title"/>
          </p:nvPr>
        </p:nvSpPr>
        <p:spPr/>
        <p:txBody>
          <a:bodyPr/>
          <a:lstStyle/>
          <a:p>
            <a:r>
              <a:rPr lang="nb-NO" dirty="0"/>
              <a:t>Takk for meg!</a:t>
            </a:r>
          </a:p>
        </p:txBody>
      </p:sp>
      <p:sp>
        <p:nvSpPr>
          <p:cNvPr id="5" name="Plassholder for tekst 4">
            <a:extLst>
              <a:ext uri="{FF2B5EF4-FFF2-40B4-BE49-F238E27FC236}">
                <a16:creationId xmlns:a16="http://schemas.microsoft.com/office/drawing/2014/main" id="{89704A39-0213-F847-B1B9-A98855294236}"/>
              </a:ext>
            </a:extLst>
          </p:cNvPr>
          <p:cNvSpPr>
            <a:spLocks noGrp="1"/>
          </p:cNvSpPr>
          <p:nvPr>
            <p:ph type="body" sz="quarter" idx="1"/>
          </p:nvPr>
        </p:nvSpPr>
        <p:spPr/>
        <p:txBody>
          <a:bodyPr/>
          <a:lstStyle/>
          <a:p>
            <a:endParaRPr lang="nb-NO"/>
          </a:p>
        </p:txBody>
      </p:sp>
    </p:spTree>
    <p:extLst>
      <p:ext uri="{BB962C8B-B14F-4D97-AF65-F5344CB8AC3E}">
        <p14:creationId xmlns:p14="http://schemas.microsoft.com/office/powerpoint/2010/main" val="6839062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29DDFC-686B-6B44-B4E2-5B978DC2C3C2}"/>
              </a:ext>
            </a:extLst>
          </p:cNvPr>
          <p:cNvSpPr>
            <a:spLocks noGrp="1"/>
          </p:cNvSpPr>
          <p:nvPr>
            <p:ph type="title"/>
          </p:nvPr>
        </p:nvSpPr>
        <p:spPr/>
        <p:txBody>
          <a:bodyPr>
            <a:normAutofit fontScale="90000"/>
          </a:bodyPr>
          <a:lstStyle/>
          <a:p>
            <a:r>
              <a:rPr lang="nb-NO" dirty="0">
                <a:solidFill>
                  <a:schemeClr val="tx1"/>
                </a:solidFill>
              </a:rPr>
              <a:t>Litteratur (se også </a:t>
            </a:r>
            <a:r>
              <a:rPr lang="nb-NO" dirty="0">
                <a:solidFill>
                  <a:schemeClr val="tx1"/>
                </a:solidFill>
                <a:hlinkClick r:id="rId3">
                  <a:extLst>
                    <a:ext uri="{A12FA001-AC4F-418D-AE19-62706E023703}">
                      <ahyp:hlinkClr xmlns:ahyp="http://schemas.microsoft.com/office/drawing/2018/hyperlinkcolor" val="tx"/>
                    </a:ext>
                  </a:extLst>
                </a:hlinkClick>
              </a:rPr>
              <a:t> </a:t>
            </a:r>
            <a:r>
              <a:rPr lang="nb-NO" dirty="0" err="1">
                <a:solidFill>
                  <a:schemeClr val="tx1"/>
                </a:solidFill>
                <a:hlinkClick r:id="rId3">
                  <a:extLst>
                    <a:ext uri="{A12FA001-AC4F-418D-AE19-62706E023703}">
                      <ahyp:hlinkClr xmlns:ahyp="http://schemas.microsoft.com/office/drawing/2018/hyperlinkcolor" val="tx"/>
                    </a:ext>
                  </a:extLst>
                </a:hlinkClick>
              </a:rPr>
              <a:t>www.vanderweele.n</a:t>
            </a:r>
            <a:r>
              <a:rPr lang="nb-NO" dirty="0" err="1">
                <a:solidFill>
                  <a:schemeClr val="tx1"/>
                </a:solidFill>
              </a:rPr>
              <a:t>o</a:t>
            </a:r>
            <a:r>
              <a:rPr lang="nb-NO" dirty="0">
                <a:solidFill>
                  <a:schemeClr val="tx1"/>
                </a:solidFill>
              </a:rPr>
              <a:t>)</a:t>
            </a:r>
            <a:br>
              <a:rPr lang="nb-NO" dirty="0"/>
            </a:br>
            <a:endParaRPr lang="nb-NO" dirty="0"/>
          </a:p>
        </p:txBody>
      </p:sp>
      <p:sp>
        <p:nvSpPr>
          <p:cNvPr id="3" name="Plassholder for tekst 2">
            <a:extLst>
              <a:ext uri="{FF2B5EF4-FFF2-40B4-BE49-F238E27FC236}">
                <a16:creationId xmlns:a16="http://schemas.microsoft.com/office/drawing/2014/main" id="{3FEF95A5-3BC4-4F4F-BF97-F739FB7E55FB}"/>
              </a:ext>
            </a:extLst>
          </p:cNvPr>
          <p:cNvSpPr>
            <a:spLocks noGrp="1"/>
          </p:cNvSpPr>
          <p:nvPr>
            <p:ph type="body" idx="1"/>
          </p:nvPr>
        </p:nvSpPr>
        <p:spPr>
          <a:xfrm>
            <a:off x="1678517" y="1122219"/>
            <a:ext cx="8544985" cy="5003946"/>
          </a:xfrm>
        </p:spPr>
        <p:txBody>
          <a:bodyPr>
            <a:normAutofit fontScale="70000" lnSpcReduction="20000"/>
          </a:bodyPr>
          <a:lstStyle/>
          <a:p>
            <a:endParaRPr lang="nb-NO" dirty="0"/>
          </a:p>
          <a:p>
            <a:r>
              <a:rPr lang="nb-NO" dirty="0"/>
              <a:t>Grunnlitteratur </a:t>
            </a:r>
            <a:r>
              <a:rPr lang="nb-NO" dirty="0" err="1"/>
              <a:t>interkulturell</a:t>
            </a:r>
            <a:r>
              <a:rPr lang="nb-NO" dirty="0"/>
              <a:t> kommunikasjon Bennett, J. (2015). The SAGE Encyclopedia </a:t>
            </a:r>
            <a:r>
              <a:rPr lang="nb-NO" dirty="0" err="1"/>
              <a:t>of</a:t>
            </a:r>
            <a:r>
              <a:rPr lang="nb-NO" dirty="0"/>
              <a:t> </a:t>
            </a:r>
            <a:r>
              <a:rPr lang="nb-NO" dirty="0" err="1"/>
              <a:t>Intercultural</a:t>
            </a:r>
            <a:r>
              <a:rPr lang="nb-NO" dirty="0"/>
              <a:t> </a:t>
            </a:r>
            <a:r>
              <a:rPr lang="nb-NO" dirty="0" err="1"/>
              <a:t>Competence</a:t>
            </a:r>
            <a:r>
              <a:rPr lang="nb-NO" dirty="0"/>
              <a:t>. USA: </a:t>
            </a:r>
            <a:r>
              <a:rPr lang="nb-NO" dirty="0" err="1"/>
              <a:t>Intercultural</a:t>
            </a:r>
            <a:r>
              <a:rPr lang="nb-NO" dirty="0"/>
              <a:t> </a:t>
            </a:r>
            <a:r>
              <a:rPr lang="nb-NO" dirty="0" err="1"/>
              <a:t>Communication</a:t>
            </a:r>
            <a:r>
              <a:rPr lang="nb-NO" dirty="0"/>
              <a:t> </a:t>
            </a:r>
            <a:r>
              <a:rPr lang="nb-NO" dirty="0" err="1"/>
              <a:t>Institute</a:t>
            </a:r>
            <a:r>
              <a:rPr lang="nb-NO" dirty="0"/>
              <a:t>. </a:t>
            </a:r>
          </a:p>
          <a:p>
            <a:r>
              <a:rPr lang="nb-NO" dirty="0"/>
              <a:t>Hall, E.T. (1998). The Power </a:t>
            </a:r>
            <a:r>
              <a:rPr lang="nb-NO" dirty="0" err="1"/>
              <a:t>of</a:t>
            </a:r>
            <a:r>
              <a:rPr lang="nb-NO" dirty="0"/>
              <a:t> </a:t>
            </a:r>
            <a:r>
              <a:rPr lang="nb-NO" dirty="0" err="1"/>
              <a:t>Hidden</a:t>
            </a:r>
            <a:r>
              <a:rPr lang="nb-NO" dirty="0"/>
              <a:t> </a:t>
            </a:r>
            <a:r>
              <a:rPr lang="nb-NO" dirty="0" err="1"/>
              <a:t>differences</a:t>
            </a:r>
            <a:r>
              <a:rPr lang="nb-NO" dirty="0"/>
              <a:t>. I M. J. </a:t>
            </a:r>
            <a:r>
              <a:rPr lang="nb-NO" dirty="0" err="1"/>
              <a:t>Bennet</a:t>
            </a:r>
            <a:r>
              <a:rPr lang="nb-NO" dirty="0"/>
              <a:t> (ed) Basic </a:t>
            </a:r>
            <a:r>
              <a:rPr lang="nb-NO" dirty="0" err="1"/>
              <a:t>concepts</a:t>
            </a:r>
            <a:r>
              <a:rPr lang="nb-NO" dirty="0"/>
              <a:t> </a:t>
            </a:r>
            <a:r>
              <a:rPr lang="nb-NO" dirty="0" err="1"/>
              <a:t>of</a:t>
            </a:r>
            <a:r>
              <a:rPr lang="nb-NO" dirty="0"/>
              <a:t> </a:t>
            </a:r>
            <a:r>
              <a:rPr lang="nb-NO" dirty="0" err="1"/>
              <a:t>intercultural</a:t>
            </a:r>
            <a:r>
              <a:rPr lang="nb-NO" dirty="0"/>
              <a:t> </a:t>
            </a:r>
            <a:r>
              <a:rPr lang="nb-NO" dirty="0" err="1"/>
              <a:t>communication</a:t>
            </a:r>
            <a:r>
              <a:rPr lang="nb-NO" dirty="0"/>
              <a:t>. </a:t>
            </a:r>
            <a:r>
              <a:rPr lang="nb-NO" dirty="0" err="1"/>
              <a:t>Selected</a:t>
            </a:r>
            <a:r>
              <a:rPr lang="nb-NO" dirty="0"/>
              <a:t> </a:t>
            </a:r>
            <a:r>
              <a:rPr lang="nb-NO" dirty="0" err="1"/>
              <a:t>readings</a:t>
            </a:r>
            <a:r>
              <a:rPr lang="nb-NO" dirty="0"/>
              <a:t>. </a:t>
            </a:r>
            <a:r>
              <a:rPr lang="nb-NO" dirty="0" err="1"/>
              <a:t>Intercultural</a:t>
            </a:r>
            <a:r>
              <a:rPr lang="nb-NO" dirty="0"/>
              <a:t> Press. </a:t>
            </a:r>
          </a:p>
          <a:p>
            <a:r>
              <a:rPr lang="nb-NO" dirty="0"/>
              <a:t>Hammer, M. R. (2005). The </a:t>
            </a:r>
            <a:r>
              <a:rPr lang="nb-NO" dirty="0" err="1"/>
              <a:t>Intercultural</a:t>
            </a:r>
            <a:r>
              <a:rPr lang="nb-NO" dirty="0"/>
              <a:t> </a:t>
            </a:r>
            <a:r>
              <a:rPr lang="nb-NO" dirty="0" err="1"/>
              <a:t>Conflict</a:t>
            </a:r>
            <a:r>
              <a:rPr lang="nb-NO" dirty="0"/>
              <a:t> Style Inventory: A </a:t>
            </a:r>
            <a:r>
              <a:rPr lang="nb-NO" dirty="0" err="1"/>
              <a:t>conceptualframework</a:t>
            </a:r>
            <a:r>
              <a:rPr lang="nb-NO" dirty="0"/>
              <a:t> and </a:t>
            </a:r>
            <a:r>
              <a:rPr lang="nb-NO" dirty="0" err="1"/>
              <a:t>measure</a:t>
            </a:r>
            <a:r>
              <a:rPr lang="nb-NO" dirty="0"/>
              <a:t> </a:t>
            </a:r>
            <a:r>
              <a:rPr lang="nb-NO" dirty="0" err="1"/>
              <a:t>of</a:t>
            </a:r>
            <a:r>
              <a:rPr lang="nb-NO" dirty="0"/>
              <a:t> </a:t>
            </a:r>
            <a:r>
              <a:rPr lang="nb-NO" dirty="0" err="1"/>
              <a:t>intercultural</a:t>
            </a:r>
            <a:r>
              <a:rPr lang="nb-NO" dirty="0"/>
              <a:t> </a:t>
            </a:r>
            <a:r>
              <a:rPr lang="nb-NO" dirty="0" err="1"/>
              <a:t>conflict</a:t>
            </a:r>
            <a:r>
              <a:rPr lang="nb-NO" dirty="0"/>
              <a:t> </a:t>
            </a:r>
            <a:r>
              <a:rPr lang="nb-NO" dirty="0" err="1"/>
              <a:t>resolution</a:t>
            </a:r>
            <a:r>
              <a:rPr lang="nb-NO" dirty="0"/>
              <a:t> </a:t>
            </a:r>
            <a:r>
              <a:rPr lang="nb-NO" dirty="0" err="1"/>
              <a:t>approaches</a:t>
            </a:r>
            <a:r>
              <a:rPr lang="nb-NO" dirty="0"/>
              <a:t>. International Journal </a:t>
            </a:r>
            <a:r>
              <a:rPr lang="nb-NO" dirty="0" err="1"/>
              <a:t>of</a:t>
            </a:r>
            <a:r>
              <a:rPr lang="nb-NO" dirty="0"/>
              <a:t> </a:t>
            </a:r>
            <a:r>
              <a:rPr lang="nb-NO" dirty="0" err="1"/>
              <a:t>Intercultural</a:t>
            </a:r>
            <a:r>
              <a:rPr lang="nb-NO" dirty="0"/>
              <a:t> </a:t>
            </a:r>
            <a:r>
              <a:rPr lang="nb-NO" dirty="0" err="1"/>
              <a:t>Relations</a:t>
            </a:r>
            <a:r>
              <a:rPr lang="nb-NO" dirty="0"/>
              <a:t>. Vol 29 (6): 675–69. DOI: </a:t>
            </a:r>
            <a:r>
              <a:rPr lang="nb-NO" dirty="0" err="1"/>
              <a:t>doi.org</a:t>
            </a:r>
            <a:r>
              <a:rPr lang="nb-NO" dirty="0"/>
              <a:t>/10.1016/j.ijintrel.2005.08.010 </a:t>
            </a:r>
          </a:p>
          <a:p>
            <a:r>
              <a:rPr lang="nb-NO" dirty="0"/>
              <a:t>Johansen, A. (2001). All verdens tid. Oslo: Spartacus forlag. </a:t>
            </a:r>
          </a:p>
          <a:p>
            <a:r>
              <a:rPr lang="nb-NO" dirty="0" err="1"/>
              <a:t>Kleinman</a:t>
            </a:r>
            <a:r>
              <a:rPr lang="nb-NO" dirty="0"/>
              <a:t> A. &amp; Benson, P. (2006). </a:t>
            </a:r>
            <a:r>
              <a:rPr lang="nb-NO" dirty="0" err="1"/>
              <a:t>Anthropology</a:t>
            </a:r>
            <a:r>
              <a:rPr lang="nb-NO" dirty="0"/>
              <a:t> in </a:t>
            </a:r>
            <a:r>
              <a:rPr lang="nb-NO" dirty="0" err="1"/>
              <a:t>the</a:t>
            </a:r>
            <a:r>
              <a:rPr lang="nb-NO" dirty="0"/>
              <a:t> </a:t>
            </a:r>
            <a:r>
              <a:rPr lang="nb-NO" dirty="0" err="1"/>
              <a:t>Clinic</a:t>
            </a:r>
            <a:r>
              <a:rPr lang="nb-NO" dirty="0"/>
              <a:t>: The Problem </a:t>
            </a:r>
            <a:r>
              <a:rPr lang="nb-NO" dirty="0" err="1"/>
              <a:t>of</a:t>
            </a:r>
            <a:r>
              <a:rPr lang="nb-NO" dirty="0"/>
              <a:t> Cultural </a:t>
            </a:r>
            <a:r>
              <a:rPr lang="nb-NO" dirty="0" err="1"/>
              <a:t>Competency</a:t>
            </a:r>
            <a:r>
              <a:rPr lang="nb-NO" dirty="0"/>
              <a:t> and How to </a:t>
            </a:r>
            <a:r>
              <a:rPr lang="nb-NO" dirty="0" err="1"/>
              <a:t>Fix</a:t>
            </a:r>
            <a:r>
              <a:rPr lang="nb-NO" dirty="0"/>
              <a:t> It. </a:t>
            </a:r>
            <a:r>
              <a:rPr lang="nb-NO" dirty="0" err="1"/>
              <a:t>PLoS</a:t>
            </a:r>
            <a:r>
              <a:rPr lang="nb-NO" dirty="0"/>
              <a:t> </a:t>
            </a:r>
            <a:r>
              <a:rPr lang="nb-NO" dirty="0" err="1"/>
              <a:t>Medicine</a:t>
            </a:r>
            <a:r>
              <a:rPr lang="nb-NO" dirty="0"/>
              <a:t>, 3 (10). DOI: </a:t>
            </a:r>
            <a:r>
              <a:rPr lang="nb-NO" dirty="0" err="1"/>
              <a:t>doi.org</a:t>
            </a:r>
            <a:r>
              <a:rPr lang="nb-NO" dirty="0"/>
              <a:t>/10.1371/journal.pmed.0030294 </a:t>
            </a:r>
          </a:p>
          <a:p>
            <a:r>
              <a:rPr lang="nb-NO" dirty="0"/>
              <a:t>Laird S. (2008). Anti-Oppressive </a:t>
            </a:r>
            <a:r>
              <a:rPr lang="nb-NO" dirty="0" err="1"/>
              <a:t>Social</a:t>
            </a:r>
            <a:r>
              <a:rPr lang="nb-NO" dirty="0"/>
              <a:t> </a:t>
            </a:r>
            <a:r>
              <a:rPr lang="nb-NO" dirty="0" err="1"/>
              <a:t>Work</a:t>
            </a:r>
            <a:r>
              <a:rPr lang="nb-NO" dirty="0"/>
              <a:t>: A Guide for </a:t>
            </a:r>
            <a:r>
              <a:rPr lang="nb-NO" dirty="0" err="1"/>
              <a:t>Developing</a:t>
            </a:r>
            <a:r>
              <a:rPr lang="nb-NO" dirty="0"/>
              <a:t> Cultural </a:t>
            </a:r>
            <a:r>
              <a:rPr lang="nb-NO" dirty="0" err="1"/>
              <a:t>Competence</a:t>
            </a:r>
            <a:r>
              <a:rPr lang="nb-NO" dirty="0"/>
              <a:t>. USA: Sage </a:t>
            </a:r>
            <a:r>
              <a:rPr lang="nb-NO" dirty="0" err="1"/>
              <a:t>publications</a:t>
            </a:r>
            <a:r>
              <a:rPr lang="nb-NO" dirty="0"/>
              <a:t>. DOI: http://</a:t>
            </a:r>
            <a:r>
              <a:rPr lang="nb-NO" dirty="0" err="1"/>
              <a:t>dx.doi.org</a:t>
            </a:r>
            <a:r>
              <a:rPr lang="nb-NO" dirty="0"/>
              <a:t>/10.4135/9781446269473 </a:t>
            </a:r>
          </a:p>
          <a:p>
            <a:r>
              <a:rPr lang="nb-NO" dirty="0"/>
              <a:t>Sue, D.W. (2008). </a:t>
            </a:r>
            <a:r>
              <a:rPr lang="nb-NO" dirty="0" err="1"/>
              <a:t>Counseling</a:t>
            </a:r>
            <a:r>
              <a:rPr lang="nb-NO" dirty="0"/>
              <a:t> </a:t>
            </a:r>
            <a:r>
              <a:rPr lang="nb-NO" dirty="0" err="1"/>
              <a:t>the</a:t>
            </a:r>
            <a:r>
              <a:rPr lang="nb-NO" dirty="0"/>
              <a:t> </a:t>
            </a:r>
            <a:r>
              <a:rPr lang="nb-NO" dirty="0" err="1"/>
              <a:t>culturally</a:t>
            </a:r>
            <a:r>
              <a:rPr lang="nb-NO" dirty="0"/>
              <a:t> diverse, </a:t>
            </a:r>
            <a:r>
              <a:rPr lang="nb-NO" dirty="0" err="1"/>
              <a:t>Theory</a:t>
            </a:r>
            <a:r>
              <a:rPr lang="nb-NO" dirty="0"/>
              <a:t> and </a:t>
            </a:r>
            <a:r>
              <a:rPr lang="nb-NO" dirty="0" err="1"/>
              <a:t>Practice</a:t>
            </a:r>
            <a:r>
              <a:rPr lang="nb-NO" dirty="0"/>
              <a:t>. USA: Wiley and </a:t>
            </a:r>
            <a:r>
              <a:rPr lang="nb-NO" dirty="0" err="1"/>
              <a:t>sons</a:t>
            </a:r>
            <a:r>
              <a:rPr lang="nb-NO" dirty="0"/>
              <a:t> </a:t>
            </a:r>
          </a:p>
          <a:p>
            <a:r>
              <a:rPr lang="nb-NO" dirty="0" err="1"/>
              <a:t>Tseng</a:t>
            </a:r>
            <a:r>
              <a:rPr lang="nb-NO" dirty="0"/>
              <a:t> W.S. (2001). </a:t>
            </a:r>
            <a:r>
              <a:rPr lang="nb-NO" dirty="0" err="1"/>
              <a:t>Handbook</a:t>
            </a:r>
            <a:r>
              <a:rPr lang="nb-NO" dirty="0"/>
              <a:t> </a:t>
            </a:r>
            <a:r>
              <a:rPr lang="nb-NO" dirty="0" err="1"/>
              <a:t>of</a:t>
            </a:r>
            <a:r>
              <a:rPr lang="nb-NO" dirty="0"/>
              <a:t> </a:t>
            </a:r>
            <a:r>
              <a:rPr lang="nb-NO" dirty="0" err="1"/>
              <a:t>cultural</a:t>
            </a:r>
            <a:r>
              <a:rPr lang="nb-NO" dirty="0"/>
              <a:t> </a:t>
            </a:r>
            <a:r>
              <a:rPr lang="nb-NO" dirty="0" err="1"/>
              <a:t>psychiatry</a:t>
            </a:r>
            <a:r>
              <a:rPr lang="nb-NO" dirty="0"/>
              <a:t>. USA: </a:t>
            </a:r>
            <a:r>
              <a:rPr lang="nb-NO" dirty="0" err="1"/>
              <a:t>Academic</a:t>
            </a:r>
            <a:r>
              <a:rPr lang="nb-NO" dirty="0"/>
              <a:t> Press </a:t>
            </a:r>
            <a:r>
              <a:rPr lang="nb-NO" dirty="0" err="1"/>
              <a:t>Wing</a:t>
            </a:r>
            <a:r>
              <a:rPr lang="nb-NO" dirty="0"/>
              <a:t> Sue, D. (2010). </a:t>
            </a:r>
            <a:r>
              <a:rPr lang="nb-NO" dirty="0" err="1"/>
              <a:t>Microaggressions</a:t>
            </a:r>
            <a:r>
              <a:rPr lang="nb-NO" dirty="0"/>
              <a:t> and </a:t>
            </a:r>
            <a:r>
              <a:rPr lang="nb-NO" dirty="0" err="1"/>
              <a:t>marginality</a:t>
            </a:r>
            <a:r>
              <a:rPr lang="nb-NO" dirty="0"/>
              <a:t>. </a:t>
            </a:r>
            <a:r>
              <a:rPr lang="nb-NO" dirty="0" err="1"/>
              <a:t>Manifestation</a:t>
            </a:r>
            <a:r>
              <a:rPr lang="nb-NO" dirty="0"/>
              <a:t>, Dynamics and </a:t>
            </a:r>
            <a:r>
              <a:rPr lang="nb-NO" dirty="0" err="1"/>
              <a:t>Impact</a:t>
            </a:r>
            <a:r>
              <a:rPr lang="nb-NO" dirty="0"/>
              <a:t> . USA: Wiley and Sons</a:t>
            </a:r>
          </a:p>
          <a:p>
            <a:r>
              <a:rPr lang="nb-NO" dirty="0"/>
              <a:t>Øyvind Dahl - Møter mellom mennesker : </a:t>
            </a:r>
            <a:r>
              <a:rPr lang="nb-NO" dirty="0" err="1"/>
              <a:t>interkulturell</a:t>
            </a:r>
            <a:r>
              <a:rPr lang="nb-NO" dirty="0"/>
              <a:t> kommunikasjon</a:t>
            </a:r>
          </a:p>
          <a:p>
            <a:r>
              <a:rPr lang="nb-NO" b="1" dirty="0"/>
              <a:t>van der </a:t>
            </a:r>
            <a:r>
              <a:rPr lang="nb-NO" b="1" dirty="0" err="1"/>
              <a:t>Weele</a:t>
            </a:r>
            <a:r>
              <a:rPr lang="nb-NO" b="1" dirty="0"/>
              <a:t>, J. (2014). Kultursensitiv traumebehandling. I </a:t>
            </a:r>
            <a:r>
              <a:rPr lang="nb-NO" b="1" dirty="0" err="1"/>
              <a:t>Anstorp</a:t>
            </a:r>
            <a:r>
              <a:rPr lang="nb-NO" b="1" dirty="0"/>
              <a:t>, T. &amp; </a:t>
            </a:r>
            <a:r>
              <a:rPr lang="nb-NO" b="1" dirty="0" err="1"/>
              <a:t>Benum</a:t>
            </a:r>
            <a:r>
              <a:rPr lang="nb-NO" b="1" dirty="0"/>
              <a:t>, K. (red). Traumebehandling: komplekse traumelidelser og dissosiasjon. Oslo: Universitetsforlaget.</a:t>
            </a:r>
          </a:p>
          <a:p>
            <a:r>
              <a:rPr lang="en" b="1" dirty="0"/>
              <a:t>Fadiman, A. (1997). The spirit catches you and you fall down. New York: Farrar, Strauss and Giroux.</a:t>
            </a:r>
            <a:endParaRPr lang="nb-NO" b="1" dirty="0"/>
          </a:p>
          <a:p>
            <a:pPr marL="0" indent="0">
              <a:buNone/>
            </a:pPr>
            <a:endParaRPr lang="nb-NO" dirty="0"/>
          </a:p>
          <a:p>
            <a:endParaRPr lang="nb-NO" dirty="0"/>
          </a:p>
        </p:txBody>
      </p:sp>
    </p:spTree>
    <p:extLst>
      <p:ext uri="{BB962C8B-B14F-4D97-AF65-F5344CB8AC3E}">
        <p14:creationId xmlns:p14="http://schemas.microsoft.com/office/powerpoint/2010/main" val="21489572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ssholder for bunntekst 3"/>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179" name="Tittel 1"/>
          <p:cNvSpPr txBox="1">
            <a:spLocks noGrp="1"/>
          </p:cNvSpPr>
          <p:nvPr>
            <p:ph type="title"/>
          </p:nvPr>
        </p:nvSpPr>
        <p:spPr>
          <a:prstGeom prst="rect">
            <a:avLst/>
          </a:prstGeom>
        </p:spPr>
        <p:txBody>
          <a:bodyPr>
            <a:normAutofit/>
          </a:bodyPr>
          <a:lstStyle/>
          <a:p>
            <a:pPr defTabSz="530351">
              <a:defRPr sz="2262">
                <a:latin typeface="+mj-lt"/>
                <a:ea typeface="+mj-ea"/>
                <a:cs typeface="+mj-cs"/>
                <a:sym typeface="Helvetica"/>
              </a:defRPr>
            </a:pPr>
            <a:r>
              <a:rPr lang="nb-NO" dirty="0"/>
              <a:t>«</a:t>
            </a:r>
            <a:r>
              <a:rPr dirty="0" err="1"/>
              <a:t>Måten</a:t>
            </a:r>
            <a:r>
              <a:rPr dirty="0"/>
              <a:t> vi </a:t>
            </a:r>
            <a:r>
              <a:rPr dirty="0" err="1"/>
              <a:t>gjør</a:t>
            </a:r>
            <a:r>
              <a:rPr dirty="0"/>
              <a:t> ting her» - DYNAMISK </a:t>
            </a:r>
            <a:r>
              <a:rPr dirty="0" err="1"/>
              <a:t>og</a:t>
            </a:r>
            <a:r>
              <a:rPr dirty="0"/>
              <a:t> </a:t>
            </a:r>
            <a:r>
              <a:rPr dirty="0" err="1"/>
              <a:t>ikke</a:t>
            </a:r>
            <a:r>
              <a:rPr dirty="0"/>
              <a:t> </a:t>
            </a:r>
            <a:r>
              <a:rPr dirty="0" err="1"/>
              <a:t>statisk</a:t>
            </a:r>
            <a:r>
              <a:rPr lang="nb-NO" dirty="0"/>
              <a:t> kulturbegrep</a:t>
            </a:r>
            <a:br>
              <a:rPr dirty="0"/>
            </a:br>
            <a:endParaRPr dirty="0"/>
          </a:p>
        </p:txBody>
      </p:sp>
      <p:sp>
        <p:nvSpPr>
          <p:cNvPr id="180" name="Plassholder for innhold 2"/>
          <p:cNvSpPr txBox="1">
            <a:spLocks noGrp="1"/>
          </p:cNvSpPr>
          <p:nvPr>
            <p:ph type="body" idx="1"/>
          </p:nvPr>
        </p:nvSpPr>
        <p:spPr>
          <a:prstGeom prst="rect">
            <a:avLst/>
          </a:prstGeom>
        </p:spPr>
        <p:txBody>
          <a:bodyPr>
            <a:normAutofit/>
          </a:bodyPr>
          <a:lstStyle/>
          <a:p>
            <a:pPr marL="342900" indent="-342900">
              <a:spcBef>
                <a:spcPts val="500"/>
              </a:spcBef>
              <a:defRPr sz="2400">
                <a:latin typeface="Helvetica Light"/>
                <a:ea typeface="Helvetica Light"/>
                <a:cs typeface="Helvetica Light"/>
                <a:sym typeface="Helvetica Light"/>
              </a:defRPr>
            </a:pPr>
            <a:r>
              <a:rPr dirty="0" err="1"/>
              <a:t>Mennesker</a:t>
            </a:r>
            <a:r>
              <a:rPr dirty="0"/>
              <a:t> </a:t>
            </a:r>
            <a:r>
              <a:rPr dirty="0" err="1"/>
              <a:t>må</a:t>
            </a:r>
            <a:r>
              <a:rPr dirty="0"/>
              <a:t> </a:t>
            </a:r>
            <a:r>
              <a:rPr dirty="0" err="1"/>
              <a:t>ikke</a:t>
            </a:r>
            <a:r>
              <a:rPr dirty="0"/>
              <a:t> </a:t>
            </a:r>
            <a:r>
              <a:rPr dirty="0" err="1"/>
              <a:t>forenkles</a:t>
            </a:r>
            <a:r>
              <a:rPr dirty="0"/>
              <a:t> - «</a:t>
            </a:r>
            <a:r>
              <a:rPr dirty="0" err="1"/>
              <a:t>essensialisering</a:t>
            </a:r>
            <a:r>
              <a:rPr dirty="0"/>
              <a:t>»</a:t>
            </a:r>
          </a:p>
          <a:p>
            <a:pPr marL="342900" indent="-342900">
              <a:spcBef>
                <a:spcPts val="500"/>
              </a:spcBef>
              <a:defRPr sz="2400">
                <a:latin typeface="Helvetica Light"/>
                <a:ea typeface="Helvetica Light"/>
                <a:cs typeface="Helvetica Light"/>
                <a:sym typeface="Helvetica Light"/>
              </a:defRPr>
            </a:pPr>
            <a:r>
              <a:rPr dirty="0" err="1"/>
              <a:t>Alle</a:t>
            </a:r>
            <a:r>
              <a:rPr dirty="0"/>
              <a:t> </a:t>
            </a:r>
            <a:r>
              <a:rPr dirty="0" err="1"/>
              <a:t>har</a:t>
            </a:r>
            <a:r>
              <a:rPr dirty="0"/>
              <a:t> vi mange </a:t>
            </a:r>
            <a:r>
              <a:rPr dirty="0" err="1"/>
              <a:t>kulturer</a:t>
            </a:r>
            <a:r>
              <a:rPr dirty="0"/>
              <a:t> </a:t>
            </a:r>
            <a:r>
              <a:rPr dirty="0" err="1"/>
              <a:t>i</a:t>
            </a:r>
            <a:r>
              <a:rPr dirty="0"/>
              <a:t> </a:t>
            </a:r>
            <a:r>
              <a:rPr dirty="0" err="1"/>
              <a:t>oss</a:t>
            </a:r>
            <a:endParaRPr dirty="0"/>
          </a:p>
          <a:p>
            <a:pPr marL="342900" indent="-342900">
              <a:spcBef>
                <a:spcPts val="500"/>
              </a:spcBef>
              <a:defRPr sz="2400">
                <a:latin typeface="Helvetica Light"/>
                <a:ea typeface="Helvetica Light"/>
                <a:cs typeface="Helvetica Light"/>
                <a:sym typeface="Helvetica Light"/>
              </a:defRPr>
            </a:pPr>
            <a:r>
              <a:rPr dirty="0" err="1"/>
              <a:t>Forskjeller</a:t>
            </a:r>
            <a:r>
              <a:rPr dirty="0"/>
              <a:t> </a:t>
            </a:r>
            <a:r>
              <a:rPr dirty="0" err="1"/>
              <a:t>innad</a:t>
            </a:r>
            <a:r>
              <a:rPr dirty="0"/>
              <a:t> </a:t>
            </a:r>
            <a:r>
              <a:rPr dirty="0" err="1"/>
              <a:t>i</a:t>
            </a:r>
            <a:r>
              <a:rPr dirty="0"/>
              <a:t> et land </a:t>
            </a:r>
            <a:r>
              <a:rPr dirty="0" err="1"/>
              <a:t>kan</a:t>
            </a:r>
            <a:r>
              <a:rPr dirty="0"/>
              <a:t> </a:t>
            </a:r>
            <a:r>
              <a:rPr dirty="0" err="1"/>
              <a:t>være</a:t>
            </a:r>
            <a:r>
              <a:rPr dirty="0"/>
              <a:t> </a:t>
            </a:r>
            <a:r>
              <a:rPr dirty="0" err="1"/>
              <a:t>større</a:t>
            </a:r>
            <a:r>
              <a:rPr dirty="0"/>
              <a:t> </a:t>
            </a:r>
            <a:r>
              <a:rPr dirty="0" err="1"/>
              <a:t>enn</a:t>
            </a:r>
            <a:r>
              <a:rPr dirty="0"/>
              <a:t> </a:t>
            </a:r>
            <a:r>
              <a:rPr dirty="0" err="1"/>
              <a:t>mellom</a:t>
            </a:r>
            <a:r>
              <a:rPr dirty="0"/>
              <a:t> land</a:t>
            </a:r>
          </a:p>
          <a:p>
            <a:pPr marL="342900" indent="-342900">
              <a:spcBef>
                <a:spcPts val="500"/>
              </a:spcBef>
              <a:defRPr sz="2400">
                <a:latin typeface="Helvetica Light"/>
                <a:ea typeface="Helvetica Light"/>
                <a:cs typeface="Helvetica Light"/>
                <a:sym typeface="Helvetica Light"/>
              </a:defRPr>
            </a:pPr>
            <a:r>
              <a:rPr dirty="0" err="1"/>
              <a:t>Beskrivelser</a:t>
            </a:r>
            <a:r>
              <a:rPr dirty="0"/>
              <a:t> </a:t>
            </a:r>
            <a:r>
              <a:rPr dirty="0" err="1"/>
              <a:t>av</a:t>
            </a:r>
            <a:r>
              <a:rPr dirty="0"/>
              <a:t> den </a:t>
            </a:r>
            <a:r>
              <a:rPr dirty="0" err="1"/>
              <a:t>andre</a:t>
            </a:r>
            <a:r>
              <a:rPr dirty="0"/>
              <a:t> </a:t>
            </a:r>
            <a:r>
              <a:rPr dirty="0" err="1"/>
              <a:t>er</a:t>
            </a:r>
            <a:r>
              <a:rPr dirty="0"/>
              <a:t> </a:t>
            </a:r>
            <a:r>
              <a:rPr dirty="0" err="1"/>
              <a:t>stortsett</a:t>
            </a:r>
            <a:r>
              <a:rPr dirty="0"/>
              <a:t> et </a:t>
            </a:r>
            <a:r>
              <a:rPr dirty="0" err="1"/>
              <a:t>speil</a:t>
            </a:r>
            <a:r>
              <a:rPr dirty="0"/>
              <a:t> </a:t>
            </a:r>
            <a:r>
              <a:rPr dirty="0" err="1"/>
              <a:t>av</a:t>
            </a:r>
            <a:r>
              <a:rPr dirty="0"/>
              <a:t> </a:t>
            </a:r>
            <a:r>
              <a:rPr dirty="0" err="1"/>
              <a:t>beskrivelser</a:t>
            </a:r>
            <a:r>
              <a:rPr dirty="0"/>
              <a:t> </a:t>
            </a:r>
            <a:r>
              <a:rPr dirty="0" err="1"/>
              <a:t>av</a:t>
            </a:r>
            <a:r>
              <a:rPr dirty="0"/>
              <a:t> </a:t>
            </a:r>
            <a:r>
              <a:rPr dirty="0" err="1"/>
              <a:t>en</a:t>
            </a:r>
            <a:r>
              <a:rPr dirty="0"/>
              <a:t> </a:t>
            </a:r>
            <a:r>
              <a:rPr dirty="0" err="1"/>
              <a:t>selv</a:t>
            </a:r>
            <a:endParaRPr dirty="0"/>
          </a:p>
          <a:p>
            <a:pPr marL="342900" indent="-342900">
              <a:spcBef>
                <a:spcPts val="500"/>
              </a:spcBef>
              <a:defRPr sz="2400">
                <a:latin typeface="Helvetica Light"/>
                <a:ea typeface="Helvetica Light"/>
                <a:cs typeface="Helvetica Light"/>
                <a:sym typeface="Helvetica Light"/>
              </a:defRPr>
            </a:pPr>
            <a:r>
              <a:rPr b="1" u="sng" dirty="0" err="1"/>
              <a:t>Hypoteser</a:t>
            </a:r>
            <a:r>
              <a:rPr b="1" u="sng" dirty="0"/>
              <a:t> </a:t>
            </a:r>
            <a:r>
              <a:rPr b="1" u="sng" dirty="0" err="1"/>
              <a:t>og</a:t>
            </a:r>
            <a:r>
              <a:rPr b="1" u="sng" dirty="0"/>
              <a:t> </a:t>
            </a:r>
            <a:r>
              <a:rPr b="1" u="sng" dirty="0" err="1"/>
              <a:t>orienteringspunkter</a:t>
            </a:r>
            <a:r>
              <a:rPr b="1" u="sng" dirty="0"/>
              <a:t> - </a:t>
            </a:r>
            <a:r>
              <a:rPr b="1" u="sng" dirty="0" err="1"/>
              <a:t>ikke</a:t>
            </a:r>
            <a:r>
              <a:rPr b="1" u="sng" dirty="0"/>
              <a:t> </a:t>
            </a:r>
            <a:r>
              <a:rPr b="1" u="sng" dirty="0" err="1"/>
              <a:t>sannheter</a:t>
            </a:r>
            <a:endParaRPr b="1" u="sng" dirty="0"/>
          </a:p>
          <a:p>
            <a:pPr marL="342900" indent="-342900">
              <a:spcBef>
                <a:spcPts val="500"/>
              </a:spcBef>
              <a:defRPr sz="2400">
                <a:latin typeface="Helvetica Light"/>
                <a:ea typeface="Helvetica Light"/>
                <a:cs typeface="Helvetica Light"/>
                <a:sym typeface="Helvetica Light"/>
              </a:defRPr>
            </a:pPr>
            <a:endParaRPr lang="nb-NO" dirty="0"/>
          </a:p>
          <a:p>
            <a:pPr marL="342900" indent="-342900">
              <a:spcBef>
                <a:spcPts val="500"/>
              </a:spcBef>
              <a:defRPr sz="2400">
                <a:latin typeface="Helvetica Light"/>
                <a:ea typeface="Helvetica Light"/>
                <a:cs typeface="Helvetica Light"/>
                <a:sym typeface="Helvetica Light"/>
              </a:defRPr>
            </a:pPr>
            <a:r>
              <a:rPr i="1" dirty="0" err="1"/>
              <a:t>Psykologi</a:t>
            </a:r>
            <a:r>
              <a:rPr i="1" dirty="0"/>
              <a:t> </a:t>
            </a:r>
            <a:r>
              <a:rPr i="1" dirty="0" err="1"/>
              <a:t>er</a:t>
            </a:r>
            <a:r>
              <a:rPr i="1" dirty="0"/>
              <a:t> kultur - </a:t>
            </a:r>
            <a:r>
              <a:rPr i="1" dirty="0" err="1"/>
              <a:t>øvre</a:t>
            </a:r>
            <a:r>
              <a:rPr i="1" dirty="0"/>
              <a:t> </a:t>
            </a:r>
            <a:r>
              <a:rPr i="1" dirty="0" err="1"/>
              <a:t>midd</a:t>
            </a:r>
            <a:r>
              <a:rPr lang="nb-NO" i="1" dirty="0"/>
              <a:t>el</a:t>
            </a:r>
            <a:r>
              <a:rPr i="1" dirty="0" err="1"/>
              <a:t>klasse</a:t>
            </a:r>
            <a:r>
              <a:rPr i="1" dirty="0"/>
              <a:t>, </a:t>
            </a:r>
            <a:r>
              <a:rPr i="1" dirty="0" err="1"/>
              <a:t>individualistisk</a:t>
            </a:r>
            <a:r>
              <a:rPr i="1" dirty="0"/>
              <a:t>, verbal, </a:t>
            </a:r>
            <a:r>
              <a:rPr i="1" dirty="0" err="1"/>
              <a:t>endringsfokusert</a:t>
            </a:r>
            <a:r>
              <a:rPr lang="nb-NO" i="1" dirty="0"/>
              <a:t>, feministisk</a:t>
            </a:r>
            <a:endParaRPr i="1" dirty="0"/>
          </a:p>
        </p:txBody>
      </p:sp>
    </p:spTree>
    <p:extLst>
      <p:ext uri="{BB962C8B-B14F-4D97-AF65-F5344CB8AC3E}">
        <p14:creationId xmlns:p14="http://schemas.microsoft.com/office/powerpoint/2010/main" val="27334113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EFDBCB-1D8F-6543-9CB0-03790B54EAAB}"/>
              </a:ext>
            </a:extLst>
          </p:cNvPr>
          <p:cNvSpPr>
            <a:spLocks noGrp="1"/>
          </p:cNvSpPr>
          <p:nvPr>
            <p:ph type="title"/>
          </p:nvPr>
        </p:nvSpPr>
        <p:spPr/>
        <p:txBody>
          <a:bodyPr/>
          <a:lstStyle/>
          <a:p>
            <a:r>
              <a:rPr lang="nb-NO" dirty="0"/>
              <a:t>Vår hjelperkultur (1)</a:t>
            </a:r>
          </a:p>
        </p:txBody>
      </p:sp>
      <p:sp>
        <p:nvSpPr>
          <p:cNvPr id="3" name="Plassholder for tekst 2">
            <a:extLst>
              <a:ext uri="{FF2B5EF4-FFF2-40B4-BE49-F238E27FC236}">
                <a16:creationId xmlns:a16="http://schemas.microsoft.com/office/drawing/2014/main" id="{A21C8872-5A3E-4640-BF80-C5AEDB4A6068}"/>
              </a:ext>
            </a:extLst>
          </p:cNvPr>
          <p:cNvSpPr>
            <a:spLocks noGrp="1"/>
          </p:cNvSpPr>
          <p:nvPr>
            <p:ph type="body" idx="1"/>
          </p:nvPr>
        </p:nvSpPr>
        <p:spPr/>
        <p:txBody>
          <a:bodyPr>
            <a:normAutofit fontScale="92500" lnSpcReduction="20000"/>
          </a:bodyPr>
          <a:lstStyle/>
          <a:p>
            <a:r>
              <a:rPr lang="nb-NO" sz="2400" dirty="0"/>
              <a:t>Autonomi heller enn avhengighet og mer symbiotiske relasjoner              </a:t>
            </a:r>
          </a:p>
          <a:p>
            <a:pPr marL="0" indent="0">
              <a:buNone/>
            </a:pPr>
            <a:r>
              <a:rPr lang="nb-NO" sz="2400" dirty="0"/>
              <a:t>  (sove alene, ikke trenge hjelp, klar seg selv)</a:t>
            </a:r>
          </a:p>
          <a:p>
            <a:r>
              <a:rPr lang="nb-NO" sz="2400" dirty="0"/>
              <a:t>Selvhevdende heller enn pliktkompetanse (sett grenser)</a:t>
            </a:r>
          </a:p>
          <a:p>
            <a:r>
              <a:rPr lang="nb-NO" sz="2400" dirty="0"/>
              <a:t>Verbal formidling av utfordringer heller enn kontekstuell og non verbal kommunikasjon («Du må si fra hva du trenger»)</a:t>
            </a:r>
          </a:p>
          <a:p>
            <a:r>
              <a:rPr lang="nb-NO" sz="2400" dirty="0"/>
              <a:t>Å gjøre mer enn å være («Vi lager en plan») </a:t>
            </a:r>
          </a:p>
          <a:p>
            <a:r>
              <a:rPr lang="nb-NO" sz="2400" dirty="0"/>
              <a:t>Fokus på samtaler, refleksjon og innsikt heller enn å gi gode råd.</a:t>
            </a:r>
          </a:p>
          <a:p>
            <a:r>
              <a:rPr lang="nb-NO" sz="2400" dirty="0"/>
              <a:t> Samtaler forløser og heler heller enn nærvær og handlinger. </a:t>
            </a:r>
          </a:p>
          <a:p>
            <a:r>
              <a:rPr lang="nb-NO" sz="2400" dirty="0"/>
              <a:t>Verksted eller oase?</a:t>
            </a:r>
          </a:p>
          <a:p>
            <a:endParaRPr lang="nb-NO" dirty="0"/>
          </a:p>
        </p:txBody>
      </p:sp>
    </p:spTree>
    <p:extLst>
      <p:ext uri="{BB962C8B-B14F-4D97-AF65-F5344CB8AC3E}">
        <p14:creationId xmlns:p14="http://schemas.microsoft.com/office/powerpoint/2010/main" val="12573806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B849E7-E897-A94F-8A4B-27A18D830A26}"/>
              </a:ext>
            </a:extLst>
          </p:cNvPr>
          <p:cNvSpPr>
            <a:spLocks noGrp="1"/>
          </p:cNvSpPr>
          <p:nvPr>
            <p:ph type="title"/>
          </p:nvPr>
        </p:nvSpPr>
        <p:spPr/>
        <p:txBody>
          <a:bodyPr/>
          <a:lstStyle/>
          <a:p>
            <a:r>
              <a:rPr lang="nb-NO" dirty="0"/>
              <a:t>Hjelperkultur (2)</a:t>
            </a:r>
          </a:p>
        </p:txBody>
      </p:sp>
      <p:sp>
        <p:nvSpPr>
          <p:cNvPr id="3" name="Plassholder for tekst 2">
            <a:extLst>
              <a:ext uri="{FF2B5EF4-FFF2-40B4-BE49-F238E27FC236}">
                <a16:creationId xmlns:a16="http://schemas.microsoft.com/office/drawing/2014/main" id="{1CFC0B07-0C26-624F-8090-9ABBA764987C}"/>
              </a:ext>
            </a:extLst>
          </p:cNvPr>
          <p:cNvSpPr>
            <a:spLocks noGrp="1"/>
          </p:cNvSpPr>
          <p:nvPr>
            <p:ph type="body" idx="1"/>
          </p:nvPr>
        </p:nvSpPr>
        <p:spPr/>
        <p:txBody>
          <a:bodyPr/>
          <a:lstStyle/>
          <a:p>
            <a:r>
              <a:rPr lang="nb-NO" dirty="0"/>
              <a:t>Endring som kan være i utakt med klientens verdisett - </a:t>
            </a:r>
            <a:r>
              <a:rPr lang="nb-NO" dirty="0" err="1"/>
              <a:t>linær</a:t>
            </a:r>
            <a:r>
              <a:rPr lang="nb-NO" dirty="0"/>
              <a:t> - fase - prosess- «det ordner seg» - eller kanskje det ikke ordner seg...</a:t>
            </a:r>
          </a:p>
          <a:p>
            <a:r>
              <a:rPr lang="nb-NO" dirty="0"/>
              <a:t>Et normativ syn på følelser - hva som er passe mengde følelser i krise - «få det ut»  eller hold det tilbake.</a:t>
            </a:r>
          </a:p>
          <a:p>
            <a:r>
              <a:rPr lang="nb-NO" dirty="0"/>
              <a:t>Vi tror på betalt omsorg</a:t>
            </a:r>
          </a:p>
          <a:p>
            <a:r>
              <a:rPr lang="nb-NO" dirty="0"/>
              <a:t>Pasienten først isteden for barn og familie tenkning</a:t>
            </a:r>
          </a:p>
          <a:p>
            <a:r>
              <a:rPr lang="nb-NO" dirty="0"/>
              <a:t>Man sliter med </a:t>
            </a:r>
            <a:r>
              <a:rPr lang="nb-NO" b="1" dirty="0"/>
              <a:t>psykologiske reaksjoner </a:t>
            </a:r>
            <a:r>
              <a:rPr lang="nb-NO" dirty="0"/>
              <a:t>i motsetning til en åndelig kamp eller </a:t>
            </a:r>
            <a:r>
              <a:rPr lang="nb-NO" dirty="0" err="1"/>
              <a:t>ærestap</a:t>
            </a:r>
            <a:r>
              <a:rPr lang="nb-NO" dirty="0"/>
              <a:t>.</a:t>
            </a:r>
          </a:p>
          <a:p>
            <a:endParaRPr lang="nb-NO" dirty="0"/>
          </a:p>
        </p:txBody>
      </p:sp>
    </p:spTree>
    <p:extLst>
      <p:ext uri="{BB962C8B-B14F-4D97-AF65-F5344CB8AC3E}">
        <p14:creationId xmlns:p14="http://schemas.microsoft.com/office/powerpoint/2010/main" val="38376196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331A4-81F3-5E43-BB9E-5250980F0F6B}"/>
              </a:ext>
            </a:extLst>
          </p:cNvPr>
          <p:cNvSpPr>
            <a:spLocks noGrp="1"/>
          </p:cNvSpPr>
          <p:nvPr>
            <p:ph type="title"/>
          </p:nvPr>
        </p:nvSpPr>
        <p:spPr/>
        <p:txBody>
          <a:bodyPr/>
          <a:lstStyle/>
          <a:p>
            <a:r>
              <a:rPr lang="nb-NO" dirty="0"/>
              <a:t>Endringsteorier</a:t>
            </a:r>
          </a:p>
        </p:txBody>
      </p:sp>
      <p:sp>
        <p:nvSpPr>
          <p:cNvPr id="3" name="Plassholder for tekst 2">
            <a:extLst>
              <a:ext uri="{FF2B5EF4-FFF2-40B4-BE49-F238E27FC236}">
                <a16:creationId xmlns:a16="http://schemas.microsoft.com/office/drawing/2014/main" id="{86F14A0A-904F-244D-9C92-73A94E4EC62F}"/>
              </a:ext>
            </a:extLst>
          </p:cNvPr>
          <p:cNvSpPr>
            <a:spLocks noGrp="1"/>
          </p:cNvSpPr>
          <p:nvPr>
            <p:ph type="body" idx="1"/>
          </p:nvPr>
        </p:nvSpPr>
        <p:spPr/>
        <p:txBody>
          <a:bodyPr>
            <a:normAutofit/>
          </a:bodyPr>
          <a:lstStyle/>
          <a:p>
            <a:r>
              <a:rPr lang="nb-NO" sz="3200" dirty="0" err="1"/>
              <a:t>Æresreperasjon</a:t>
            </a:r>
            <a:endParaRPr lang="nb-NO" sz="3200" dirty="0"/>
          </a:p>
          <a:p>
            <a:r>
              <a:rPr lang="nb-NO" sz="3200" dirty="0"/>
              <a:t>Somatisk lindring</a:t>
            </a:r>
          </a:p>
          <a:p>
            <a:r>
              <a:rPr lang="nb-NO" sz="3200" dirty="0"/>
              <a:t>Soningsbehov</a:t>
            </a:r>
          </a:p>
          <a:p>
            <a:r>
              <a:rPr lang="nb-NO" sz="3200" dirty="0"/>
              <a:t>Åndelig kamp</a:t>
            </a:r>
          </a:p>
          <a:p>
            <a:r>
              <a:rPr lang="nb-NO" sz="3200" dirty="0"/>
              <a:t>Skjebnetenkning</a:t>
            </a:r>
          </a:p>
        </p:txBody>
      </p:sp>
    </p:spTree>
    <p:extLst>
      <p:ext uri="{BB962C8B-B14F-4D97-AF65-F5344CB8AC3E}">
        <p14:creationId xmlns:p14="http://schemas.microsoft.com/office/powerpoint/2010/main" val="21181809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7D9207-C895-A74C-B4F5-BBDE24D2B15C}"/>
              </a:ext>
            </a:extLst>
          </p:cNvPr>
          <p:cNvSpPr>
            <a:spLocks noGrp="1"/>
          </p:cNvSpPr>
          <p:nvPr>
            <p:ph type="title"/>
          </p:nvPr>
        </p:nvSpPr>
        <p:spPr/>
        <p:txBody>
          <a:bodyPr/>
          <a:lstStyle/>
          <a:p>
            <a:r>
              <a:rPr lang="nb-NO" dirty="0"/>
              <a:t>Egalitær og - eller ekspert</a:t>
            </a:r>
          </a:p>
        </p:txBody>
      </p:sp>
      <p:sp>
        <p:nvSpPr>
          <p:cNvPr id="3" name="Plassholder for tekst 2">
            <a:extLst>
              <a:ext uri="{FF2B5EF4-FFF2-40B4-BE49-F238E27FC236}">
                <a16:creationId xmlns:a16="http://schemas.microsoft.com/office/drawing/2014/main" id="{352CFDEF-99BE-B345-BA6C-DFD0835F1F02}"/>
              </a:ext>
            </a:extLst>
          </p:cNvPr>
          <p:cNvSpPr>
            <a:spLocks noGrp="1"/>
          </p:cNvSpPr>
          <p:nvPr>
            <p:ph type="body" idx="1"/>
          </p:nvPr>
        </p:nvSpPr>
        <p:spPr/>
        <p:txBody>
          <a:bodyPr>
            <a:normAutofit fontScale="92500" lnSpcReduction="10000"/>
          </a:bodyPr>
          <a:lstStyle/>
          <a:p>
            <a:endParaRPr lang="nb-NO" dirty="0"/>
          </a:p>
          <a:p>
            <a:r>
              <a:rPr lang="nb-NO" dirty="0"/>
              <a:t>Eksempel vietnamesisk kvinne</a:t>
            </a:r>
          </a:p>
          <a:p>
            <a:r>
              <a:rPr lang="nb-NO" dirty="0"/>
              <a:t>Sitter </a:t>
            </a:r>
            <a:r>
              <a:rPr lang="nb-NO" dirty="0" err="1"/>
              <a:t>skolerett</a:t>
            </a:r>
            <a:r>
              <a:rPr lang="nb-NO" dirty="0"/>
              <a:t> og svarer «ja» og «nei»</a:t>
            </a:r>
          </a:p>
          <a:p>
            <a:r>
              <a:rPr lang="nb-NO" dirty="0"/>
              <a:t>Aksepterer hennes plassering av meg i hierarkisk posisjon– oppfører meg deretter</a:t>
            </a:r>
          </a:p>
          <a:p>
            <a:r>
              <a:rPr lang="nb-NO" dirty="0"/>
              <a:t>Samtidig som jeg vil bli en vennlig autoritet ved:</a:t>
            </a:r>
          </a:p>
          <a:p>
            <a:pPr lvl="1"/>
            <a:r>
              <a:rPr lang="nb-NO" dirty="0"/>
              <a:t>Forteller om min datter som har sovet i min seng</a:t>
            </a:r>
          </a:p>
          <a:p>
            <a:pPr lvl="1"/>
            <a:r>
              <a:rPr lang="nb-NO" dirty="0"/>
              <a:t>Norsk klima</a:t>
            </a:r>
          </a:p>
          <a:p>
            <a:pPr lvl="1"/>
            <a:r>
              <a:rPr lang="nb-NO" dirty="0"/>
              <a:t>Strev med oppdragelse</a:t>
            </a:r>
          </a:p>
          <a:p>
            <a:pPr lvl="1"/>
            <a:r>
              <a:rPr lang="nb-NO" dirty="0"/>
              <a:t>Håper hun vil sove godt og at hun må gå i kirka (omsorg)</a:t>
            </a:r>
          </a:p>
          <a:p>
            <a:pPr lvl="1"/>
            <a:endParaRPr lang="nb-NO" dirty="0"/>
          </a:p>
          <a:p>
            <a:r>
              <a:rPr lang="nb-NO" dirty="0"/>
              <a:t>Feedbacktenkning – non verbal feedback (hennes deltagelse i samtale, om hun kommer med egne forslag, om hun tørr si meg imot)</a:t>
            </a:r>
          </a:p>
          <a:p>
            <a:pPr lvl="1"/>
            <a:endParaRPr lang="nb-NO" dirty="0"/>
          </a:p>
          <a:p>
            <a:pPr lvl="1"/>
            <a:endParaRPr lang="nb-NO" dirty="0"/>
          </a:p>
        </p:txBody>
      </p:sp>
    </p:spTree>
    <p:extLst>
      <p:ext uri="{BB962C8B-B14F-4D97-AF65-F5344CB8AC3E}">
        <p14:creationId xmlns:p14="http://schemas.microsoft.com/office/powerpoint/2010/main" val="9349652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ssholder for bunntekst 3"/>
          <p:cNvSpPr txBox="1"/>
          <p:nvPr/>
        </p:nvSpPr>
        <p:spPr>
          <a:xfrm>
            <a:off x="4648200" y="6397943"/>
            <a:ext cx="289560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pPr hangingPunct="0"/>
            <a:r>
              <a:rPr kern="0">
                <a:latin typeface="Verdana"/>
                <a:ea typeface="Verdana"/>
                <a:cs typeface="Verdana"/>
                <a:sym typeface="Verdana"/>
              </a:rPr>
              <a:t>van der weele as, 2019</a:t>
            </a:r>
          </a:p>
        </p:txBody>
      </p:sp>
      <p:sp>
        <p:nvSpPr>
          <p:cNvPr id="295" name="Tittel 1"/>
          <p:cNvSpPr txBox="1">
            <a:spLocks noGrp="1"/>
          </p:cNvSpPr>
          <p:nvPr>
            <p:ph type="title"/>
          </p:nvPr>
        </p:nvSpPr>
        <p:spPr>
          <a:prstGeom prst="rect">
            <a:avLst/>
          </a:prstGeom>
        </p:spPr>
        <p:txBody>
          <a:bodyPr>
            <a:normAutofit fontScale="90000"/>
          </a:bodyPr>
          <a:lstStyle>
            <a:lvl1pPr defTabSz="877823">
              <a:defRPr sz="3743"/>
            </a:lvl1pPr>
          </a:lstStyle>
          <a:p>
            <a:r>
              <a:rPr dirty="0" err="1"/>
              <a:t>Konflikthåndtering</a:t>
            </a:r>
            <a:r>
              <a:rPr dirty="0"/>
              <a:t> </a:t>
            </a:r>
            <a:r>
              <a:rPr lang="nb-NO" dirty="0"/>
              <a:t>–</a:t>
            </a:r>
            <a:r>
              <a:rPr dirty="0"/>
              <a:t> </a:t>
            </a:r>
            <a:r>
              <a:rPr dirty="0" err="1"/>
              <a:t>tabuer</a:t>
            </a:r>
            <a:r>
              <a:rPr lang="nb-NO" dirty="0"/>
              <a:t> (</a:t>
            </a:r>
            <a:r>
              <a:rPr lang="nb-NO" dirty="0" err="1"/>
              <a:t>intercultural</a:t>
            </a:r>
            <a:r>
              <a:rPr lang="nb-NO" dirty="0"/>
              <a:t> </a:t>
            </a:r>
            <a:r>
              <a:rPr lang="nb-NO" dirty="0" err="1"/>
              <a:t>conflict</a:t>
            </a:r>
            <a:r>
              <a:rPr lang="nb-NO" dirty="0"/>
              <a:t> </a:t>
            </a:r>
            <a:r>
              <a:rPr lang="nb-NO" dirty="0" err="1"/>
              <a:t>inventory</a:t>
            </a:r>
            <a:r>
              <a:rPr lang="nb-NO" dirty="0"/>
              <a:t>)</a:t>
            </a:r>
            <a:r>
              <a:rPr dirty="0"/>
              <a:t> </a:t>
            </a:r>
          </a:p>
        </p:txBody>
      </p:sp>
      <p:graphicFrame>
        <p:nvGraphicFramePr>
          <p:cNvPr id="296" name="Plassholder for innhold 7"/>
          <p:cNvGraphicFramePr/>
          <p:nvPr>
            <p:extLst>
              <p:ext uri="{D42A27DB-BD31-4B8C-83A1-F6EECF244321}">
                <p14:modId xmlns:p14="http://schemas.microsoft.com/office/powerpoint/2010/main" val="2577712144"/>
              </p:ext>
            </p:extLst>
          </p:nvPr>
        </p:nvGraphicFramePr>
        <p:xfrm>
          <a:off x="1981201" y="1600201"/>
          <a:ext cx="8075241" cy="4840098"/>
        </p:xfrm>
        <a:graphic>
          <a:graphicData uri="http://schemas.openxmlformats.org/drawingml/2006/table">
            <a:tbl>
              <a:tblPr firstRow="1" bandRow="1"/>
              <a:tblGrid>
                <a:gridCol w="2691747">
                  <a:extLst>
                    <a:ext uri="{9D8B030D-6E8A-4147-A177-3AD203B41FA5}">
                      <a16:colId xmlns:a16="http://schemas.microsoft.com/office/drawing/2014/main" val="20000"/>
                    </a:ext>
                  </a:extLst>
                </a:gridCol>
                <a:gridCol w="2691747">
                  <a:extLst>
                    <a:ext uri="{9D8B030D-6E8A-4147-A177-3AD203B41FA5}">
                      <a16:colId xmlns:a16="http://schemas.microsoft.com/office/drawing/2014/main" val="20001"/>
                    </a:ext>
                  </a:extLst>
                </a:gridCol>
                <a:gridCol w="2691747">
                  <a:extLst>
                    <a:ext uri="{9D8B030D-6E8A-4147-A177-3AD203B41FA5}">
                      <a16:colId xmlns:a16="http://schemas.microsoft.com/office/drawing/2014/main" val="20002"/>
                    </a:ext>
                  </a:extLst>
                </a:gridCol>
              </a:tblGrid>
              <a:tr h="1825689">
                <a:tc>
                  <a:txBody>
                    <a:bodyPr/>
                    <a:lstStyle/>
                    <a:p>
                      <a:pPr algn="l">
                        <a:defRPr sz="1800"/>
                      </a:pPr>
                      <a:endParaRPr/>
                    </a:p>
                  </a:txBody>
                  <a:tcPr marL="45720" marR="45720" horzOverflow="overflow">
                    <a:lnB w="12700">
                      <a:solidFill>
                        <a:srgbClr val="FFFFFF"/>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lang="nb-NO" b="1" dirty="0">
                          <a:solidFill>
                            <a:srgbClr val="FFFFFF"/>
                          </a:solidFill>
                        </a:rPr>
                        <a:t>Tilbakeholde emosjonelle uttrykk</a:t>
                      </a:r>
                    </a:p>
                    <a:p>
                      <a:pPr algn="l">
                        <a:defRPr sz="1800" b="0">
                          <a:solidFill>
                            <a:srgbClr val="000000"/>
                          </a:solidFill>
                        </a:defRPr>
                      </a:pPr>
                      <a:endParaRPr b="1" dirty="0">
                        <a:solidFill>
                          <a:srgbClr val="FFFFFF"/>
                        </a:solidFill>
                      </a:endParaRPr>
                    </a:p>
                  </a:txBody>
                  <a:tcPr marL="45720" marR="45720" horzOverflow="overflow">
                    <a:lnB w="12700">
                      <a:solidFill>
                        <a:srgbClr val="FFFFFF"/>
                      </a:solidFill>
                    </a:lnB>
                  </a:tcPr>
                </a:tc>
                <a:tc>
                  <a:txBody>
                    <a:bodyPr/>
                    <a:lstStyle/>
                    <a:p>
                      <a:pPr algn="l">
                        <a:defRPr sz="1800" b="0">
                          <a:solidFill>
                            <a:srgbClr val="000000"/>
                          </a:solidFill>
                        </a:defRPr>
                      </a:pPr>
                      <a:r>
                        <a:rPr lang="nb-NO" b="1" dirty="0">
                          <a:solidFill>
                            <a:srgbClr val="FFFFFF"/>
                          </a:solidFill>
                        </a:rPr>
                        <a:t>Emosjonelle uttrykk er naturlig</a:t>
                      </a:r>
                      <a:endParaRPr b="1" dirty="0">
                        <a:solidFill>
                          <a:srgbClr val="FFFFFF"/>
                        </a:solidFill>
                      </a:endParaRPr>
                    </a:p>
                  </a:txBody>
                  <a:tcPr marL="45720" marR="45720" horzOverflow="overflow">
                    <a:lnB w="12700">
                      <a:solidFill>
                        <a:srgbClr val="FFFFFF"/>
                      </a:solidFill>
                    </a:lnB>
                  </a:tcPr>
                </a:tc>
                <a:extLst>
                  <a:ext uri="{0D108BD9-81ED-4DB2-BD59-A6C34878D82A}">
                    <a16:rowId xmlns:a16="http://schemas.microsoft.com/office/drawing/2014/main" val="10000"/>
                  </a:ext>
                </a:extLst>
              </a:tr>
              <a:tr h="1825689">
                <a:tc>
                  <a:txBody>
                    <a:bodyPr/>
                    <a:lstStyle/>
                    <a:p>
                      <a:pPr algn="l">
                        <a:defRPr sz="1800"/>
                      </a:pPr>
                      <a:r>
                        <a:t>Snakke direkte om konflikten</a:t>
                      </a:r>
                    </a:p>
                  </a:txBody>
                  <a:tcPr marL="45720" marR="45720" horzOverflow="overflow">
                    <a:lnT w="12700">
                      <a:solidFill>
                        <a:srgbClr val="FFFFFF"/>
                      </a:solidFill>
                    </a:lnT>
                  </a:tcPr>
                </a:tc>
                <a:tc>
                  <a:txBody>
                    <a:bodyPr/>
                    <a:lstStyle/>
                    <a:p>
                      <a:pPr algn="l">
                        <a:defRPr sz="1800"/>
                      </a:pPr>
                      <a:endParaRPr/>
                    </a:p>
                  </a:txBody>
                  <a:tcPr marL="45720" marR="45720" horzOverflow="overflow">
                    <a:lnT w="12700">
                      <a:solidFill>
                        <a:srgbClr val="FFFFFF"/>
                      </a:solidFill>
                    </a:lnT>
                  </a:tcPr>
                </a:tc>
                <a:tc>
                  <a:txBody>
                    <a:bodyPr/>
                    <a:lstStyle/>
                    <a:p>
                      <a:pPr algn="l">
                        <a:defRPr sz="1800"/>
                      </a:pPr>
                      <a:endParaRPr/>
                    </a:p>
                  </a:txBody>
                  <a:tcPr marL="45720" marR="45720" horzOverflow="overflow">
                    <a:lnT w="12700">
                      <a:solidFill>
                        <a:srgbClr val="FFFFFF"/>
                      </a:solidFill>
                    </a:lnT>
                  </a:tcPr>
                </a:tc>
                <a:extLst>
                  <a:ext uri="{0D108BD9-81ED-4DB2-BD59-A6C34878D82A}">
                    <a16:rowId xmlns:a16="http://schemas.microsoft.com/office/drawing/2014/main" val="10001"/>
                  </a:ext>
                </a:extLst>
              </a:tr>
              <a:tr h="1057741">
                <a:tc>
                  <a:txBody>
                    <a:bodyPr/>
                    <a:lstStyle/>
                    <a:p>
                      <a:pPr algn="l">
                        <a:defRPr sz="1800"/>
                      </a:pPr>
                      <a:r>
                        <a:t>Være indirekte</a:t>
                      </a:r>
                    </a:p>
                    <a:p>
                      <a:pPr algn="l">
                        <a:defRPr sz="1800"/>
                      </a:pPr>
                      <a:endParaRPr/>
                    </a:p>
                    <a:p>
                      <a:pPr algn="l">
                        <a:defRPr sz="1800"/>
                      </a:pPr>
                      <a:endParaRPr/>
                    </a:p>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0122280"/>
      </p:ext>
    </p:extLst>
  </p:cSld>
  <p:clrMapOvr>
    <a:masterClrMapping/>
  </p:clrMapOvr>
  <p:transition spd="med"/>
</p:sld>
</file>

<file path=ppt/theme/theme1.xml><?xml version="1.0" encoding="utf-8"?>
<a:theme xmlns:a="http://schemas.openxmlformats.org/drawingml/2006/main" name="Presentasjon2">
  <a:themeElements>
    <a:clrScheme name="Presentasjon2">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Presentasjon2">
      <a:majorFont>
        <a:latin typeface="Helvetica"/>
        <a:ea typeface="Helvetica"/>
        <a:cs typeface="Helvetica"/>
      </a:majorFont>
      <a:minorFont>
        <a:latin typeface="Calibri"/>
        <a:ea typeface="Calibri"/>
        <a:cs typeface="Calibri"/>
      </a:minorFont>
    </a:fontScheme>
    <a:fmtScheme name="Presentasjon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1295</TotalTime>
  <Words>2820</Words>
  <Application>Microsoft Macintosh PowerPoint</Application>
  <PresentationFormat>Widescreen</PresentationFormat>
  <Paragraphs>326</Paragraphs>
  <Slides>36</Slides>
  <Notes>36</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36</vt:i4>
      </vt:variant>
    </vt:vector>
  </HeadingPairs>
  <TitlesOfParts>
    <vt:vector size="45" baseType="lpstr">
      <vt:lpstr>Arial</vt:lpstr>
      <vt:lpstr>Avenir Next</vt:lpstr>
      <vt:lpstr>Avenir Next Medium</vt:lpstr>
      <vt:lpstr>Calibri</vt:lpstr>
      <vt:lpstr>Franklin Gothic Book</vt:lpstr>
      <vt:lpstr>Helvetica</vt:lpstr>
      <vt:lpstr>Helvetica Light</vt:lpstr>
      <vt:lpstr>Verdana</vt:lpstr>
      <vt:lpstr>Presentasjon2</vt:lpstr>
      <vt:lpstr>   Interkulturelle verktøy  for utredning og behandling  av  alvorlige psykiske lidelser  </vt:lpstr>
      <vt:lpstr>Den interkulturelle innstillingen...</vt:lpstr>
      <vt:lpstr>Interkulturell kommunikasjon</vt:lpstr>
      <vt:lpstr>«Måten vi gjør ting her» - DYNAMISK og ikke statisk kulturbegrep </vt:lpstr>
      <vt:lpstr>Vår hjelperkultur (1)</vt:lpstr>
      <vt:lpstr>Hjelperkultur (2)</vt:lpstr>
      <vt:lpstr>Endringsteorier</vt:lpstr>
      <vt:lpstr>Egalitær og - eller ekspert</vt:lpstr>
      <vt:lpstr>Konflikthåndtering – tabuer (intercultural conflict inventory) </vt:lpstr>
      <vt:lpstr>Ordtak (1)</vt:lpstr>
      <vt:lpstr>Ordtak (2)</vt:lpstr>
      <vt:lpstr>(Tabu) i sidesynet – verdighet i fokus</vt:lpstr>
      <vt:lpstr>Drivkraft i indirekte kommunikasjon</vt:lpstr>
      <vt:lpstr>PowerPoint-presentasjon</vt:lpstr>
      <vt:lpstr>Sirkulær kommunikasjon – gode grep</vt:lpstr>
      <vt:lpstr>Indirekte kommunikasjon </vt:lpstr>
      <vt:lpstr>Implikasjoner for arbeid med alvorlig psykisk lidelse</vt:lpstr>
      <vt:lpstr>Benektelse - Årsaker</vt:lpstr>
      <vt:lpstr>PowerPoint-presentasjon</vt:lpstr>
      <vt:lpstr>Eksternalisering - unnskyldninger</vt:lpstr>
      <vt:lpstr>Hvordan formidle en vanskelig beskjed?</vt:lpstr>
      <vt:lpstr>OMSORGSMODELLER OG VERDIER</vt:lpstr>
      <vt:lpstr>hva REGULERER etter traumatiske hendelser?</vt:lpstr>
      <vt:lpstr>Verdier – hvor er den andre?</vt:lpstr>
      <vt:lpstr>1.Finn litteratur</vt:lpstr>
      <vt:lpstr>Personlig stigma - kollektiv stigma</vt:lpstr>
      <vt:lpstr>Man blamere sin familie ved psykisk lidelse</vt:lpstr>
      <vt:lpstr>Intervensjoner fokusert på familiens rykte</vt:lpstr>
      <vt:lpstr>2. Kulturtolk</vt:lpstr>
      <vt:lpstr>3. Kleinmans 8 spørsmål (eller kulturellformuleringsintervju)</vt:lpstr>
      <vt:lpstr>PowerPoint-presentasjon</vt:lpstr>
      <vt:lpstr>Hvor kultursensitive er vi?</vt:lpstr>
      <vt:lpstr>Noen refleksjoner til slutt</vt:lpstr>
      <vt:lpstr>Når er du «i kontakt»?</vt:lpstr>
      <vt:lpstr>Takk for meg!</vt:lpstr>
      <vt:lpstr>Litteratur (se også  www.vanderweele.no)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Judith van der Weele</dc:creator>
  <cp:lastModifiedBy>Judith van der Weele</cp:lastModifiedBy>
  <cp:revision>27</cp:revision>
  <cp:lastPrinted>2019-05-24T05:14:30Z</cp:lastPrinted>
  <dcterms:created xsi:type="dcterms:W3CDTF">2019-05-23T04:04:03Z</dcterms:created>
  <dcterms:modified xsi:type="dcterms:W3CDTF">2019-05-24T05:16:38Z</dcterms:modified>
</cp:coreProperties>
</file>