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362" r:id="rId2"/>
    <p:sldId id="298" r:id="rId3"/>
    <p:sldId id="257" r:id="rId4"/>
    <p:sldId id="293" r:id="rId5"/>
    <p:sldId id="294" r:id="rId6"/>
    <p:sldId id="296" r:id="rId7"/>
    <p:sldId id="295" r:id="rId8"/>
    <p:sldId id="297" r:id="rId9"/>
    <p:sldId id="258" r:id="rId10"/>
    <p:sldId id="395" r:id="rId11"/>
    <p:sldId id="397" r:id="rId12"/>
    <p:sldId id="398" r:id="rId13"/>
    <p:sldId id="399" r:id="rId14"/>
    <p:sldId id="400" r:id="rId15"/>
    <p:sldId id="406" r:id="rId16"/>
    <p:sldId id="343" r:id="rId17"/>
    <p:sldId id="411" r:id="rId18"/>
    <p:sldId id="410" r:id="rId19"/>
    <p:sldId id="284" r:id="rId20"/>
    <p:sldId id="381" r:id="rId21"/>
    <p:sldId id="382" r:id="rId22"/>
    <p:sldId id="288" r:id="rId23"/>
    <p:sldId id="408" r:id="rId24"/>
    <p:sldId id="375" r:id="rId25"/>
    <p:sldId id="376" r:id="rId26"/>
    <p:sldId id="378" r:id="rId27"/>
    <p:sldId id="379" r:id="rId28"/>
    <p:sldId id="377" r:id="rId29"/>
    <p:sldId id="384" r:id="rId30"/>
    <p:sldId id="407" r:id="rId31"/>
    <p:sldId id="354" r:id="rId32"/>
    <p:sldId id="355" r:id="rId33"/>
    <p:sldId id="301" r:id="rId34"/>
    <p:sldId id="302" r:id="rId35"/>
    <p:sldId id="305" r:id="rId36"/>
    <p:sldId id="306" r:id="rId37"/>
    <p:sldId id="307" r:id="rId38"/>
    <p:sldId id="308" r:id="rId39"/>
    <p:sldId id="356" r:id="rId40"/>
    <p:sldId id="357" r:id="rId41"/>
    <p:sldId id="361" r:id="rId42"/>
    <p:sldId id="40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37" autoAdjust="0"/>
    <p:restoredTop sz="81293" autoAdjust="0"/>
  </p:normalViewPr>
  <p:slideViewPr>
    <p:cSldViewPr snapToGrid="0" snapToObjects="1">
      <p:cViewPr varScale="1">
        <p:scale>
          <a:sx n="103" d="100"/>
          <a:sy n="103" d="100"/>
        </p:scale>
        <p:origin x="840" y="16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2" Type="http://schemas.openxmlformats.org/officeDocument/2006/relationships/oleObject" Target="Work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Workbook7"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Cluster 1</c:v>
                </c:pt>
              </c:strCache>
            </c:strRef>
          </c:tx>
          <c:spPr>
            <a:solidFill>
              <a:srgbClr val="4472C4">
                <a:lumMod val="60000"/>
                <a:lumOff val="40000"/>
              </a:srgbClr>
            </a:solidFill>
          </c:spPr>
          <c:invertIfNegative val="0"/>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Positive symptoms</c:v>
                </c:pt>
                <c:pt idx="1">
                  <c:v>Negative symptoms</c:v>
                </c:pt>
                <c:pt idx="2">
                  <c:v>Hallucinations</c:v>
                </c:pt>
                <c:pt idx="3">
                  <c:v>Persecutory Delusions</c:v>
                </c:pt>
                <c:pt idx="4">
                  <c:v>Anxiety</c:v>
                </c:pt>
                <c:pt idx="5">
                  <c:v>Depression</c:v>
                </c:pt>
              </c:strCache>
            </c:strRef>
          </c:cat>
          <c:val>
            <c:numRef>
              <c:f>Sheet1!$B$2:$B$7</c:f>
              <c:numCache>
                <c:formatCode>General</c:formatCode>
                <c:ptCount val="6"/>
                <c:pt idx="0">
                  <c:v>18.87</c:v>
                </c:pt>
                <c:pt idx="1">
                  <c:v>13.97</c:v>
                </c:pt>
                <c:pt idx="2">
                  <c:v>3.82</c:v>
                </c:pt>
                <c:pt idx="3">
                  <c:v>4.03</c:v>
                </c:pt>
                <c:pt idx="4">
                  <c:v>4.2300000000000004</c:v>
                </c:pt>
                <c:pt idx="5">
                  <c:v>4.03</c:v>
                </c:pt>
              </c:numCache>
            </c:numRef>
          </c:val>
          <c:extLst>
            <c:ext xmlns:c16="http://schemas.microsoft.com/office/drawing/2014/chart" uri="{C3380CC4-5D6E-409C-BE32-E72D297353CC}">
              <c16:uniqueId val="{00000000-2DC7-674A-A5D4-F729071A3874}"/>
            </c:ext>
          </c:extLst>
        </c:ser>
        <c:ser>
          <c:idx val="1"/>
          <c:order val="1"/>
          <c:tx>
            <c:strRef>
              <c:f>Sheet1!$C$1</c:f>
              <c:strCache>
                <c:ptCount val="1"/>
                <c:pt idx="0">
                  <c:v>Cluster 2</c:v>
                </c:pt>
              </c:strCache>
            </c:strRef>
          </c:tx>
          <c:spPr>
            <a:solidFill>
              <a:srgbClr val="4472C4">
                <a:lumMod val="75000"/>
              </a:srgbClr>
            </a:solidFill>
          </c:spPr>
          <c:invertIfNegative val="0"/>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Positive symptoms</c:v>
                </c:pt>
                <c:pt idx="1">
                  <c:v>Negative symptoms</c:v>
                </c:pt>
                <c:pt idx="2">
                  <c:v>Hallucinations</c:v>
                </c:pt>
                <c:pt idx="3">
                  <c:v>Persecutory Delusions</c:v>
                </c:pt>
                <c:pt idx="4">
                  <c:v>Anxiety</c:v>
                </c:pt>
                <c:pt idx="5">
                  <c:v>Depression</c:v>
                </c:pt>
              </c:strCache>
            </c:strRef>
          </c:cat>
          <c:val>
            <c:numRef>
              <c:f>Sheet1!$C$2:$C$7</c:f>
              <c:numCache>
                <c:formatCode>General</c:formatCode>
                <c:ptCount val="6"/>
                <c:pt idx="0">
                  <c:v>22.21</c:v>
                </c:pt>
                <c:pt idx="1">
                  <c:v>13.79</c:v>
                </c:pt>
                <c:pt idx="2">
                  <c:v>4.6399999999999997</c:v>
                </c:pt>
                <c:pt idx="3">
                  <c:v>4.3599999999999977</c:v>
                </c:pt>
                <c:pt idx="4">
                  <c:v>4.29</c:v>
                </c:pt>
                <c:pt idx="5">
                  <c:v>4.43</c:v>
                </c:pt>
              </c:numCache>
            </c:numRef>
          </c:val>
          <c:extLst>
            <c:ext xmlns:c16="http://schemas.microsoft.com/office/drawing/2014/chart" uri="{C3380CC4-5D6E-409C-BE32-E72D297353CC}">
              <c16:uniqueId val="{00000001-2DC7-674A-A5D4-F729071A3874}"/>
            </c:ext>
          </c:extLst>
        </c:ser>
        <c:dLbls>
          <c:dLblPos val="outEnd"/>
          <c:showLegendKey val="0"/>
          <c:showVal val="1"/>
          <c:showCatName val="0"/>
          <c:showSerName val="0"/>
          <c:showPercent val="0"/>
          <c:showBubbleSize val="0"/>
        </c:dLbls>
        <c:gapWidth val="150"/>
        <c:axId val="37074048"/>
        <c:axId val="37075968"/>
      </c:barChart>
      <c:catAx>
        <c:axId val="37074048"/>
        <c:scaling>
          <c:orientation val="minMax"/>
        </c:scaling>
        <c:delete val="0"/>
        <c:axPos val="b"/>
        <c:title>
          <c:tx>
            <c:rich>
              <a:bodyPr/>
              <a:lstStyle/>
              <a:p>
                <a:pPr>
                  <a:defRPr/>
                </a:pPr>
                <a:r>
                  <a:rPr lang="en-US"/>
                  <a:t>PANSS Symptom Type</a:t>
                </a:r>
              </a:p>
            </c:rich>
          </c:tx>
          <c:layout>
            <c:manualLayout>
              <c:xMode val="edge"/>
              <c:yMode val="edge"/>
              <c:x val="0.34094536658936198"/>
              <c:y val="0.94299166144055002"/>
            </c:manualLayout>
          </c:layout>
          <c:overlay val="0"/>
        </c:title>
        <c:numFmt formatCode="General" sourceLinked="0"/>
        <c:majorTickMark val="out"/>
        <c:minorTickMark val="none"/>
        <c:tickLblPos val="nextTo"/>
        <c:crossAx val="37075968"/>
        <c:crosses val="autoZero"/>
        <c:auto val="1"/>
        <c:lblAlgn val="ctr"/>
        <c:lblOffset val="100"/>
        <c:noMultiLvlLbl val="0"/>
      </c:catAx>
      <c:valAx>
        <c:axId val="37075968"/>
        <c:scaling>
          <c:orientation val="minMax"/>
        </c:scaling>
        <c:delete val="0"/>
        <c:axPos val="l"/>
        <c:majorGridlines/>
        <c:title>
          <c:tx>
            <c:rich>
              <a:bodyPr rot="-5400000" vert="horz"/>
              <a:lstStyle/>
              <a:p>
                <a:pPr>
                  <a:defRPr/>
                </a:pPr>
                <a:r>
                  <a:rPr lang="en-US"/>
                  <a:t>Mean</a:t>
                </a:r>
                <a:r>
                  <a:rPr lang="en-US" baseline="0"/>
                  <a:t> Score</a:t>
                </a:r>
                <a:endParaRPr lang="en-US"/>
              </a:p>
            </c:rich>
          </c:tx>
          <c:layout>
            <c:manualLayout>
              <c:xMode val="edge"/>
              <c:yMode val="edge"/>
              <c:x val="1.2072434607645901E-2"/>
              <c:y val="0.322252214140477"/>
            </c:manualLayout>
          </c:layout>
          <c:overlay val="0"/>
        </c:title>
        <c:numFmt formatCode="General" sourceLinked="1"/>
        <c:majorTickMark val="out"/>
        <c:minorTickMark val="none"/>
        <c:tickLblPos val="nextTo"/>
        <c:crossAx val="37074048"/>
        <c:crosses val="autoZero"/>
        <c:crossBetween val="between"/>
      </c:valAx>
    </c:plotArea>
    <c:legend>
      <c:legendPos val="r"/>
      <c:overlay val="0"/>
      <c:txPr>
        <a:bodyPr/>
        <a:lstStyle/>
        <a:p>
          <a:pPr>
            <a:defRPr sz="12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Sheet1!$A$2</c:f>
              <c:strCache>
                <c:ptCount val="1"/>
                <c:pt idx="0">
                  <c:v>Cluster 1</c:v>
                </c:pt>
              </c:strCache>
            </c:strRef>
          </c:tx>
          <c:spPr>
            <a:solidFill>
              <a:schemeClr val="tx2">
                <a:lumMod val="60000"/>
                <a:lumOff val="40000"/>
              </a:schemeClr>
            </a:solidFill>
          </c:spPr>
          <c:invertIfNegative val="0"/>
          <c:dLbls>
            <c:spPr>
              <a:noFill/>
              <a:ln>
                <a:noFill/>
              </a:ln>
              <a:effectLst/>
            </c:spPr>
            <c:txPr>
              <a:bodyPr/>
              <a:lstStyle/>
              <a:p>
                <a:pPr>
                  <a:defRPr>
                    <a:latin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Mannerisms/Posture</c:v>
                </c:pt>
                <c:pt idx="1">
                  <c:v>Unusual Beliefs </c:v>
                </c:pt>
              </c:strCache>
            </c:strRef>
          </c:cat>
          <c:val>
            <c:numRef>
              <c:f>Sheet1!$B$2:$C$2</c:f>
              <c:numCache>
                <c:formatCode>General</c:formatCode>
                <c:ptCount val="2"/>
                <c:pt idx="0">
                  <c:v>1.39</c:v>
                </c:pt>
                <c:pt idx="1">
                  <c:v>4.3199999999999976</c:v>
                </c:pt>
              </c:numCache>
            </c:numRef>
          </c:val>
          <c:extLst>
            <c:ext xmlns:c16="http://schemas.microsoft.com/office/drawing/2014/chart" uri="{C3380CC4-5D6E-409C-BE32-E72D297353CC}">
              <c16:uniqueId val="{00000000-4A08-F944-BF14-5FC91F16A118}"/>
            </c:ext>
          </c:extLst>
        </c:ser>
        <c:ser>
          <c:idx val="1"/>
          <c:order val="1"/>
          <c:tx>
            <c:strRef>
              <c:f>Sheet1!$A$3</c:f>
              <c:strCache>
                <c:ptCount val="1"/>
                <c:pt idx="0">
                  <c:v>Cluster 2</c:v>
                </c:pt>
              </c:strCache>
            </c:strRef>
          </c:tx>
          <c:spPr>
            <a:solidFill>
              <a:schemeClr val="tx2">
                <a:lumMod val="40000"/>
                <a:lumOff val="60000"/>
              </a:schemeClr>
            </a:solidFill>
          </c:spPr>
          <c:invertIfNegative val="0"/>
          <c:dLbls>
            <c:spPr>
              <a:noFill/>
              <a:ln>
                <a:noFill/>
              </a:ln>
              <a:effectLst/>
            </c:spPr>
            <c:txPr>
              <a:bodyPr/>
              <a:lstStyle/>
              <a:p>
                <a:pPr>
                  <a:defRPr>
                    <a:latin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Mannerisms/Posture</c:v>
                </c:pt>
                <c:pt idx="1">
                  <c:v>Unusual Beliefs </c:v>
                </c:pt>
              </c:strCache>
            </c:strRef>
          </c:cat>
          <c:val>
            <c:numRef>
              <c:f>Sheet1!$B$3:$C$3</c:f>
              <c:numCache>
                <c:formatCode>General</c:formatCode>
                <c:ptCount val="2"/>
                <c:pt idx="0">
                  <c:v>1</c:v>
                </c:pt>
                <c:pt idx="1">
                  <c:v>5.43</c:v>
                </c:pt>
              </c:numCache>
            </c:numRef>
          </c:val>
          <c:extLst>
            <c:ext xmlns:c16="http://schemas.microsoft.com/office/drawing/2014/chart" uri="{C3380CC4-5D6E-409C-BE32-E72D297353CC}">
              <c16:uniqueId val="{00000001-4A08-F944-BF14-5FC91F16A118}"/>
            </c:ext>
          </c:extLst>
        </c:ser>
        <c:dLbls>
          <c:dLblPos val="outEnd"/>
          <c:showLegendKey val="0"/>
          <c:showVal val="1"/>
          <c:showCatName val="0"/>
          <c:showSerName val="0"/>
          <c:showPercent val="0"/>
          <c:showBubbleSize val="0"/>
        </c:dLbls>
        <c:gapWidth val="150"/>
        <c:axId val="74797824"/>
        <c:axId val="74799744"/>
      </c:barChart>
      <c:catAx>
        <c:axId val="74797824"/>
        <c:scaling>
          <c:orientation val="minMax"/>
        </c:scaling>
        <c:delete val="0"/>
        <c:axPos val="b"/>
        <c:title>
          <c:tx>
            <c:rich>
              <a:bodyPr/>
              <a:lstStyle/>
              <a:p>
                <a:pPr>
                  <a:defRPr>
                    <a:latin typeface="Arial"/>
                    <a:cs typeface="Arial"/>
                  </a:defRPr>
                </a:pPr>
                <a:r>
                  <a:rPr lang="en-US">
                    <a:latin typeface="Arial"/>
                    <a:cs typeface="Arial"/>
                  </a:rPr>
                  <a:t>PANSS</a:t>
                </a:r>
                <a:r>
                  <a:rPr lang="en-US" baseline="0">
                    <a:latin typeface="Arial"/>
                    <a:cs typeface="Arial"/>
                  </a:rPr>
                  <a:t> Item</a:t>
                </a:r>
                <a:endParaRPr lang="en-US">
                  <a:latin typeface="Arial"/>
                  <a:cs typeface="Arial"/>
                </a:endParaRPr>
              </a:p>
            </c:rich>
          </c:tx>
          <c:overlay val="0"/>
        </c:title>
        <c:numFmt formatCode="General" sourceLinked="0"/>
        <c:majorTickMark val="out"/>
        <c:minorTickMark val="none"/>
        <c:tickLblPos val="nextTo"/>
        <c:txPr>
          <a:bodyPr/>
          <a:lstStyle/>
          <a:p>
            <a:pPr>
              <a:defRPr>
                <a:latin typeface="Arial"/>
                <a:cs typeface="Arial"/>
              </a:defRPr>
            </a:pPr>
            <a:endParaRPr lang="en-US"/>
          </a:p>
        </c:txPr>
        <c:crossAx val="74799744"/>
        <c:crosses val="autoZero"/>
        <c:auto val="1"/>
        <c:lblAlgn val="ctr"/>
        <c:lblOffset val="100"/>
        <c:noMultiLvlLbl val="0"/>
      </c:catAx>
      <c:valAx>
        <c:axId val="74799744"/>
        <c:scaling>
          <c:orientation val="minMax"/>
        </c:scaling>
        <c:delete val="0"/>
        <c:axPos val="l"/>
        <c:majorGridlines/>
        <c:title>
          <c:tx>
            <c:rich>
              <a:bodyPr rot="-5400000" vert="horz"/>
              <a:lstStyle/>
              <a:p>
                <a:pPr>
                  <a:defRPr>
                    <a:latin typeface="Arial"/>
                    <a:cs typeface="Arial"/>
                  </a:defRPr>
                </a:pPr>
                <a:r>
                  <a:rPr lang="en-US">
                    <a:latin typeface="Arial"/>
                    <a:cs typeface="Arial"/>
                  </a:rPr>
                  <a:t>Mean</a:t>
                </a:r>
                <a:r>
                  <a:rPr lang="en-US" baseline="0">
                    <a:latin typeface="Arial"/>
                    <a:cs typeface="Arial"/>
                  </a:rPr>
                  <a:t> Score</a:t>
                </a:r>
                <a:endParaRPr lang="en-US">
                  <a:latin typeface="Arial"/>
                  <a:cs typeface="Arial"/>
                </a:endParaRPr>
              </a:p>
            </c:rich>
          </c:tx>
          <c:overlay val="0"/>
        </c:title>
        <c:numFmt formatCode="General" sourceLinked="1"/>
        <c:majorTickMark val="out"/>
        <c:minorTickMark val="none"/>
        <c:tickLblPos val="nextTo"/>
        <c:txPr>
          <a:bodyPr/>
          <a:lstStyle/>
          <a:p>
            <a:pPr>
              <a:defRPr>
                <a:latin typeface="Arial"/>
                <a:cs typeface="Arial"/>
              </a:defRPr>
            </a:pPr>
            <a:endParaRPr lang="en-US"/>
          </a:p>
        </c:txPr>
        <c:crossAx val="74797824"/>
        <c:crosses val="autoZero"/>
        <c:crossBetween val="between"/>
      </c:valAx>
    </c:plotArea>
    <c:legend>
      <c:legendPos val="r"/>
      <c:overlay val="0"/>
      <c:txPr>
        <a:bodyPr/>
        <a:lstStyle/>
        <a:p>
          <a:pPr>
            <a:defRPr sz="1200">
              <a:latin typeface="Arial"/>
              <a:cs typeface="Arial"/>
            </a:defRPr>
          </a:pPr>
          <a:endParaRPr lang="en-US"/>
        </a:p>
      </c:txPr>
    </c:legend>
    <c:plotVisOnly val="1"/>
    <c:dispBlanksAs val="gap"/>
    <c:showDLblsOverMax val="0"/>
  </c:chart>
  <c:spPr>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993CB3-FB9C-2741-AD4D-D065F1E93791}" type="datetimeFigureOut">
              <a:rPr lang="en-US" smtClean="0"/>
              <a:t>5/22/19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C3AC8-449B-A744-AEE0-C41DBDEAE3D5}" type="slidenum">
              <a:rPr lang="en-US" smtClean="0"/>
              <a:t>‹#›</a:t>
            </a:fld>
            <a:endParaRPr lang="en-US"/>
          </a:p>
        </p:txBody>
      </p:sp>
    </p:spTree>
    <p:extLst>
      <p:ext uri="{BB962C8B-B14F-4D97-AF65-F5344CB8AC3E}">
        <p14:creationId xmlns:p14="http://schemas.microsoft.com/office/powerpoint/2010/main" val="1470920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5C3AC8-449B-A744-AEE0-C41DBDEAE3D5}" type="slidenum">
              <a:rPr lang="en-US" smtClean="0"/>
              <a:t>3</a:t>
            </a:fld>
            <a:endParaRPr lang="en-US"/>
          </a:p>
        </p:txBody>
      </p:sp>
    </p:spTree>
    <p:extLst>
      <p:ext uri="{BB962C8B-B14F-4D97-AF65-F5344CB8AC3E}">
        <p14:creationId xmlns:p14="http://schemas.microsoft.com/office/powerpoint/2010/main" val="1304622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C3AC8-449B-A744-AEE0-C41DBDEAE3D5}" type="slidenum">
              <a:rPr lang="en-US" smtClean="0"/>
              <a:t>26</a:t>
            </a:fld>
            <a:endParaRPr lang="en-US"/>
          </a:p>
        </p:txBody>
      </p:sp>
    </p:spTree>
    <p:extLst>
      <p:ext uri="{BB962C8B-B14F-4D97-AF65-F5344CB8AC3E}">
        <p14:creationId xmlns:p14="http://schemas.microsoft.com/office/powerpoint/2010/main" val="4212677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C3AC8-449B-A744-AEE0-C41DBDEAE3D5}" type="slidenum">
              <a:rPr lang="en-US" smtClean="0"/>
              <a:t>27</a:t>
            </a:fld>
            <a:endParaRPr lang="en-US"/>
          </a:p>
        </p:txBody>
      </p:sp>
    </p:spTree>
    <p:extLst>
      <p:ext uri="{BB962C8B-B14F-4D97-AF65-F5344CB8AC3E}">
        <p14:creationId xmlns:p14="http://schemas.microsoft.com/office/powerpoint/2010/main" val="3980721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DT</a:t>
            </a:r>
          </a:p>
        </p:txBody>
      </p:sp>
      <p:sp>
        <p:nvSpPr>
          <p:cNvPr id="4" name="Slide Number Placeholder 3"/>
          <p:cNvSpPr>
            <a:spLocks noGrp="1"/>
          </p:cNvSpPr>
          <p:nvPr>
            <p:ph type="sldNum" sz="quarter" idx="5"/>
          </p:nvPr>
        </p:nvSpPr>
        <p:spPr/>
        <p:txBody>
          <a:bodyPr/>
          <a:lstStyle/>
          <a:p>
            <a:fld id="{028C45A7-C101-E441-AA0C-77931959EBD1}" type="slidenum">
              <a:rPr lang="en-US" smtClean="0"/>
              <a:t>31</a:t>
            </a:fld>
            <a:endParaRPr lang="en-US"/>
          </a:p>
        </p:txBody>
      </p:sp>
    </p:spTree>
    <p:extLst>
      <p:ext uri="{BB962C8B-B14F-4D97-AF65-F5344CB8AC3E}">
        <p14:creationId xmlns:p14="http://schemas.microsoft.com/office/powerpoint/2010/main" val="2370722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039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4562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510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508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DD61648-13FC-CA4B-AC8B-606B8DF70FE2}" type="slidenum">
              <a:rPr lang="en-GB" sz="1200"/>
              <a:pPr eaLnBrk="1" hangingPunct="1"/>
              <a:t>4</a:t>
            </a:fld>
            <a:endParaRPr lang="en-GB" sz="120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a:latin typeface="Times New Roman" charset="0"/>
              </a:rPr>
              <a:t>After 30 years of clinical experience through an analysis of formulations we described 5 fairly discrete psychotic presentations within schizophrenia.</a:t>
            </a:r>
          </a:p>
        </p:txBody>
      </p:sp>
    </p:spTree>
    <p:extLst>
      <p:ext uri="{BB962C8B-B14F-4D97-AF65-F5344CB8AC3E}">
        <p14:creationId xmlns:p14="http://schemas.microsoft.com/office/powerpoint/2010/main" val="254847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clusters emerged, cluster 1 which had the highest number of participants, 31, had a significantly higher emotional neglect score than cluster 2 but was significantly lower on everything else (except physical neglect which appeared to be present to a similar level throughout the sample) compared to cluster 2</a:t>
            </a:r>
          </a:p>
          <a:p>
            <a:endParaRPr lang="en-US" baseline="0" dirty="0"/>
          </a:p>
          <a:p>
            <a:r>
              <a:rPr lang="en-US" baseline="0" dirty="0"/>
              <a:t>Cluster 2 was named the abuse cluster as this was </a:t>
            </a:r>
            <a:r>
              <a:rPr lang="en-US" baseline="0" dirty="0" err="1"/>
              <a:t>characterised</a:t>
            </a:r>
            <a:r>
              <a:rPr lang="en-US" baseline="0" dirty="0"/>
              <a:t> by a significantly higher CTQ score and significantly higher on all forms of abuse</a:t>
            </a:r>
          </a:p>
          <a:p>
            <a:endParaRPr lang="en-US" baseline="0" dirty="0"/>
          </a:p>
          <a:p>
            <a:r>
              <a:rPr lang="en-US" baseline="0" dirty="0"/>
              <a:t>This supports a distinction between abusive and neglectful experiences, and this model was arrived at from examining the error co-efficient, whereby the largest increase was at the 2-cluster level. There were also a number of methods used to validate the clusters, including randomly splitting the data and examining  the distribution (which was similar showing robustness) and MDS</a:t>
            </a:r>
            <a:endParaRPr lang="en-US" dirty="0"/>
          </a:p>
        </p:txBody>
      </p:sp>
      <p:sp>
        <p:nvSpPr>
          <p:cNvPr id="4" name="Slide Number Placeholder 3"/>
          <p:cNvSpPr>
            <a:spLocks noGrp="1"/>
          </p:cNvSpPr>
          <p:nvPr>
            <p:ph type="sldNum" sz="quarter" idx="10"/>
          </p:nvPr>
        </p:nvSpPr>
        <p:spPr/>
        <p:txBody>
          <a:bodyPr/>
          <a:lstStyle/>
          <a:p>
            <a:fld id="{49F111E7-3268-B646-943E-7E230B0B926D}" type="slidenum">
              <a:rPr lang="en-US" smtClean="0"/>
              <a:t>11</a:t>
            </a:fld>
            <a:endParaRPr lang="en-US"/>
          </a:p>
        </p:txBody>
      </p:sp>
    </p:spTree>
    <p:extLst>
      <p:ext uri="{BB962C8B-B14F-4D97-AF65-F5344CB8AC3E}">
        <p14:creationId xmlns:p14="http://schemas.microsoft.com/office/powerpoint/2010/main" val="2613791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this was the MDS model that was produced. Not only does this approach allow for further validation of the clusters in terms of highlighting their </a:t>
            </a:r>
            <a:r>
              <a:rPr lang="en-US" baseline="0" dirty="0" err="1"/>
              <a:t>seperateness</a:t>
            </a:r>
            <a:r>
              <a:rPr lang="en-US" baseline="0" dirty="0"/>
              <a:t> in space, but also helps to further define the clusters in terms of how they appear along certain dimensions</a:t>
            </a:r>
          </a:p>
          <a:p>
            <a:endParaRPr lang="en-US" baseline="0" dirty="0"/>
          </a:p>
          <a:p>
            <a:endParaRPr lang="en-US" baseline="0" dirty="0"/>
          </a:p>
          <a:p>
            <a:r>
              <a:rPr lang="en-US" baseline="0" dirty="0"/>
              <a:t>For example, dimension one was abuse/neglect dimension, or rather neglect dimension whereby cluster 1 scored high on this and cluster 2 low on this. Subsequently seems that those who scored high on neglect scored low on abuse, and the reverse, which produced 2 distinct groups. </a:t>
            </a:r>
          </a:p>
          <a:p>
            <a:endParaRPr lang="en-US" baseline="0" dirty="0"/>
          </a:p>
          <a:p>
            <a:r>
              <a:rPr lang="en-US" baseline="0" dirty="0"/>
              <a:t>Uncertain as to what </a:t>
            </a:r>
            <a:r>
              <a:rPr lang="en-US" baseline="0" dirty="0" err="1"/>
              <a:t>contitutes</a:t>
            </a:r>
            <a:r>
              <a:rPr lang="en-US" baseline="0" dirty="0"/>
              <a:t> the other dimension, which rather simply seems to represent variation within ratings between the scores, for example, are positioned similarly in relation to the vertical axis and have little variation across scales, whereas for cluster 2, there appear to be multiple types of abuse occurring together so this spread could simply represent the diversity</a:t>
            </a:r>
          </a:p>
        </p:txBody>
      </p:sp>
      <p:sp>
        <p:nvSpPr>
          <p:cNvPr id="4" name="Slide Number Placeholder 3"/>
          <p:cNvSpPr>
            <a:spLocks noGrp="1"/>
          </p:cNvSpPr>
          <p:nvPr>
            <p:ph type="sldNum" sz="quarter" idx="10"/>
          </p:nvPr>
        </p:nvSpPr>
        <p:spPr/>
        <p:txBody>
          <a:bodyPr/>
          <a:lstStyle/>
          <a:p>
            <a:fld id="{49F111E7-3268-B646-943E-7E230B0B926D}" type="slidenum">
              <a:rPr lang="en-US" smtClean="0"/>
              <a:t>12</a:t>
            </a:fld>
            <a:endParaRPr lang="en-US"/>
          </a:p>
        </p:txBody>
      </p:sp>
    </p:spTree>
    <p:extLst>
      <p:ext uri="{BB962C8B-B14F-4D97-AF65-F5344CB8AC3E}">
        <p14:creationId xmlns:p14="http://schemas.microsoft.com/office/powerpoint/2010/main" val="1778291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displays the findings from the t-tests to compare symptoms</a:t>
            </a:r>
            <a:r>
              <a:rPr lang="en-US" baseline="0" dirty="0"/>
              <a:t> across the two clusters. </a:t>
            </a:r>
            <a:r>
              <a:rPr lang="en-US" dirty="0"/>
              <a:t>A</a:t>
            </a:r>
            <a:r>
              <a:rPr lang="en-US" baseline="0" dirty="0"/>
              <a:t> series of t-tests and found only 2 significant findings in line with what is expected – that is those on cluster 2 of CTQ (higher trauma score) reported higher levels of positive symptoms overall and hallucinations. However, no other significant findings. </a:t>
            </a:r>
          </a:p>
          <a:p>
            <a:endParaRPr lang="en-US" baseline="0" dirty="0"/>
          </a:p>
        </p:txBody>
      </p:sp>
      <p:sp>
        <p:nvSpPr>
          <p:cNvPr id="4" name="Slide Number Placeholder 3"/>
          <p:cNvSpPr>
            <a:spLocks noGrp="1"/>
          </p:cNvSpPr>
          <p:nvPr>
            <p:ph type="sldNum" sz="quarter" idx="10"/>
          </p:nvPr>
        </p:nvSpPr>
        <p:spPr/>
        <p:txBody>
          <a:bodyPr/>
          <a:lstStyle/>
          <a:p>
            <a:fld id="{49F111E7-3268-B646-943E-7E230B0B926D}" type="slidenum">
              <a:rPr lang="en-US" smtClean="0"/>
              <a:t>13</a:t>
            </a:fld>
            <a:endParaRPr lang="en-US"/>
          </a:p>
        </p:txBody>
      </p:sp>
    </p:spTree>
    <p:extLst>
      <p:ext uri="{BB962C8B-B14F-4D97-AF65-F5344CB8AC3E}">
        <p14:creationId xmlns:p14="http://schemas.microsoft.com/office/powerpoint/2010/main" val="371836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there were also some unexpected findings</a:t>
            </a:r>
          </a:p>
        </p:txBody>
      </p:sp>
      <p:sp>
        <p:nvSpPr>
          <p:cNvPr id="4" name="Slide Number Placeholder 3"/>
          <p:cNvSpPr>
            <a:spLocks noGrp="1"/>
          </p:cNvSpPr>
          <p:nvPr>
            <p:ph type="sldNum" sz="quarter" idx="10"/>
          </p:nvPr>
        </p:nvSpPr>
        <p:spPr/>
        <p:txBody>
          <a:bodyPr/>
          <a:lstStyle/>
          <a:p>
            <a:fld id="{49F111E7-3268-B646-943E-7E230B0B926D}" type="slidenum">
              <a:rPr lang="en-US" smtClean="0"/>
              <a:t>14</a:t>
            </a:fld>
            <a:endParaRPr lang="en-US"/>
          </a:p>
        </p:txBody>
      </p:sp>
    </p:spTree>
    <p:extLst>
      <p:ext uri="{BB962C8B-B14F-4D97-AF65-F5344CB8AC3E}">
        <p14:creationId xmlns:p14="http://schemas.microsoft.com/office/powerpoint/2010/main" val="965430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90AECE8E-A481-1F41-B10B-843A787493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8D37F38-FFFE-304B-81B8-0A31AF68C20F}" type="slidenum">
              <a:rPr lang="en-GB" altLang="en-US" smtClean="0">
                <a:latin typeface="Arial" panose="020B0604020202020204" pitchFamily="34" charset="0"/>
              </a:rPr>
              <a:pPr>
                <a:spcBef>
                  <a:spcPct val="0"/>
                </a:spcBef>
              </a:pPr>
              <a:t>16</a:t>
            </a:fld>
            <a:endParaRPr lang="en-GB" altLang="en-US">
              <a:latin typeface="Arial" panose="020B0604020202020204" pitchFamily="34" charset="0"/>
            </a:endParaRPr>
          </a:p>
        </p:txBody>
      </p:sp>
      <p:sp>
        <p:nvSpPr>
          <p:cNvPr id="96258" name="Rectangle 7">
            <a:extLst>
              <a:ext uri="{FF2B5EF4-FFF2-40B4-BE49-F238E27FC236}">
                <a16:creationId xmlns:a16="http://schemas.microsoft.com/office/drawing/2014/main" id="{27F6C039-B9CD-1A4A-99BA-3D874958F0E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96DA62C6-84F6-8E40-82B5-533DFE2655A2}" type="slidenum">
              <a:rPr lang="en-GB" altLang="en-US">
                <a:latin typeface="Times New Roman" panose="02020603050405020304" pitchFamily="18" charset="0"/>
              </a:rPr>
              <a:pPr algn="r" eaLnBrk="1" hangingPunct="1">
                <a:spcBef>
                  <a:spcPct val="0"/>
                </a:spcBef>
              </a:pPr>
              <a:t>16</a:t>
            </a:fld>
            <a:endParaRPr lang="en-GB" altLang="en-US">
              <a:latin typeface="Times New Roman" panose="02020603050405020304" pitchFamily="18" charset="0"/>
            </a:endParaRPr>
          </a:p>
        </p:txBody>
      </p:sp>
      <p:sp>
        <p:nvSpPr>
          <p:cNvPr id="96259" name="Rectangle 7">
            <a:extLst>
              <a:ext uri="{FF2B5EF4-FFF2-40B4-BE49-F238E27FC236}">
                <a16:creationId xmlns:a16="http://schemas.microsoft.com/office/drawing/2014/main" id="{18CA41E4-6B26-884A-94CA-C86C76F3F6B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84455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8445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84455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84455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84455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8445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8445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8445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8445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B35E0F52-2EF2-214F-8AAA-2C409B402BE7}" type="slidenum">
              <a:rPr lang="en-GB" altLang="en-US">
                <a:latin typeface="Arial" panose="020B0604020202020204" pitchFamily="34" charset="0"/>
                <a:cs typeface="Arial" panose="020B0604020202020204" pitchFamily="34" charset="0"/>
              </a:rPr>
              <a:pPr algn="r" eaLnBrk="1" hangingPunct="1">
                <a:spcBef>
                  <a:spcPct val="0"/>
                </a:spcBef>
              </a:pPr>
              <a:t>16</a:t>
            </a:fld>
            <a:endParaRPr lang="en-GB" altLang="en-US">
              <a:latin typeface="Arial" panose="020B0604020202020204" pitchFamily="34" charset="0"/>
              <a:cs typeface="Arial" panose="020B0604020202020204" pitchFamily="34" charset="0"/>
            </a:endParaRPr>
          </a:p>
        </p:txBody>
      </p:sp>
      <p:sp>
        <p:nvSpPr>
          <p:cNvPr id="96260" name="Rectangle 2">
            <a:extLst>
              <a:ext uri="{FF2B5EF4-FFF2-40B4-BE49-F238E27FC236}">
                <a16:creationId xmlns:a16="http://schemas.microsoft.com/office/drawing/2014/main" id="{FEB49C33-1E44-C841-AFB9-067D5FAE2F08}"/>
              </a:ext>
            </a:extLst>
          </p:cNvPr>
          <p:cNvSpPr>
            <a:spLocks noGrp="1" noRot="1" noChangeAspect="1" noChangeArrowheads="1" noTextEdit="1"/>
          </p:cNvSpPr>
          <p:nvPr>
            <p:ph type="sldImg"/>
          </p:nvPr>
        </p:nvSpPr>
        <p:spPr bwMode="auto">
          <a:xfrm>
            <a:off x="438150" y="731838"/>
            <a:ext cx="5948363"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1" name="Rectangle 3">
            <a:extLst>
              <a:ext uri="{FF2B5EF4-FFF2-40B4-BE49-F238E27FC236}">
                <a16:creationId xmlns:a16="http://schemas.microsoft.com/office/drawing/2014/main" id="{9BBF6E86-D1D4-CE4C-9B82-15A6ECEE57E6}"/>
              </a:ext>
            </a:extLst>
          </p:cNvPr>
          <p:cNvSpPr>
            <a:spLocks noGrp="1" noChangeArrowheads="1"/>
          </p:cNvSpPr>
          <p:nvPr>
            <p:ph type="body" idx="1"/>
          </p:nvPr>
        </p:nvSpPr>
        <p:spPr bwMode="auto">
          <a:xfrm>
            <a:off x="266700" y="4392613"/>
            <a:ext cx="6343650" cy="407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p:txBody>
      </p:sp>
    </p:spTree>
    <p:extLst>
      <p:ext uri="{BB962C8B-B14F-4D97-AF65-F5344CB8AC3E}">
        <p14:creationId xmlns:p14="http://schemas.microsoft.com/office/powerpoint/2010/main" val="2788302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C3AC8-449B-A744-AEE0-C41DBDEAE3D5}" type="slidenum">
              <a:rPr lang="en-US" smtClean="0"/>
              <a:t>17</a:t>
            </a:fld>
            <a:endParaRPr lang="en-US"/>
          </a:p>
        </p:txBody>
      </p:sp>
    </p:spTree>
    <p:extLst>
      <p:ext uri="{BB962C8B-B14F-4D97-AF65-F5344CB8AC3E}">
        <p14:creationId xmlns:p14="http://schemas.microsoft.com/office/powerpoint/2010/main" val="1422601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C3AC8-449B-A744-AEE0-C41DBDEAE3D5}" type="slidenum">
              <a:rPr lang="en-US" smtClean="0"/>
              <a:t>25</a:t>
            </a:fld>
            <a:endParaRPr lang="en-US"/>
          </a:p>
        </p:txBody>
      </p:sp>
    </p:spTree>
    <p:extLst>
      <p:ext uri="{BB962C8B-B14F-4D97-AF65-F5344CB8AC3E}">
        <p14:creationId xmlns:p14="http://schemas.microsoft.com/office/powerpoint/2010/main" val="1703261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7A661-83BA-5244-AEE3-116A5E0779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81E8A6-1EA8-9B4D-BFAA-0EF287FE0C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48CAED-5972-F14A-A616-E09669E83A3B}"/>
              </a:ext>
            </a:extLst>
          </p:cNvPr>
          <p:cNvSpPr>
            <a:spLocks noGrp="1"/>
          </p:cNvSpPr>
          <p:nvPr>
            <p:ph type="dt" sz="half" idx="10"/>
          </p:nvPr>
        </p:nvSpPr>
        <p:spPr/>
        <p:txBody>
          <a:bodyPr/>
          <a:lstStyle/>
          <a:p>
            <a:fld id="{F57E06B8-368D-9448-B84B-2EE2E8A8E933}" type="datetimeFigureOut">
              <a:rPr lang="en-US" smtClean="0"/>
              <a:t>5/22/19</a:t>
            </a:fld>
            <a:endParaRPr lang="en-US"/>
          </a:p>
        </p:txBody>
      </p:sp>
      <p:sp>
        <p:nvSpPr>
          <p:cNvPr id="5" name="Footer Placeholder 4">
            <a:extLst>
              <a:ext uri="{FF2B5EF4-FFF2-40B4-BE49-F238E27FC236}">
                <a16:creationId xmlns:a16="http://schemas.microsoft.com/office/drawing/2014/main" id="{4411BD16-65F4-E340-92EC-3DD5A3C27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2A899-3806-1C46-BA64-B4507A6390A9}"/>
              </a:ext>
            </a:extLst>
          </p:cNvPr>
          <p:cNvSpPr>
            <a:spLocks noGrp="1"/>
          </p:cNvSpPr>
          <p:nvPr>
            <p:ph type="sldNum" sz="quarter" idx="12"/>
          </p:nvPr>
        </p:nvSpPr>
        <p:spPr/>
        <p:txBody>
          <a:bodyPr/>
          <a:lstStyle/>
          <a:p>
            <a:fld id="{9E9C552C-F4B1-EC4C-9236-05BDF1ADE67A}" type="slidenum">
              <a:rPr lang="en-US" smtClean="0"/>
              <a:t>‹#›</a:t>
            </a:fld>
            <a:endParaRPr lang="en-US"/>
          </a:p>
        </p:txBody>
      </p:sp>
    </p:spTree>
    <p:extLst>
      <p:ext uri="{BB962C8B-B14F-4D97-AF65-F5344CB8AC3E}">
        <p14:creationId xmlns:p14="http://schemas.microsoft.com/office/powerpoint/2010/main" val="1767747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7358F-1F04-7D40-8153-77E6960C9D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9E41F1-113E-AD4D-8654-E59CCA0738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21F200-FDF3-1A4C-8ACB-4C5C0C3CB889}"/>
              </a:ext>
            </a:extLst>
          </p:cNvPr>
          <p:cNvSpPr>
            <a:spLocks noGrp="1"/>
          </p:cNvSpPr>
          <p:nvPr>
            <p:ph type="dt" sz="half" idx="10"/>
          </p:nvPr>
        </p:nvSpPr>
        <p:spPr/>
        <p:txBody>
          <a:bodyPr/>
          <a:lstStyle/>
          <a:p>
            <a:fld id="{F57E06B8-368D-9448-B84B-2EE2E8A8E933}" type="datetimeFigureOut">
              <a:rPr lang="en-US" smtClean="0"/>
              <a:t>5/22/19</a:t>
            </a:fld>
            <a:endParaRPr lang="en-US"/>
          </a:p>
        </p:txBody>
      </p:sp>
      <p:sp>
        <p:nvSpPr>
          <p:cNvPr id="5" name="Footer Placeholder 4">
            <a:extLst>
              <a:ext uri="{FF2B5EF4-FFF2-40B4-BE49-F238E27FC236}">
                <a16:creationId xmlns:a16="http://schemas.microsoft.com/office/drawing/2014/main" id="{A866E327-CB6F-4B48-B7F7-09C65364B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56EA3-505E-C144-90B6-9261F8DB3E3C}"/>
              </a:ext>
            </a:extLst>
          </p:cNvPr>
          <p:cNvSpPr>
            <a:spLocks noGrp="1"/>
          </p:cNvSpPr>
          <p:nvPr>
            <p:ph type="sldNum" sz="quarter" idx="12"/>
          </p:nvPr>
        </p:nvSpPr>
        <p:spPr/>
        <p:txBody>
          <a:bodyPr/>
          <a:lstStyle/>
          <a:p>
            <a:fld id="{9E9C552C-F4B1-EC4C-9236-05BDF1ADE67A}" type="slidenum">
              <a:rPr lang="en-US" smtClean="0"/>
              <a:t>‹#›</a:t>
            </a:fld>
            <a:endParaRPr lang="en-US"/>
          </a:p>
        </p:txBody>
      </p:sp>
    </p:spTree>
    <p:extLst>
      <p:ext uri="{BB962C8B-B14F-4D97-AF65-F5344CB8AC3E}">
        <p14:creationId xmlns:p14="http://schemas.microsoft.com/office/powerpoint/2010/main" val="838137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E48AB6-AD7F-D042-ADA7-5BFE9BC76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07AF42-7728-3B42-8A79-5A156E1D09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60A56-BA6A-654D-839D-F4F1D36DA836}"/>
              </a:ext>
            </a:extLst>
          </p:cNvPr>
          <p:cNvSpPr>
            <a:spLocks noGrp="1"/>
          </p:cNvSpPr>
          <p:nvPr>
            <p:ph type="dt" sz="half" idx="10"/>
          </p:nvPr>
        </p:nvSpPr>
        <p:spPr/>
        <p:txBody>
          <a:bodyPr/>
          <a:lstStyle/>
          <a:p>
            <a:fld id="{F57E06B8-368D-9448-B84B-2EE2E8A8E933}" type="datetimeFigureOut">
              <a:rPr lang="en-US" smtClean="0"/>
              <a:t>5/22/19</a:t>
            </a:fld>
            <a:endParaRPr lang="en-US"/>
          </a:p>
        </p:txBody>
      </p:sp>
      <p:sp>
        <p:nvSpPr>
          <p:cNvPr id="5" name="Footer Placeholder 4">
            <a:extLst>
              <a:ext uri="{FF2B5EF4-FFF2-40B4-BE49-F238E27FC236}">
                <a16:creationId xmlns:a16="http://schemas.microsoft.com/office/drawing/2014/main" id="{04896FC8-23C6-C343-AC9F-DE444C612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49FFDB-325F-8947-9739-A61D8D23F0A1}"/>
              </a:ext>
            </a:extLst>
          </p:cNvPr>
          <p:cNvSpPr>
            <a:spLocks noGrp="1"/>
          </p:cNvSpPr>
          <p:nvPr>
            <p:ph type="sldNum" sz="quarter" idx="12"/>
          </p:nvPr>
        </p:nvSpPr>
        <p:spPr/>
        <p:txBody>
          <a:bodyPr/>
          <a:lstStyle/>
          <a:p>
            <a:fld id="{9E9C552C-F4B1-EC4C-9236-05BDF1ADE67A}" type="slidenum">
              <a:rPr lang="en-US" smtClean="0"/>
              <a:t>‹#›</a:t>
            </a:fld>
            <a:endParaRPr lang="en-US"/>
          </a:p>
        </p:txBody>
      </p:sp>
    </p:spTree>
    <p:extLst>
      <p:ext uri="{BB962C8B-B14F-4D97-AF65-F5344CB8AC3E}">
        <p14:creationId xmlns:p14="http://schemas.microsoft.com/office/powerpoint/2010/main" val="1796180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type="tx">
  <p:cSld name="Default">
    <p:spTree>
      <p:nvGrpSpPr>
        <p:cNvPr id="1" name="Shape 9"/>
        <p:cNvGrpSpPr/>
        <p:nvPr/>
      </p:nvGrpSpPr>
      <p:grpSpPr>
        <a:xfrm>
          <a:off x="0" y="0"/>
          <a:ext cx="0" cy="0"/>
          <a:chOff x="0" y="0"/>
          <a:chExt cx="0" cy="0"/>
        </a:xfrm>
      </p:grpSpPr>
      <p:sp>
        <p:nvSpPr>
          <p:cNvPr id="15" name="Shape 15"/>
          <p:cNvSpPr txBox="1">
            <a:spLocks noGrp="1"/>
          </p:cNvSpPr>
          <p:nvPr>
            <p:ph type="sldNum" idx="12"/>
          </p:nvPr>
        </p:nvSpPr>
        <p:spPr>
          <a:xfrm>
            <a:off x="10566399" y="6542882"/>
            <a:ext cx="1016003" cy="178594"/>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45C75"/>
              </a:buClr>
              <a:buSzPts val="1600"/>
              <a:buFont typeface="Constantia"/>
              <a:buNone/>
              <a:defRPr sz="1125" b="0" i="0" u="none" strike="noStrike" cap="none">
                <a:solidFill>
                  <a:srgbClr val="04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45C75"/>
              </a:buClr>
              <a:buSzPts val="1600"/>
              <a:buFont typeface="Constantia"/>
              <a:buNone/>
              <a:defRPr sz="1125" b="0" i="0" u="none" strike="noStrike" cap="none">
                <a:solidFill>
                  <a:srgbClr val="04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45C75"/>
              </a:buClr>
              <a:buSzPts val="1600"/>
              <a:buFont typeface="Constantia"/>
              <a:buNone/>
              <a:defRPr sz="1125" b="0" i="0" u="none" strike="noStrike" cap="none">
                <a:solidFill>
                  <a:srgbClr val="04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45C75"/>
              </a:buClr>
              <a:buSzPts val="1600"/>
              <a:buFont typeface="Constantia"/>
              <a:buNone/>
              <a:defRPr sz="1125" b="0" i="0" u="none" strike="noStrike" cap="none">
                <a:solidFill>
                  <a:srgbClr val="04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45C75"/>
              </a:buClr>
              <a:buSzPts val="1600"/>
              <a:buFont typeface="Constantia"/>
              <a:buNone/>
              <a:defRPr sz="1125" b="0" i="0" u="none" strike="noStrike" cap="none">
                <a:solidFill>
                  <a:srgbClr val="04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45C75"/>
              </a:buClr>
              <a:buSzPts val="1600"/>
              <a:buFont typeface="Constantia"/>
              <a:buNone/>
              <a:defRPr sz="1125" b="0" i="0" u="none" strike="noStrike" cap="none">
                <a:solidFill>
                  <a:srgbClr val="04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45C75"/>
              </a:buClr>
              <a:buSzPts val="1600"/>
              <a:buFont typeface="Constantia"/>
              <a:buNone/>
              <a:defRPr sz="1125" b="0" i="0" u="none" strike="noStrike" cap="none">
                <a:solidFill>
                  <a:srgbClr val="04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45C75"/>
              </a:buClr>
              <a:buSzPts val="1600"/>
              <a:buFont typeface="Constantia"/>
              <a:buNone/>
              <a:defRPr sz="1125" b="0" i="0" u="none" strike="noStrike" cap="none">
                <a:solidFill>
                  <a:srgbClr val="04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45C75"/>
              </a:buClr>
              <a:buSzPts val="1600"/>
              <a:buFont typeface="Constantia"/>
              <a:buNone/>
              <a:defRPr sz="1125" b="0" i="0" u="none" strike="noStrike" cap="none">
                <a:solidFill>
                  <a:srgbClr val="045C75"/>
                </a:solidFill>
                <a:latin typeface="Constantia"/>
                <a:ea typeface="Constantia"/>
                <a:cs typeface="Constantia"/>
                <a:sym typeface="Constantia"/>
              </a:defRPr>
            </a:lvl9pPr>
          </a:lstStyle>
          <a:p>
            <a:fld id="{00000000-1234-1234-1234-123412341234}" type="slidenum">
              <a:rPr lang="en-US" smtClean="0"/>
              <a:pPr/>
              <a:t>‹#›</a:t>
            </a:fld>
            <a:endParaRPr lang="en-US" sz="844">
              <a:solidFill>
                <a:srgbClr val="000000"/>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6397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1A985-F4B7-D741-BCF1-7A844F914C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10EFE4-F389-834D-AC02-701A1C6309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E4505-5048-514B-9DB6-314BFBCC204D}"/>
              </a:ext>
            </a:extLst>
          </p:cNvPr>
          <p:cNvSpPr>
            <a:spLocks noGrp="1"/>
          </p:cNvSpPr>
          <p:nvPr>
            <p:ph type="dt" sz="half" idx="10"/>
          </p:nvPr>
        </p:nvSpPr>
        <p:spPr/>
        <p:txBody>
          <a:bodyPr/>
          <a:lstStyle/>
          <a:p>
            <a:fld id="{F57E06B8-368D-9448-B84B-2EE2E8A8E933}" type="datetimeFigureOut">
              <a:rPr lang="en-US" smtClean="0"/>
              <a:t>5/22/19</a:t>
            </a:fld>
            <a:endParaRPr lang="en-US"/>
          </a:p>
        </p:txBody>
      </p:sp>
      <p:sp>
        <p:nvSpPr>
          <p:cNvPr id="5" name="Footer Placeholder 4">
            <a:extLst>
              <a:ext uri="{FF2B5EF4-FFF2-40B4-BE49-F238E27FC236}">
                <a16:creationId xmlns:a16="http://schemas.microsoft.com/office/drawing/2014/main" id="{46E608FE-4BD7-9E40-81BE-53170087E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B713DF-BAE8-5844-9F2D-B0ABCB10154D}"/>
              </a:ext>
            </a:extLst>
          </p:cNvPr>
          <p:cNvSpPr>
            <a:spLocks noGrp="1"/>
          </p:cNvSpPr>
          <p:nvPr>
            <p:ph type="sldNum" sz="quarter" idx="12"/>
          </p:nvPr>
        </p:nvSpPr>
        <p:spPr/>
        <p:txBody>
          <a:bodyPr/>
          <a:lstStyle/>
          <a:p>
            <a:fld id="{9E9C552C-F4B1-EC4C-9236-05BDF1ADE67A}" type="slidenum">
              <a:rPr lang="en-US" smtClean="0"/>
              <a:t>‹#›</a:t>
            </a:fld>
            <a:endParaRPr lang="en-US"/>
          </a:p>
        </p:txBody>
      </p:sp>
    </p:spTree>
    <p:extLst>
      <p:ext uri="{BB962C8B-B14F-4D97-AF65-F5344CB8AC3E}">
        <p14:creationId xmlns:p14="http://schemas.microsoft.com/office/powerpoint/2010/main" val="321853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BBD0-202F-5940-A5A4-18D779D9C0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76D1FD-0DF3-024C-BC5E-86DB184C94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9AD611-9859-2C4B-88E1-9B97E747E45C}"/>
              </a:ext>
            </a:extLst>
          </p:cNvPr>
          <p:cNvSpPr>
            <a:spLocks noGrp="1"/>
          </p:cNvSpPr>
          <p:nvPr>
            <p:ph type="dt" sz="half" idx="10"/>
          </p:nvPr>
        </p:nvSpPr>
        <p:spPr/>
        <p:txBody>
          <a:bodyPr/>
          <a:lstStyle/>
          <a:p>
            <a:fld id="{F57E06B8-368D-9448-B84B-2EE2E8A8E933}" type="datetimeFigureOut">
              <a:rPr lang="en-US" smtClean="0"/>
              <a:t>5/22/19</a:t>
            </a:fld>
            <a:endParaRPr lang="en-US"/>
          </a:p>
        </p:txBody>
      </p:sp>
      <p:sp>
        <p:nvSpPr>
          <p:cNvPr id="5" name="Footer Placeholder 4">
            <a:extLst>
              <a:ext uri="{FF2B5EF4-FFF2-40B4-BE49-F238E27FC236}">
                <a16:creationId xmlns:a16="http://schemas.microsoft.com/office/drawing/2014/main" id="{CFEF341F-7146-9744-A998-6DCA61964E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CCC6AB-D278-8745-9718-36872F0CE812}"/>
              </a:ext>
            </a:extLst>
          </p:cNvPr>
          <p:cNvSpPr>
            <a:spLocks noGrp="1"/>
          </p:cNvSpPr>
          <p:nvPr>
            <p:ph type="sldNum" sz="quarter" idx="12"/>
          </p:nvPr>
        </p:nvSpPr>
        <p:spPr/>
        <p:txBody>
          <a:bodyPr/>
          <a:lstStyle/>
          <a:p>
            <a:fld id="{9E9C552C-F4B1-EC4C-9236-05BDF1ADE67A}" type="slidenum">
              <a:rPr lang="en-US" smtClean="0"/>
              <a:t>‹#›</a:t>
            </a:fld>
            <a:endParaRPr lang="en-US"/>
          </a:p>
        </p:txBody>
      </p:sp>
    </p:spTree>
    <p:extLst>
      <p:ext uri="{BB962C8B-B14F-4D97-AF65-F5344CB8AC3E}">
        <p14:creationId xmlns:p14="http://schemas.microsoft.com/office/powerpoint/2010/main" val="317112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0AA35-7F1E-F540-80F7-6D5DF2FF6D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A3DEAD-9646-0B49-988C-EB83387703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563C35-9DE8-244A-AB2B-854EBE9B1D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9F38F8-BF07-DF4E-895E-BD05D1EC33AB}"/>
              </a:ext>
            </a:extLst>
          </p:cNvPr>
          <p:cNvSpPr>
            <a:spLocks noGrp="1"/>
          </p:cNvSpPr>
          <p:nvPr>
            <p:ph type="dt" sz="half" idx="10"/>
          </p:nvPr>
        </p:nvSpPr>
        <p:spPr/>
        <p:txBody>
          <a:bodyPr/>
          <a:lstStyle/>
          <a:p>
            <a:fld id="{F57E06B8-368D-9448-B84B-2EE2E8A8E933}" type="datetimeFigureOut">
              <a:rPr lang="en-US" smtClean="0"/>
              <a:t>5/22/19</a:t>
            </a:fld>
            <a:endParaRPr lang="en-US"/>
          </a:p>
        </p:txBody>
      </p:sp>
      <p:sp>
        <p:nvSpPr>
          <p:cNvPr id="6" name="Footer Placeholder 5">
            <a:extLst>
              <a:ext uri="{FF2B5EF4-FFF2-40B4-BE49-F238E27FC236}">
                <a16:creationId xmlns:a16="http://schemas.microsoft.com/office/drawing/2014/main" id="{943AC222-A50B-0840-BB4A-5703B2B26D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244D4-BF33-B14C-B221-7CF9476AA6B5}"/>
              </a:ext>
            </a:extLst>
          </p:cNvPr>
          <p:cNvSpPr>
            <a:spLocks noGrp="1"/>
          </p:cNvSpPr>
          <p:nvPr>
            <p:ph type="sldNum" sz="quarter" idx="12"/>
          </p:nvPr>
        </p:nvSpPr>
        <p:spPr/>
        <p:txBody>
          <a:bodyPr/>
          <a:lstStyle/>
          <a:p>
            <a:fld id="{9E9C552C-F4B1-EC4C-9236-05BDF1ADE67A}" type="slidenum">
              <a:rPr lang="en-US" smtClean="0"/>
              <a:t>‹#›</a:t>
            </a:fld>
            <a:endParaRPr lang="en-US"/>
          </a:p>
        </p:txBody>
      </p:sp>
    </p:spTree>
    <p:extLst>
      <p:ext uri="{BB962C8B-B14F-4D97-AF65-F5344CB8AC3E}">
        <p14:creationId xmlns:p14="http://schemas.microsoft.com/office/powerpoint/2010/main" val="3886359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11E1-1454-E746-B64B-0C96387BA3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525A9D-67A0-BD4F-B47B-FBAD792396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077F58-2F98-2D48-9A06-DB599F87C7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59224C-373A-314F-91BA-1834B363BD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C9FBF7-1379-874E-B01E-D3B4470215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940718-61C8-3B49-AE2D-1BC53157824F}"/>
              </a:ext>
            </a:extLst>
          </p:cNvPr>
          <p:cNvSpPr>
            <a:spLocks noGrp="1"/>
          </p:cNvSpPr>
          <p:nvPr>
            <p:ph type="dt" sz="half" idx="10"/>
          </p:nvPr>
        </p:nvSpPr>
        <p:spPr/>
        <p:txBody>
          <a:bodyPr/>
          <a:lstStyle/>
          <a:p>
            <a:fld id="{F57E06B8-368D-9448-B84B-2EE2E8A8E933}" type="datetimeFigureOut">
              <a:rPr lang="en-US" smtClean="0"/>
              <a:t>5/22/19</a:t>
            </a:fld>
            <a:endParaRPr lang="en-US"/>
          </a:p>
        </p:txBody>
      </p:sp>
      <p:sp>
        <p:nvSpPr>
          <p:cNvPr id="8" name="Footer Placeholder 7">
            <a:extLst>
              <a:ext uri="{FF2B5EF4-FFF2-40B4-BE49-F238E27FC236}">
                <a16:creationId xmlns:a16="http://schemas.microsoft.com/office/drawing/2014/main" id="{D232E3F2-EF03-8C48-99C4-7013A9A239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F44D55-21C8-FD4E-87F6-7ADD183DE1E0}"/>
              </a:ext>
            </a:extLst>
          </p:cNvPr>
          <p:cNvSpPr>
            <a:spLocks noGrp="1"/>
          </p:cNvSpPr>
          <p:nvPr>
            <p:ph type="sldNum" sz="quarter" idx="12"/>
          </p:nvPr>
        </p:nvSpPr>
        <p:spPr/>
        <p:txBody>
          <a:bodyPr/>
          <a:lstStyle/>
          <a:p>
            <a:fld id="{9E9C552C-F4B1-EC4C-9236-05BDF1ADE67A}" type="slidenum">
              <a:rPr lang="en-US" smtClean="0"/>
              <a:t>‹#›</a:t>
            </a:fld>
            <a:endParaRPr lang="en-US"/>
          </a:p>
        </p:txBody>
      </p:sp>
    </p:spTree>
    <p:extLst>
      <p:ext uri="{BB962C8B-B14F-4D97-AF65-F5344CB8AC3E}">
        <p14:creationId xmlns:p14="http://schemas.microsoft.com/office/powerpoint/2010/main" val="229693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0AE6F-FF6E-F04C-BA2B-12F21C8211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466355-FD94-284D-989C-8B1F24009296}"/>
              </a:ext>
            </a:extLst>
          </p:cNvPr>
          <p:cNvSpPr>
            <a:spLocks noGrp="1"/>
          </p:cNvSpPr>
          <p:nvPr>
            <p:ph type="dt" sz="half" idx="10"/>
          </p:nvPr>
        </p:nvSpPr>
        <p:spPr/>
        <p:txBody>
          <a:bodyPr/>
          <a:lstStyle/>
          <a:p>
            <a:fld id="{F57E06B8-368D-9448-B84B-2EE2E8A8E933}" type="datetimeFigureOut">
              <a:rPr lang="en-US" smtClean="0"/>
              <a:t>5/22/19</a:t>
            </a:fld>
            <a:endParaRPr lang="en-US"/>
          </a:p>
        </p:txBody>
      </p:sp>
      <p:sp>
        <p:nvSpPr>
          <p:cNvPr id="4" name="Footer Placeholder 3">
            <a:extLst>
              <a:ext uri="{FF2B5EF4-FFF2-40B4-BE49-F238E27FC236}">
                <a16:creationId xmlns:a16="http://schemas.microsoft.com/office/drawing/2014/main" id="{551C9EBA-9217-904E-A199-0CBD8137BB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CC011A-3FFE-384D-8FC7-3B52121E5567}"/>
              </a:ext>
            </a:extLst>
          </p:cNvPr>
          <p:cNvSpPr>
            <a:spLocks noGrp="1"/>
          </p:cNvSpPr>
          <p:nvPr>
            <p:ph type="sldNum" sz="quarter" idx="12"/>
          </p:nvPr>
        </p:nvSpPr>
        <p:spPr/>
        <p:txBody>
          <a:bodyPr/>
          <a:lstStyle/>
          <a:p>
            <a:fld id="{9E9C552C-F4B1-EC4C-9236-05BDF1ADE67A}" type="slidenum">
              <a:rPr lang="en-US" smtClean="0"/>
              <a:t>‹#›</a:t>
            </a:fld>
            <a:endParaRPr lang="en-US"/>
          </a:p>
        </p:txBody>
      </p:sp>
    </p:spTree>
    <p:extLst>
      <p:ext uri="{BB962C8B-B14F-4D97-AF65-F5344CB8AC3E}">
        <p14:creationId xmlns:p14="http://schemas.microsoft.com/office/powerpoint/2010/main" val="183664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48D47D-F0A5-D844-B3DE-DFB218B45936}"/>
              </a:ext>
            </a:extLst>
          </p:cNvPr>
          <p:cNvSpPr>
            <a:spLocks noGrp="1"/>
          </p:cNvSpPr>
          <p:nvPr>
            <p:ph type="dt" sz="half" idx="10"/>
          </p:nvPr>
        </p:nvSpPr>
        <p:spPr/>
        <p:txBody>
          <a:bodyPr/>
          <a:lstStyle/>
          <a:p>
            <a:fld id="{F57E06B8-368D-9448-B84B-2EE2E8A8E933}" type="datetimeFigureOut">
              <a:rPr lang="en-US" smtClean="0"/>
              <a:t>5/22/19</a:t>
            </a:fld>
            <a:endParaRPr lang="en-US"/>
          </a:p>
        </p:txBody>
      </p:sp>
      <p:sp>
        <p:nvSpPr>
          <p:cNvPr id="3" name="Footer Placeholder 2">
            <a:extLst>
              <a:ext uri="{FF2B5EF4-FFF2-40B4-BE49-F238E27FC236}">
                <a16:creationId xmlns:a16="http://schemas.microsoft.com/office/drawing/2014/main" id="{E8CECBCF-B11E-1446-89BB-F22C730955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F5610B-0BED-0D44-BA94-C6BB57A237E3}"/>
              </a:ext>
            </a:extLst>
          </p:cNvPr>
          <p:cNvSpPr>
            <a:spLocks noGrp="1"/>
          </p:cNvSpPr>
          <p:nvPr>
            <p:ph type="sldNum" sz="quarter" idx="12"/>
          </p:nvPr>
        </p:nvSpPr>
        <p:spPr/>
        <p:txBody>
          <a:bodyPr/>
          <a:lstStyle/>
          <a:p>
            <a:fld id="{9E9C552C-F4B1-EC4C-9236-05BDF1ADE67A}" type="slidenum">
              <a:rPr lang="en-US" smtClean="0"/>
              <a:t>‹#›</a:t>
            </a:fld>
            <a:endParaRPr lang="en-US"/>
          </a:p>
        </p:txBody>
      </p:sp>
    </p:spTree>
    <p:extLst>
      <p:ext uri="{BB962C8B-B14F-4D97-AF65-F5344CB8AC3E}">
        <p14:creationId xmlns:p14="http://schemas.microsoft.com/office/powerpoint/2010/main" val="299007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CF26-70D3-AD4F-BCEE-06FA891A4E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E432B5-340B-2946-94D1-4C5933A2A6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F2651A-9950-1241-AA3C-D19A382388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75A7DE-AED1-E24F-91CA-3A3E8F2D6FF8}"/>
              </a:ext>
            </a:extLst>
          </p:cNvPr>
          <p:cNvSpPr>
            <a:spLocks noGrp="1"/>
          </p:cNvSpPr>
          <p:nvPr>
            <p:ph type="dt" sz="half" idx="10"/>
          </p:nvPr>
        </p:nvSpPr>
        <p:spPr/>
        <p:txBody>
          <a:bodyPr/>
          <a:lstStyle/>
          <a:p>
            <a:fld id="{F57E06B8-368D-9448-B84B-2EE2E8A8E933}" type="datetimeFigureOut">
              <a:rPr lang="en-US" smtClean="0"/>
              <a:t>5/22/19</a:t>
            </a:fld>
            <a:endParaRPr lang="en-US"/>
          </a:p>
        </p:txBody>
      </p:sp>
      <p:sp>
        <p:nvSpPr>
          <p:cNvPr id="6" name="Footer Placeholder 5">
            <a:extLst>
              <a:ext uri="{FF2B5EF4-FFF2-40B4-BE49-F238E27FC236}">
                <a16:creationId xmlns:a16="http://schemas.microsoft.com/office/drawing/2014/main" id="{4D06F1FE-7040-3D4B-9481-6A4962F17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093398-3D20-9E47-8C93-0A96378B6BBD}"/>
              </a:ext>
            </a:extLst>
          </p:cNvPr>
          <p:cNvSpPr>
            <a:spLocks noGrp="1"/>
          </p:cNvSpPr>
          <p:nvPr>
            <p:ph type="sldNum" sz="quarter" idx="12"/>
          </p:nvPr>
        </p:nvSpPr>
        <p:spPr/>
        <p:txBody>
          <a:bodyPr/>
          <a:lstStyle/>
          <a:p>
            <a:fld id="{9E9C552C-F4B1-EC4C-9236-05BDF1ADE67A}" type="slidenum">
              <a:rPr lang="en-US" smtClean="0"/>
              <a:t>‹#›</a:t>
            </a:fld>
            <a:endParaRPr lang="en-US"/>
          </a:p>
        </p:txBody>
      </p:sp>
    </p:spTree>
    <p:extLst>
      <p:ext uri="{BB962C8B-B14F-4D97-AF65-F5344CB8AC3E}">
        <p14:creationId xmlns:p14="http://schemas.microsoft.com/office/powerpoint/2010/main" val="3200165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FB57-4036-654E-A2CC-0AA334DF20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22B7E3-A0DA-8A48-B48C-599874D99C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7C13F1-0B21-BC45-ADCA-29C56163F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2513A8-1C64-EC47-BFEE-CEA4452D57DC}"/>
              </a:ext>
            </a:extLst>
          </p:cNvPr>
          <p:cNvSpPr>
            <a:spLocks noGrp="1"/>
          </p:cNvSpPr>
          <p:nvPr>
            <p:ph type="dt" sz="half" idx="10"/>
          </p:nvPr>
        </p:nvSpPr>
        <p:spPr/>
        <p:txBody>
          <a:bodyPr/>
          <a:lstStyle/>
          <a:p>
            <a:fld id="{F57E06B8-368D-9448-B84B-2EE2E8A8E933}" type="datetimeFigureOut">
              <a:rPr lang="en-US" smtClean="0"/>
              <a:t>5/22/19</a:t>
            </a:fld>
            <a:endParaRPr lang="en-US"/>
          </a:p>
        </p:txBody>
      </p:sp>
      <p:sp>
        <p:nvSpPr>
          <p:cNvPr id="6" name="Footer Placeholder 5">
            <a:extLst>
              <a:ext uri="{FF2B5EF4-FFF2-40B4-BE49-F238E27FC236}">
                <a16:creationId xmlns:a16="http://schemas.microsoft.com/office/drawing/2014/main" id="{94E3EFF5-7BF5-FE4D-A12B-EA23621D2E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39CBD7-FFE1-D74A-A155-5583A18CEF48}"/>
              </a:ext>
            </a:extLst>
          </p:cNvPr>
          <p:cNvSpPr>
            <a:spLocks noGrp="1"/>
          </p:cNvSpPr>
          <p:nvPr>
            <p:ph type="sldNum" sz="quarter" idx="12"/>
          </p:nvPr>
        </p:nvSpPr>
        <p:spPr/>
        <p:txBody>
          <a:bodyPr/>
          <a:lstStyle/>
          <a:p>
            <a:fld id="{9E9C552C-F4B1-EC4C-9236-05BDF1ADE67A}" type="slidenum">
              <a:rPr lang="en-US" smtClean="0"/>
              <a:t>‹#›</a:t>
            </a:fld>
            <a:endParaRPr lang="en-US"/>
          </a:p>
        </p:txBody>
      </p:sp>
    </p:spTree>
    <p:extLst>
      <p:ext uri="{BB962C8B-B14F-4D97-AF65-F5344CB8AC3E}">
        <p14:creationId xmlns:p14="http://schemas.microsoft.com/office/powerpoint/2010/main" val="1414474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3EF39F-7FF9-C44A-A25C-DE5A86D801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3BFFA2-0A88-EB4F-B3C6-AD25EAAE25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BCC76-BAE6-7449-ACA3-BE521B779E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E06B8-368D-9448-B84B-2EE2E8A8E933}" type="datetimeFigureOut">
              <a:rPr lang="en-US" smtClean="0"/>
              <a:t>5/22/19</a:t>
            </a:fld>
            <a:endParaRPr lang="en-US"/>
          </a:p>
        </p:txBody>
      </p:sp>
      <p:sp>
        <p:nvSpPr>
          <p:cNvPr id="5" name="Footer Placeholder 4">
            <a:extLst>
              <a:ext uri="{FF2B5EF4-FFF2-40B4-BE49-F238E27FC236}">
                <a16:creationId xmlns:a16="http://schemas.microsoft.com/office/drawing/2014/main" id="{A80BE6EF-D425-674B-BDE6-A5A05B9150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82F369-5ADB-1C47-AD74-F6AB5E0C11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C552C-F4B1-EC4C-9236-05BDF1ADE67A}" type="slidenum">
              <a:rPr lang="en-US" smtClean="0"/>
              <a:t>‹#›</a:t>
            </a:fld>
            <a:endParaRPr lang="en-US"/>
          </a:p>
        </p:txBody>
      </p:sp>
    </p:spTree>
    <p:extLst>
      <p:ext uri="{BB962C8B-B14F-4D97-AF65-F5344CB8AC3E}">
        <p14:creationId xmlns:p14="http://schemas.microsoft.com/office/powerpoint/2010/main" val="3918499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2135560" y="2204865"/>
            <a:ext cx="7772400" cy="1470025"/>
          </a:xfrm>
        </p:spPr>
        <p:txBody>
          <a:bodyPr>
            <a:normAutofit/>
          </a:bodyPr>
          <a:lstStyle/>
          <a:p>
            <a:r>
              <a:rPr lang="en-US" sz="3200" b="1" dirty="0"/>
              <a:t>Treating hallucinations: integrating cognitive, metacognitive and compassion based elements.</a:t>
            </a:r>
            <a:endParaRPr lang="en-GB" sz="3200" dirty="0"/>
          </a:p>
        </p:txBody>
      </p:sp>
      <p:sp>
        <p:nvSpPr>
          <p:cNvPr id="3" name="Subtitle 2"/>
          <p:cNvSpPr>
            <a:spLocks noGrp="1"/>
          </p:cNvSpPr>
          <p:nvPr>
            <p:ph type="subTitle" idx="1"/>
          </p:nvPr>
        </p:nvSpPr>
        <p:spPr>
          <a:xfrm>
            <a:off x="1919536" y="4293096"/>
            <a:ext cx="8568952" cy="1345704"/>
          </a:xfrm>
        </p:spPr>
        <p:txBody>
          <a:bodyPr>
            <a:noAutofit/>
          </a:bodyPr>
          <a:lstStyle/>
          <a:p>
            <a:r>
              <a:rPr lang="en-US" sz="2000" i="1" dirty="0"/>
              <a:t>Professor Douglas Turkington, Newcastle University. Trauma Dissociation and Psychosis conference, Kristiansand, Norway 22</a:t>
            </a:r>
            <a:r>
              <a:rPr lang="en-US" sz="2000" i="1" baseline="30000" dirty="0"/>
              <a:t>nd</a:t>
            </a:r>
            <a:r>
              <a:rPr lang="en-US" sz="2000" i="1" dirty="0"/>
              <a:t>-24</a:t>
            </a:r>
            <a:r>
              <a:rPr lang="en-US" sz="2000" i="1" baseline="30000" dirty="0"/>
              <a:t>th</a:t>
            </a:r>
            <a:r>
              <a:rPr lang="en-US" sz="2000" i="1" dirty="0"/>
              <a:t> May, 2019.</a:t>
            </a:r>
          </a:p>
          <a:p>
            <a:endParaRPr lang="en-GB" sz="2000" b="1" dirty="0">
              <a:solidFill>
                <a:srgbClr val="898989"/>
              </a:solidFill>
            </a:endParaRPr>
          </a:p>
        </p:txBody>
      </p:sp>
      <p:sp>
        <p:nvSpPr>
          <p:cNvPr id="15364" name="Text Box 4"/>
          <p:cNvSpPr txBox="1">
            <a:spLocks noChangeArrowheads="1"/>
          </p:cNvSpPr>
          <p:nvPr/>
        </p:nvSpPr>
        <p:spPr bwMode="auto">
          <a:xfrm>
            <a:off x="6456363" y="476251"/>
            <a:ext cx="3600450" cy="366713"/>
          </a:xfrm>
          <a:prstGeom prst="rect">
            <a:avLst/>
          </a:prstGeom>
          <a:noFill/>
          <a:ln w="9525">
            <a:noFill/>
            <a:miter lim="800000"/>
            <a:headEnd/>
            <a:tailEnd/>
          </a:ln>
          <a:effectLst/>
        </p:spPr>
        <p:txBody>
          <a:bodyPr>
            <a:spAutoFit/>
          </a:bodyPr>
          <a:lstStyle/>
          <a:p>
            <a:pPr>
              <a:spcBef>
                <a:spcPct val="50000"/>
              </a:spcBef>
            </a:pPr>
            <a:endParaRPr lang="en-GB"/>
          </a:p>
        </p:txBody>
      </p:sp>
      <p:pic>
        <p:nvPicPr>
          <p:cNvPr id="15365" name="Picture 5" descr="NTW_FT_col_300rgb"/>
          <p:cNvPicPr>
            <a:picLocks noChangeAspect="1" noChangeArrowheads="1"/>
          </p:cNvPicPr>
          <p:nvPr/>
        </p:nvPicPr>
        <p:blipFill>
          <a:blip r:embed="rId2"/>
          <a:srcRect/>
          <a:stretch>
            <a:fillRect/>
          </a:stretch>
        </p:blipFill>
        <p:spPr bwMode="auto">
          <a:xfrm>
            <a:off x="5663952" y="260350"/>
            <a:ext cx="4496048" cy="865188"/>
          </a:xfrm>
          <a:prstGeom prst="rect">
            <a:avLst/>
          </a:prstGeom>
          <a:noFill/>
          <a:ln w="9525">
            <a:noFill/>
            <a:miter lim="800000"/>
            <a:headEnd/>
            <a:tailEnd/>
          </a:ln>
        </p:spPr>
      </p:pic>
      <p:sp>
        <p:nvSpPr>
          <p:cNvPr id="15366" name="Text Box 6"/>
          <p:cNvSpPr txBox="1">
            <a:spLocks noChangeArrowheads="1"/>
          </p:cNvSpPr>
          <p:nvPr/>
        </p:nvSpPr>
        <p:spPr bwMode="auto">
          <a:xfrm>
            <a:off x="2135188" y="620713"/>
            <a:ext cx="2736850" cy="366712"/>
          </a:xfrm>
          <a:prstGeom prst="rect">
            <a:avLst/>
          </a:prstGeom>
          <a:noFill/>
          <a:ln w="9525">
            <a:noFill/>
            <a:miter lim="800000"/>
            <a:headEnd/>
            <a:tailEnd/>
          </a:ln>
          <a:effectLst/>
        </p:spPr>
        <p:txBody>
          <a:bodyPr>
            <a:spAutoFit/>
          </a:bodyPr>
          <a:lstStyle/>
          <a:p>
            <a:pPr>
              <a:spcBef>
                <a:spcPct val="50000"/>
              </a:spcBef>
            </a:pPr>
            <a:endParaRPr lang="en-GB"/>
          </a:p>
        </p:txBody>
      </p:sp>
      <p:pic>
        <p:nvPicPr>
          <p:cNvPr id="15367" name="Picture 7"/>
          <p:cNvPicPr>
            <a:picLocks noChangeAspect="1" noChangeArrowheads="1"/>
          </p:cNvPicPr>
          <p:nvPr/>
        </p:nvPicPr>
        <p:blipFill>
          <a:blip r:embed="rId3"/>
          <a:srcRect/>
          <a:stretch>
            <a:fillRect/>
          </a:stretch>
        </p:blipFill>
        <p:spPr bwMode="auto">
          <a:xfrm>
            <a:off x="2063750" y="476251"/>
            <a:ext cx="1944688" cy="792163"/>
          </a:xfrm>
          <a:prstGeom prst="rect">
            <a:avLst/>
          </a:prstGeom>
          <a:noFill/>
          <a:ln w="9525">
            <a:noFill/>
            <a:miter lim="800000"/>
            <a:headEnd/>
            <a:tailEnd/>
          </a:ln>
        </p:spPr>
      </p:pic>
      <p:pic>
        <p:nvPicPr>
          <p:cNvPr id="15370" name="Picture 10"/>
          <p:cNvPicPr>
            <a:picLocks noChangeAspect="1" noChangeArrowheads="1"/>
          </p:cNvPicPr>
          <p:nvPr/>
        </p:nvPicPr>
        <p:blipFill>
          <a:blip r:embed="rId4"/>
          <a:srcRect/>
          <a:stretch>
            <a:fillRect/>
          </a:stretch>
        </p:blipFill>
        <p:spPr bwMode="auto">
          <a:xfrm>
            <a:off x="1992313" y="5734050"/>
            <a:ext cx="1625600" cy="736600"/>
          </a:xfrm>
          <a:prstGeom prst="rect">
            <a:avLst/>
          </a:prstGeom>
          <a:noFill/>
          <a:ln w="9525">
            <a:noFill/>
            <a:miter lim="800000"/>
            <a:headEnd/>
            <a:tailEnd/>
          </a:ln>
        </p:spPr>
      </p:pic>
      <p:pic>
        <p:nvPicPr>
          <p:cNvPr id="15372" name="Picture 12"/>
          <p:cNvPicPr>
            <a:picLocks noChangeAspect="1" noChangeArrowheads="1"/>
          </p:cNvPicPr>
          <p:nvPr/>
        </p:nvPicPr>
        <p:blipFill>
          <a:blip r:embed="rId4"/>
          <a:srcRect/>
          <a:stretch>
            <a:fillRect/>
          </a:stretch>
        </p:blipFill>
        <p:spPr bwMode="auto">
          <a:xfrm>
            <a:off x="8431213" y="5805488"/>
            <a:ext cx="1625600" cy="736600"/>
          </a:xfrm>
          <a:prstGeom prst="rect">
            <a:avLst/>
          </a:prstGeom>
          <a:noFill/>
          <a:ln w="9525">
            <a:noFill/>
            <a:miter lim="800000"/>
            <a:headEnd/>
            <a:tailEnd/>
          </a:ln>
        </p:spPr>
      </p:pic>
      <p:sp>
        <p:nvSpPr>
          <p:cNvPr id="15373" name="Rectangle 13"/>
          <p:cNvSpPr>
            <a:spLocks noChangeArrowheads="1"/>
          </p:cNvSpPr>
          <p:nvPr/>
        </p:nvSpPr>
        <p:spPr bwMode="auto">
          <a:xfrm>
            <a:off x="4367214" y="5949950"/>
            <a:ext cx="3455987" cy="523220"/>
          </a:xfrm>
          <a:prstGeom prst="rect">
            <a:avLst/>
          </a:prstGeom>
          <a:solidFill>
            <a:srgbClr val="00CCFF"/>
          </a:solidFill>
          <a:ln w="9525">
            <a:noFill/>
            <a:miter lim="800000"/>
            <a:headEnd/>
            <a:tailEnd/>
          </a:ln>
          <a:effectLst/>
        </p:spPr>
        <p:txBody>
          <a:bodyPr>
            <a:spAutoFit/>
          </a:bodyPr>
          <a:lstStyle/>
          <a:p>
            <a:pPr algn="ctr"/>
            <a:r>
              <a:rPr lang="en-GB" sz="1400" b="1">
                <a:solidFill>
                  <a:srgbClr val="FFFFFF"/>
                </a:solidFill>
                <a:latin typeface="Tahoma" pitchFamily="34" charset="0"/>
              </a:rPr>
              <a:t>Assessment of Cognitive Therapy</a:t>
            </a:r>
          </a:p>
          <a:p>
            <a:pPr algn="ctr"/>
            <a:r>
              <a:rPr lang="en-GB" sz="1400" b="1">
                <a:solidFill>
                  <a:srgbClr val="FFFFFF"/>
                </a:solidFill>
                <a:latin typeface="Tahoma" pitchFamily="34" charset="0"/>
              </a:rPr>
              <a:t> Instead of Neuroleptics</a:t>
            </a:r>
          </a:p>
        </p:txBody>
      </p:sp>
    </p:spTree>
    <p:extLst>
      <p:ext uri="{BB962C8B-B14F-4D97-AF65-F5344CB8AC3E}">
        <p14:creationId xmlns:p14="http://schemas.microsoft.com/office/powerpoint/2010/main" val="4226166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7A5BF-4E08-D443-8C17-F793CF912332}"/>
              </a:ext>
            </a:extLst>
          </p:cNvPr>
          <p:cNvSpPr>
            <a:spLocks noGrp="1"/>
          </p:cNvSpPr>
          <p:nvPr>
            <p:ph type="title"/>
          </p:nvPr>
        </p:nvSpPr>
        <p:spPr/>
        <p:txBody>
          <a:bodyPr>
            <a:normAutofit/>
          </a:bodyPr>
          <a:lstStyle/>
          <a:p>
            <a:r>
              <a:rPr lang="en-US" dirty="0">
                <a:solidFill>
                  <a:schemeClr val="accent2"/>
                </a:solidFill>
              </a:rPr>
              <a:t>2. </a:t>
            </a:r>
            <a:r>
              <a:rPr lang="en-US" dirty="0"/>
              <a:t>Is hallucination </a:t>
            </a:r>
            <a:r>
              <a:rPr lang="en-US" b="1" dirty="0"/>
              <a:t>a signature symptom </a:t>
            </a:r>
            <a:r>
              <a:rPr lang="en-US" dirty="0"/>
              <a:t>of traumatic psychosis? </a:t>
            </a:r>
          </a:p>
        </p:txBody>
      </p:sp>
      <p:sp>
        <p:nvSpPr>
          <p:cNvPr id="3" name="Content Placeholder 2">
            <a:extLst>
              <a:ext uri="{FF2B5EF4-FFF2-40B4-BE49-F238E27FC236}">
                <a16:creationId xmlns:a16="http://schemas.microsoft.com/office/drawing/2014/main" id="{CC894FAF-54B3-1147-A10F-62A004C18B24}"/>
              </a:ext>
            </a:extLst>
          </p:cNvPr>
          <p:cNvSpPr>
            <a:spLocks noGrp="1"/>
          </p:cNvSpPr>
          <p:nvPr>
            <p:ph idx="1"/>
          </p:nvPr>
        </p:nvSpPr>
        <p:spPr/>
        <p:txBody>
          <a:bodyPr/>
          <a:lstStyle/>
          <a:p>
            <a:r>
              <a:rPr lang="en-US" dirty="0"/>
              <a:t>Results of an explanatory cluster analysis using PANSS elements and CTQ in an unmedicated sample from the ACTION trial (Morrison et al, 2016)</a:t>
            </a:r>
          </a:p>
        </p:txBody>
      </p:sp>
      <p:pic>
        <p:nvPicPr>
          <p:cNvPr id="14" name="Content Placeholder 8" descr="9906_05_19_prev.jpg">
            <a:extLst>
              <a:ext uri="{FF2B5EF4-FFF2-40B4-BE49-F238E27FC236}">
                <a16:creationId xmlns:a16="http://schemas.microsoft.com/office/drawing/2014/main" id="{35F579E9-0E24-6448-9841-24BE1F9A14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044" y="3043238"/>
            <a:ext cx="6316413" cy="3814762"/>
          </a:xfrm>
          <a:prstGeom prst="rect">
            <a:avLst/>
          </a:prstGeom>
        </p:spPr>
      </p:pic>
    </p:spTree>
    <p:extLst>
      <p:ext uri="{BB962C8B-B14F-4D97-AF65-F5344CB8AC3E}">
        <p14:creationId xmlns:p14="http://schemas.microsoft.com/office/powerpoint/2010/main" val="3951335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677950" y="307867"/>
            <a:ext cx="7923250" cy="6182941"/>
          </a:xfrm>
          <a:prstGeom prst="rect">
            <a:avLst/>
          </a:prstGeom>
        </p:spPr>
        <p:txBody>
          <a:bodyPr>
            <a:normAutofit lnSpcReduction="10000"/>
          </a:bodyPr>
          <a:lstStyle/>
          <a:p>
            <a:pPr marL="342900" indent="-342900"/>
            <a:r>
              <a:rPr lang="en-US" dirty="0"/>
              <a:t>93.3% of the total sample had suffered a form of childhood maltreatment (abuse or neglect)</a:t>
            </a:r>
          </a:p>
          <a:p>
            <a:pPr marL="114300" indent="0">
              <a:buNone/>
            </a:pPr>
            <a:endParaRPr lang="en-US" dirty="0"/>
          </a:p>
          <a:p>
            <a:r>
              <a:rPr lang="en-US" dirty="0"/>
              <a:t>2 CTQ clusters</a:t>
            </a:r>
          </a:p>
          <a:p>
            <a:pPr lvl="1"/>
            <a:r>
              <a:rPr lang="en-US" b="1" dirty="0"/>
              <a:t>Cluster 1 (N=31): The “Neglect” Cluster</a:t>
            </a:r>
          </a:p>
          <a:p>
            <a:pPr lvl="2"/>
            <a:r>
              <a:rPr lang="en-US" dirty="0"/>
              <a:t>low total score but rated significantly* higher on emotional neglect and similar levels of physical neglect to cluster 2 </a:t>
            </a:r>
          </a:p>
          <a:p>
            <a:pPr lvl="1"/>
            <a:r>
              <a:rPr lang="en-US" b="1" dirty="0"/>
              <a:t>Cluster 2 (N=14): The “Abuse” Cluster</a:t>
            </a:r>
          </a:p>
          <a:p>
            <a:pPr lvl="2"/>
            <a:r>
              <a:rPr lang="en-US" b="1" dirty="0"/>
              <a:t> </a:t>
            </a:r>
            <a:r>
              <a:rPr lang="en-US" dirty="0"/>
              <a:t>significantly* higher mean total score and rated significantly higher on all types of abuse, with similar levels of physical neglect to cluster 1</a:t>
            </a:r>
          </a:p>
          <a:p>
            <a:pPr marL="0" indent="0">
              <a:buNone/>
            </a:pPr>
            <a:endParaRPr lang="en-US" dirty="0"/>
          </a:p>
          <a:p>
            <a:r>
              <a:rPr lang="en-US" dirty="0"/>
              <a:t>Supports distinction between abusive and neglectful experiences </a:t>
            </a:r>
          </a:p>
          <a:p>
            <a:pPr lvl="1"/>
            <a:r>
              <a:rPr lang="en-US" dirty="0"/>
              <a:t>Calculated according to largest difference in error co-efficient</a:t>
            </a:r>
          </a:p>
          <a:p>
            <a:pPr lvl="1"/>
            <a:r>
              <a:rPr lang="en-US" dirty="0"/>
              <a:t>Validated using MDS and random split of the data</a:t>
            </a:r>
          </a:p>
          <a:p>
            <a:pPr marL="114300" indent="0">
              <a:buNone/>
            </a:pPr>
            <a:endParaRPr lang="en-US" dirty="0"/>
          </a:p>
        </p:txBody>
      </p:sp>
      <p:sp>
        <p:nvSpPr>
          <p:cNvPr id="4" name="TextBox 3"/>
          <p:cNvSpPr txBox="1"/>
          <p:nvPr/>
        </p:nvSpPr>
        <p:spPr>
          <a:xfrm>
            <a:off x="1557710" y="6490808"/>
            <a:ext cx="8836101" cy="307777"/>
          </a:xfrm>
          <a:prstGeom prst="rect">
            <a:avLst/>
          </a:prstGeom>
          <a:noFill/>
        </p:spPr>
        <p:txBody>
          <a:bodyPr wrap="square" rtlCol="0">
            <a:spAutoFit/>
          </a:bodyPr>
          <a:lstStyle/>
          <a:p>
            <a:r>
              <a:rPr lang="en-US" sz="1400" dirty="0"/>
              <a:t>*Confirmed by independent samples t-test to 0.5 level </a:t>
            </a:r>
          </a:p>
        </p:txBody>
      </p:sp>
    </p:spTree>
    <p:extLst>
      <p:ext uri="{BB962C8B-B14F-4D97-AF65-F5344CB8AC3E}">
        <p14:creationId xmlns:p14="http://schemas.microsoft.com/office/powerpoint/2010/main" val="37487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dissolve">
                                      <p:cBhvr>
                                        <p:cTn id="4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633" y="18078"/>
            <a:ext cx="8364627" cy="1143000"/>
          </a:xfrm>
        </p:spPr>
        <p:txBody>
          <a:bodyPr>
            <a:normAutofit fontScale="90000"/>
          </a:bodyPr>
          <a:lstStyle/>
          <a:p>
            <a:r>
              <a:rPr lang="en-US" dirty="0"/>
              <a:t>MDS Euclidean Distance Model for CTQ</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754922" y="1405010"/>
            <a:ext cx="8056728" cy="4739450"/>
          </a:xfrm>
          <a:prstGeom prst="rect">
            <a:avLst/>
          </a:prstGeom>
          <a:noFill/>
          <a:ln>
            <a:noFill/>
          </a:ln>
        </p:spPr>
      </p:pic>
      <p:grpSp>
        <p:nvGrpSpPr>
          <p:cNvPr id="93" name="Group 92"/>
          <p:cNvGrpSpPr/>
          <p:nvPr/>
        </p:nvGrpSpPr>
        <p:grpSpPr>
          <a:xfrm>
            <a:off x="5539535" y="2691142"/>
            <a:ext cx="3848755" cy="2427104"/>
            <a:chOff x="4015534" y="2691142"/>
            <a:chExt cx="3848755" cy="2427104"/>
          </a:xfrm>
        </p:grpSpPr>
        <p:cxnSp>
          <p:nvCxnSpPr>
            <p:cNvPr id="7" name="Curved Connector 6"/>
            <p:cNvCxnSpPr/>
            <p:nvPr/>
          </p:nvCxnSpPr>
          <p:spPr>
            <a:xfrm flipV="1">
              <a:off x="4015534" y="3553268"/>
              <a:ext cx="1366312" cy="179588"/>
            </a:xfrm>
            <a:prstGeom prst="curvedConnector3">
              <a:avLst>
                <a:gd name="adj1" fmla="val 50000"/>
              </a:avLst>
            </a:prstGeom>
            <a:ln w="25400"/>
          </p:spPr>
          <p:style>
            <a:lnRef idx="2">
              <a:schemeClr val="accent1"/>
            </a:lnRef>
            <a:fillRef idx="0">
              <a:schemeClr val="accent1"/>
            </a:fillRef>
            <a:effectRef idx="1">
              <a:schemeClr val="accent1"/>
            </a:effectRef>
            <a:fontRef idx="minor">
              <a:schemeClr val="tx1"/>
            </a:fontRef>
          </p:style>
        </p:cxnSp>
        <p:cxnSp>
          <p:nvCxnSpPr>
            <p:cNvPr id="11" name="Curved Connector 10"/>
            <p:cNvCxnSpPr/>
            <p:nvPr/>
          </p:nvCxnSpPr>
          <p:spPr>
            <a:xfrm flipV="1">
              <a:off x="5381846" y="3424864"/>
              <a:ext cx="2290005" cy="128404"/>
            </a:xfrm>
            <a:prstGeom prst="curvedConnector3">
              <a:avLst>
                <a:gd name="adj1" fmla="val 64566"/>
              </a:avLst>
            </a:prstGeom>
            <a:ln w="25400"/>
          </p:spPr>
          <p:style>
            <a:lnRef idx="2">
              <a:schemeClr val="accent1"/>
            </a:lnRef>
            <a:fillRef idx="0">
              <a:schemeClr val="accent1"/>
            </a:fillRef>
            <a:effectRef idx="1">
              <a:schemeClr val="accent1"/>
            </a:effectRef>
            <a:fontRef idx="minor">
              <a:schemeClr val="tx1"/>
            </a:fontRef>
          </p:style>
        </p:cxnSp>
        <p:cxnSp>
          <p:nvCxnSpPr>
            <p:cNvPr id="13" name="Curved Connector 12"/>
            <p:cNvCxnSpPr/>
            <p:nvPr/>
          </p:nvCxnSpPr>
          <p:spPr>
            <a:xfrm rot="5400000">
              <a:off x="6324888" y="3771281"/>
              <a:ext cx="1706081" cy="987847"/>
            </a:xfrm>
            <a:prstGeom prst="curvedConnector3">
              <a:avLst>
                <a:gd name="adj1" fmla="val 71805"/>
              </a:avLst>
            </a:prstGeom>
            <a:ln w="25400"/>
          </p:spPr>
          <p:style>
            <a:lnRef idx="2">
              <a:schemeClr val="accent1"/>
            </a:lnRef>
            <a:fillRef idx="0">
              <a:schemeClr val="accent1"/>
            </a:fillRef>
            <a:effectRef idx="1">
              <a:schemeClr val="accent1"/>
            </a:effectRef>
            <a:fontRef idx="minor">
              <a:schemeClr val="tx1"/>
            </a:fontRef>
          </p:style>
        </p:cxnSp>
        <p:cxnSp>
          <p:nvCxnSpPr>
            <p:cNvPr id="16" name="Curved Connector 15"/>
            <p:cNvCxnSpPr/>
            <p:nvPr/>
          </p:nvCxnSpPr>
          <p:spPr>
            <a:xfrm rot="10800000">
              <a:off x="4015535" y="3732857"/>
              <a:ext cx="2668470" cy="1385389"/>
            </a:xfrm>
            <a:prstGeom prst="curvedConnector3">
              <a:avLst>
                <a:gd name="adj1" fmla="val 84134"/>
              </a:avLst>
            </a:prstGeom>
            <a:ln w="25400"/>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286299" y="2691142"/>
              <a:ext cx="1577990" cy="646331"/>
            </a:xfrm>
            <a:prstGeom prst="rect">
              <a:avLst/>
            </a:prstGeom>
            <a:noFill/>
            <a:ln w="25400">
              <a:noFill/>
            </a:ln>
          </p:spPr>
          <p:txBody>
            <a:bodyPr wrap="square" rtlCol="0">
              <a:spAutoFit/>
            </a:bodyPr>
            <a:lstStyle/>
            <a:p>
              <a:r>
                <a:rPr lang="en-US" dirty="0"/>
                <a:t>Cluster 1</a:t>
              </a:r>
            </a:p>
            <a:p>
              <a:r>
                <a:rPr lang="en-US" dirty="0"/>
                <a:t>(N=31)</a:t>
              </a:r>
            </a:p>
          </p:txBody>
        </p:sp>
      </p:grpSp>
      <p:sp>
        <p:nvSpPr>
          <p:cNvPr id="64" name="TextBox 63"/>
          <p:cNvSpPr txBox="1"/>
          <p:nvPr/>
        </p:nvSpPr>
        <p:spPr>
          <a:xfrm>
            <a:off x="8903123" y="6144460"/>
            <a:ext cx="970333" cy="338554"/>
          </a:xfrm>
          <a:prstGeom prst="rect">
            <a:avLst/>
          </a:prstGeom>
          <a:noFill/>
        </p:spPr>
        <p:txBody>
          <a:bodyPr wrap="square" rtlCol="0">
            <a:spAutoFit/>
          </a:bodyPr>
          <a:lstStyle/>
          <a:p>
            <a:r>
              <a:rPr lang="en-US" sz="1600" b="1" dirty="0"/>
              <a:t>Neglect</a:t>
            </a:r>
          </a:p>
        </p:txBody>
      </p:sp>
      <p:sp>
        <p:nvSpPr>
          <p:cNvPr id="65" name="TextBox 64"/>
          <p:cNvSpPr txBox="1"/>
          <p:nvPr/>
        </p:nvSpPr>
        <p:spPr>
          <a:xfrm>
            <a:off x="1723076" y="6144460"/>
            <a:ext cx="936531" cy="338554"/>
          </a:xfrm>
          <a:prstGeom prst="rect">
            <a:avLst/>
          </a:prstGeom>
          <a:noFill/>
        </p:spPr>
        <p:txBody>
          <a:bodyPr wrap="square" rtlCol="0">
            <a:spAutoFit/>
          </a:bodyPr>
          <a:lstStyle/>
          <a:p>
            <a:r>
              <a:rPr lang="en-US" sz="1600" b="1" dirty="0"/>
              <a:t>Abuse</a:t>
            </a:r>
          </a:p>
        </p:txBody>
      </p:sp>
      <p:sp>
        <p:nvSpPr>
          <p:cNvPr id="68" name="Rectangle 67"/>
          <p:cNvSpPr/>
          <p:nvPr/>
        </p:nvSpPr>
        <p:spPr>
          <a:xfrm>
            <a:off x="4833930" y="1392182"/>
            <a:ext cx="2071917" cy="378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p:nvPr/>
        </p:nvCxnSpPr>
        <p:spPr>
          <a:xfrm flipV="1">
            <a:off x="2251810" y="1940574"/>
            <a:ext cx="4266962" cy="240133"/>
          </a:xfrm>
          <a:prstGeom prst="curvedConnector3">
            <a:avLst/>
          </a:prstGeom>
          <a:ln w="254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 name="Curved Connector 8"/>
          <p:cNvCxnSpPr/>
          <p:nvPr/>
        </p:nvCxnSpPr>
        <p:spPr>
          <a:xfrm rot="5400000">
            <a:off x="5377060" y="2411557"/>
            <a:ext cx="1612698" cy="670728"/>
          </a:xfrm>
          <a:prstGeom prst="curvedConnector3">
            <a:avLst>
              <a:gd name="adj1" fmla="val 50000"/>
            </a:avLst>
          </a:prstGeom>
          <a:ln w="254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5" name="Curved Connector 14"/>
          <p:cNvCxnSpPr/>
          <p:nvPr/>
        </p:nvCxnSpPr>
        <p:spPr>
          <a:xfrm rot="10800000" flipV="1">
            <a:off x="5177319" y="3553270"/>
            <a:ext cx="670726" cy="179587"/>
          </a:xfrm>
          <a:prstGeom prst="curvedConnector3">
            <a:avLst/>
          </a:prstGeom>
          <a:ln w="254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 name="Curved Connector 17"/>
          <p:cNvCxnSpPr/>
          <p:nvPr/>
        </p:nvCxnSpPr>
        <p:spPr>
          <a:xfrm rot="16200000" flipH="1">
            <a:off x="4873144" y="4037033"/>
            <a:ext cx="1949805" cy="1341453"/>
          </a:xfrm>
          <a:prstGeom prst="curvedConnector3">
            <a:avLst/>
          </a:prstGeom>
          <a:ln w="254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2" name="Curved Connector 21"/>
          <p:cNvCxnSpPr/>
          <p:nvPr/>
        </p:nvCxnSpPr>
        <p:spPr>
          <a:xfrm rot="10800000">
            <a:off x="2251812" y="5682668"/>
            <a:ext cx="4266963" cy="12700"/>
          </a:xfrm>
          <a:prstGeom prst="curvedConnector3">
            <a:avLst/>
          </a:prstGeom>
          <a:ln w="508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rot="5400000" flipH="1" flipV="1">
            <a:off x="494479" y="3938038"/>
            <a:ext cx="3514662" cy="12700"/>
          </a:xfrm>
          <a:prstGeom prst="curvedConnector3">
            <a:avLst/>
          </a:prstGeom>
          <a:ln w="508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879738" y="2367977"/>
            <a:ext cx="1127391" cy="646331"/>
          </a:xfrm>
          <a:prstGeom prst="rect">
            <a:avLst/>
          </a:prstGeom>
          <a:noFill/>
        </p:spPr>
        <p:txBody>
          <a:bodyPr wrap="square" rtlCol="0">
            <a:spAutoFit/>
          </a:bodyPr>
          <a:lstStyle/>
          <a:p>
            <a:r>
              <a:rPr lang="en-US" dirty="0"/>
              <a:t>Cluster 2</a:t>
            </a:r>
          </a:p>
          <a:p>
            <a:r>
              <a:rPr lang="en-US" dirty="0"/>
              <a:t>(N=14)</a:t>
            </a:r>
          </a:p>
        </p:txBody>
      </p:sp>
      <p:cxnSp>
        <p:nvCxnSpPr>
          <p:cNvPr id="10" name="Straight Arrow Connector 9"/>
          <p:cNvCxnSpPr>
            <a:stCxn id="65" idx="3"/>
            <a:endCxn id="64" idx="1"/>
          </p:cNvCxnSpPr>
          <p:nvPr/>
        </p:nvCxnSpPr>
        <p:spPr>
          <a:xfrm>
            <a:off x="2659606" y="6313737"/>
            <a:ext cx="624351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9717126" y="3615378"/>
            <a:ext cx="1120834" cy="830997"/>
          </a:xfrm>
          <a:prstGeom prst="rect">
            <a:avLst/>
          </a:prstGeom>
          <a:noFill/>
        </p:spPr>
        <p:txBody>
          <a:bodyPr wrap="square" rtlCol="0">
            <a:spAutoFit/>
          </a:bodyPr>
          <a:lstStyle/>
          <a:p>
            <a:r>
              <a:rPr lang="en-US" sz="1600" b="1" dirty="0"/>
              <a:t>Diversity across types</a:t>
            </a:r>
          </a:p>
        </p:txBody>
      </p:sp>
      <p:cxnSp>
        <p:nvCxnSpPr>
          <p:cNvPr id="14" name="Straight Arrow Connector 13"/>
          <p:cNvCxnSpPr>
            <a:stCxn id="38" idx="0"/>
          </p:cNvCxnSpPr>
          <p:nvPr/>
        </p:nvCxnSpPr>
        <p:spPr>
          <a:xfrm flipH="1" flipV="1">
            <a:off x="10268373" y="1770221"/>
            <a:ext cx="9170" cy="18451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38" idx="2"/>
          </p:cNvCxnSpPr>
          <p:nvPr/>
        </p:nvCxnSpPr>
        <p:spPr>
          <a:xfrm flipH="1">
            <a:off x="10268373" y="4446374"/>
            <a:ext cx="9170" cy="16980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129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dissolve">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35"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981200" y="254961"/>
            <a:ext cx="7620000" cy="1303514"/>
          </a:xfrm>
          <a:prstGeom prst="rect">
            <a:avLst/>
          </a:prstGeom>
        </p:spPr>
        <p:txBody>
          <a:bodyPr>
            <a:normAutofit fontScale="92500" lnSpcReduction="20000"/>
          </a:bodyPr>
          <a:lstStyle/>
          <a:p>
            <a:r>
              <a:rPr lang="en-US" b="1" dirty="0"/>
              <a:t>Do those who have experienced abuse (vs. those who have experienced neglect) have a different symptom profile, in line with what is expected for traumatic psychosis?</a:t>
            </a:r>
          </a:p>
          <a:p>
            <a:endParaRPr lang="en-US" dirty="0"/>
          </a:p>
          <a:p>
            <a:pPr marL="114300" indent="0">
              <a:buNone/>
            </a:pP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4039648368"/>
              </p:ext>
            </p:extLst>
          </p:nvPr>
        </p:nvGraphicFramePr>
        <p:xfrm>
          <a:off x="2425719" y="1558476"/>
          <a:ext cx="7175481" cy="45102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649637" y="6115573"/>
            <a:ext cx="6951562" cy="646331"/>
          </a:xfrm>
          <a:prstGeom prst="rect">
            <a:avLst/>
          </a:prstGeom>
          <a:noFill/>
        </p:spPr>
        <p:txBody>
          <a:bodyPr wrap="square" rtlCol="0">
            <a:spAutoFit/>
          </a:bodyPr>
          <a:lstStyle/>
          <a:p>
            <a:r>
              <a:rPr lang="en-US" b="1" dirty="0"/>
              <a:t>Figure 2: </a:t>
            </a:r>
            <a:r>
              <a:rPr lang="en-US" dirty="0"/>
              <a:t>Bar chart showing the mean scores of the trauma clusters for each of the assumptions of traumatic psychosis</a:t>
            </a:r>
          </a:p>
        </p:txBody>
      </p:sp>
      <p:sp>
        <p:nvSpPr>
          <p:cNvPr id="9" name="Oval 8"/>
          <p:cNvSpPr/>
          <p:nvPr/>
        </p:nvSpPr>
        <p:spPr>
          <a:xfrm>
            <a:off x="2923832" y="1752548"/>
            <a:ext cx="1183363" cy="4077292"/>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756600" y="3982762"/>
            <a:ext cx="1255518" cy="1847078"/>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571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970" y="-97566"/>
            <a:ext cx="8591550" cy="1066801"/>
          </a:xfrm>
        </p:spPr>
        <p:txBody>
          <a:bodyPr/>
          <a:lstStyle/>
          <a:p>
            <a:r>
              <a:rPr lang="en-US" dirty="0"/>
              <a:t>Unexpected findings? </a:t>
            </a:r>
          </a:p>
        </p:txBody>
      </p:sp>
      <p:sp>
        <p:nvSpPr>
          <p:cNvPr id="4" name="TextBox 3"/>
          <p:cNvSpPr txBox="1"/>
          <p:nvPr/>
        </p:nvSpPr>
        <p:spPr>
          <a:xfrm>
            <a:off x="3596958" y="2549358"/>
            <a:ext cx="2072957" cy="923330"/>
          </a:xfrm>
          <a:prstGeom prst="rect">
            <a:avLst/>
          </a:prstGeom>
          <a:noFill/>
        </p:spPr>
        <p:txBody>
          <a:bodyPr wrap="square" rtlCol="0">
            <a:spAutoFit/>
          </a:bodyPr>
          <a:lstStyle/>
          <a:p>
            <a:r>
              <a:rPr lang="en-US" dirty="0"/>
              <a:t>Higher mannerisms and posture score in cluster 1</a:t>
            </a:r>
          </a:p>
        </p:txBody>
      </p:sp>
      <p:sp>
        <p:nvSpPr>
          <p:cNvPr id="5" name="TextBox 4"/>
          <p:cNvSpPr txBox="1"/>
          <p:nvPr/>
        </p:nvSpPr>
        <p:spPr>
          <a:xfrm>
            <a:off x="6114278" y="1412195"/>
            <a:ext cx="2072957" cy="923330"/>
          </a:xfrm>
          <a:prstGeom prst="rect">
            <a:avLst/>
          </a:prstGeom>
          <a:noFill/>
        </p:spPr>
        <p:txBody>
          <a:bodyPr wrap="square" rtlCol="0">
            <a:spAutoFit/>
          </a:bodyPr>
          <a:lstStyle/>
          <a:p>
            <a:r>
              <a:rPr lang="en-US" dirty="0"/>
              <a:t>Higher unusual beliefs score in cluster 2</a:t>
            </a:r>
          </a:p>
        </p:txBody>
      </p:sp>
      <p:graphicFrame>
        <p:nvGraphicFramePr>
          <p:cNvPr id="8" name="Chart 7"/>
          <p:cNvGraphicFramePr/>
          <p:nvPr>
            <p:extLst/>
          </p:nvPr>
        </p:nvGraphicFramePr>
        <p:xfrm>
          <a:off x="2777385" y="2218851"/>
          <a:ext cx="6196089" cy="382770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649637" y="5871275"/>
            <a:ext cx="6951562" cy="646331"/>
          </a:xfrm>
          <a:prstGeom prst="rect">
            <a:avLst/>
          </a:prstGeom>
          <a:noFill/>
        </p:spPr>
        <p:txBody>
          <a:bodyPr wrap="square" rtlCol="0">
            <a:spAutoFit/>
          </a:bodyPr>
          <a:lstStyle/>
          <a:p>
            <a:r>
              <a:rPr lang="en-US" b="1" dirty="0"/>
              <a:t>Figure 3: </a:t>
            </a:r>
            <a:r>
              <a:rPr lang="en-US" dirty="0"/>
              <a:t>Bar chart </a:t>
            </a:r>
            <a:r>
              <a:rPr lang="en-US" dirty="0" err="1"/>
              <a:t>summarising</a:t>
            </a:r>
            <a:r>
              <a:rPr lang="en-US" dirty="0"/>
              <a:t> other significant differences in PANSS scores between the clusters</a:t>
            </a:r>
          </a:p>
        </p:txBody>
      </p:sp>
    </p:spTree>
    <p:extLst>
      <p:ext uri="{BB962C8B-B14F-4D97-AF65-F5344CB8AC3E}">
        <p14:creationId xmlns:p14="http://schemas.microsoft.com/office/powerpoint/2010/main" val="60749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7D80C1-44DF-9F4E-A20D-8139D062F9B0}"/>
              </a:ext>
            </a:extLst>
          </p:cNvPr>
          <p:cNvSpPr>
            <a:spLocks noGrp="1"/>
          </p:cNvSpPr>
          <p:nvPr>
            <p:ph type="title"/>
          </p:nvPr>
        </p:nvSpPr>
        <p:spPr/>
        <p:txBody>
          <a:bodyPr>
            <a:normAutofit fontScale="90000"/>
          </a:bodyPr>
          <a:lstStyle/>
          <a:p>
            <a:r>
              <a:rPr lang="en-US" dirty="0">
                <a:solidFill>
                  <a:schemeClr val="accent2"/>
                </a:solidFill>
              </a:rPr>
              <a:t>3. </a:t>
            </a:r>
            <a:r>
              <a:rPr lang="en-US" dirty="0"/>
              <a:t>Can the </a:t>
            </a:r>
            <a:r>
              <a:rPr lang="en-US" b="1" dirty="0"/>
              <a:t>integrated model </a:t>
            </a:r>
            <a:r>
              <a:rPr lang="en-US" dirty="0"/>
              <a:t>(cognitive, metacognitive and compassion focused) be described?</a:t>
            </a:r>
            <a:br>
              <a:rPr lang="en-US" dirty="0"/>
            </a:br>
            <a:endParaRPr lang="en-US" dirty="0"/>
          </a:p>
        </p:txBody>
      </p:sp>
      <p:sp>
        <p:nvSpPr>
          <p:cNvPr id="2" name="TextBox 1">
            <a:extLst>
              <a:ext uri="{FF2B5EF4-FFF2-40B4-BE49-F238E27FC236}">
                <a16:creationId xmlns:a16="http://schemas.microsoft.com/office/drawing/2014/main" id="{AA15855A-FB66-A748-88C1-E763767FB177}"/>
              </a:ext>
            </a:extLst>
          </p:cNvPr>
          <p:cNvSpPr txBox="1"/>
          <p:nvPr/>
        </p:nvSpPr>
        <p:spPr>
          <a:xfrm>
            <a:off x="6372225" y="4100513"/>
            <a:ext cx="184731" cy="369332"/>
          </a:xfrm>
          <a:prstGeom prst="rect">
            <a:avLst/>
          </a:prstGeom>
          <a:noFill/>
        </p:spPr>
        <p:txBody>
          <a:bodyPr wrap="none" rtlCol="0">
            <a:spAutoFit/>
          </a:bodyPr>
          <a:lstStyle/>
          <a:p>
            <a:endParaRPr lang="en-US"/>
          </a:p>
        </p:txBody>
      </p:sp>
      <p:pic>
        <p:nvPicPr>
          <p:cNvPr id="5" name="Picture 4">
            <a:extLst>
              <a:ext uri="{FF2B5EF4-FFF2-40B4-BE49-F238E27FC236}">
                <a16:creationId xmlns:a16="http://schemas.microsoft.com/office/drawing/2014/main" id="{8890DCD2-DA3D-F848-8D25-C4986411C0F8}"/>
              </a:ext>
            </a:extLst>
          </p:cNvPr>
          <p:cNvPicPr>
            <a:picLocks noChangeAspect="1"/>
          </p:cNvPicPr>
          <p:nvPr/>
        </p:nvPicPr>
        <p:blipFill>
          <a:blip r:embed="rId2"/>
          <a:stretch>
            <a:fillRect/>
          </a:stretch>
        </p:blipFill>
        <p:spPr>
          <a:xfrm>
            <a:off x="4057649" y="1857375"/>
            <a:ext cx="3357563" cy="4229100"/>
          </a:xfrm>
          <a:prstGeom prst="rect">
            <a:avLst/>
          </a:prstGeom>
        </p:spPr>
      </p:pic>
    </p:spTree>
    <p:extLst>
      <p:ext uri="{BB962C8B-B14F-4D97-AF65-F5344CB8AC3E}">
        <p14:creationId xmlns:p14="http://schemas.microsoft.com/office/powerpoint/2010/main" val="1896965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CAD87905-3E2A-5743-9ABF-05A7D6C8E559}"/>
              </a:ext>
            </a:extLst>
          </p:cNvPr>
          <p:cNvSpPr>
            <a:spLocks noGrp="1"/>
          </p:cNvSpPr>
          <p:nvPr>
            <p:ph type="title" idx="4294967295"/>
          </p:nvPr>
        </p:nvSpPr>
        <p:spPr>
          <a:xfrm>
            <a:off x="838200" y="365126"/>
            <a:ext cx="10515600" cy="1025526"/>
          </a:xfrm>
        </p:spPr>
        <p:txBody>
          <a:bodyPr/>
          <a:lstStyle/>
          <a:p>
            <a:pPr eaLnBrk="1" hangingPunct="1"/>
            <a:r>
              <a:rPr lang="en-GB" altLang="ja-JP" sz="4000" dirty="0">
                <a:latin typeface="Verdana" panose="020B0604030504040204" pitchFamily="34" charset="0"/>
              </a:rPr>
              <a:t>Trauma and psychosis formulation</a:t>
            </a:r>
            <a:endParaRPr lang="en-GB" altLang="en-US" sz="4000" dirty="0">
              <a:latin typeface="Verdana" panose="020B0604030504040204" pitchFamily="34" charset="0"/>
            </a:endParaRPr>
          </a:p>
        </p:txBody>
      </p:sp>
      <p:sp>
        <p:nvSpPr>
          <p:cNvPr id="95234" name="Text Box 3">
            <a:extLst>
              <a:ext uri="{FF2B5EF4-FFF2-40B4-BE49-F238E27FC236}">
                <a16:creationId xmlns:a16="http://schemas.microsoft.com/office/drawing/2014/main" id="{8BF9475D-2A67-BC46-B184-9C416E412263}"/>
              </a:ext>
            </a:extLst>
          </p:cNvPr>
          <p:cNvSpPr txBox="1">
            <a:spLocks noChangeArrowheads="1"/>
          </p:cNvSpPr>
          <p:nvPr/>
        </p:nvSpPr>
        <p:spPr bwMode="auto">
          <a:xfrm>
            <a:off x="4391586" y="1524001"/>
            <a:ext cx="28055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dirty="0">
                <a:solidFill>
                  <a:schemeClr val="accent1"/>
                </a:solidFill>
                <a:latin typeface="Verdana" panose="020B0604030504040204" pitchFamily="34" charset="0"/>
                <a:cs typeface="Arial" panose="020B0604020202020204" pitchFamily="34" charset="0"/>
              </a:rPr>
              <a:t>Abuse triggers</a:t>
            </a:r>
            <a:endParaRPr lang="en-US" altLang="en-US" sz="6000" dirty="0">
              <a:solidFill>
                <a:schemeClr val="accent1"/>
              </a:solidFill>
              <a:latin typeface="Verdana" panose="020B0604030504040204" pitchFamily="34" charset="0"/>
              <a:cs typeface="Arial" panose="020B0604020202020204" pitchFamily="34" charset="0"/>
            </a:endParaRPr>
          </a:p>
        </p:txBody>
      </p:sp>
      <p:sp>
        <p:nvSpPr>
          <p:cNvPr id="95235" name="Text Box 4">
            <a:extLst>
              <a:ext uri="{FF2B5EF4-FFF2-40B4-BE49-F238E27FC236}">
                <a16:creationId xmlns:a16="http://schemas.microsoft.com/office/drawing/2014/main" id="{0E7B4B6A-4F90-9243-8FC3-3E3760750E4C}"/>
              </a:ext>
            </a:extLst>
          </p:cNvPr>
          <p:cNvSpPr txBox="1">
            <a:spLocks noChangeArrowheads="1"/>
          </p:cNvSpPr>
          <p:nvPr/>
        </p:nvSpPr>
        <p:spPr bwMode="auto">
          <a:xfrm>
            <a:off x="4419600" y="2547938"/>
            <a:ext cx="31921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dirty="0">
                <a:solidFill>
                  <a:schemeClr val="accent6"/>
                </a:solidFill>
                <a:latin typeface="Verdana" panose="020B0604030504040204" pitchFamily="34" charset="0"/>
                <a:cs typeface="Arial" panose="020B0604020202020204" pitchFamily="34" charset="0"/>
              </a:rPr>
              <a:t>Voices, visions</a:t>
            </a:r>
          </a:p>
        </p:txBody>
      </p:sp>
      <p:sp>
        <p:nvSpPr>
          <p:cNvPr id="95236" name="Text Box 5">
            <a:extLst>
              <a:ext uri="{FF2B5EF4-FFF2-40B4-BE49-F238E27FC236}">
                <a16:creationId xmlns:a16="http://schemas.microsoft.com/office/drawing/2014/main" id="{12785F60-427F-2F40-A78C-796CAA998826}"/>
              </a:ext>
            </a:extLst>
          </p:cNvPr>
          <p:cNvSpPr txBox="1">
            <a:spLocks noChangeArrowheads="1"/>
          </p:cNvSpPr>
          <p:nvPr/>
        </p:nvSpPr>
        <p:spPr bwMode="auto">
          <a:xfrm>
            <a:off x="3705226" y="4876800"/>
            <a:ext cx="4500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dirty="0">
                <a:solidFill>
                  <a:schemeClr val="accent1"/>
                </a:solidFill>
                <a:latin typeface="Verdana" panose="020B0604030504040204" pitchFamily="34" charset="0"/>
                <a:cs typeface="Arial" panose="020B0604020202020204" pitchFamily="34" charset="0"/>
              </a:rPr>
              <a:t>“It is a demon”</a:t>
            </a:r>
          </a:p>
        </p:txBody>
      </p:sp>
      <p:sp>
        <p:nvSpPr>
          <p:cNvPr id="95237" name="Text Box 6">
            <a:extLst>
              <a:ext uri="{FF2B5EF4-FFF2-40B4-BE49-F238E27FC236}">
                <a16:creationId xmlns:a16="http://schemas.microsoft.com/office/drawing/2014/main" id="{F7D3F020-D306-A34F-AD25-0F03684A6D92}"/>
              </a:ext>
            </a:extLst>
          </p:cNvPr>
          <p:cNvSpPr txBox="1">
            <a:spLocks noChangeArrowheads="1"/>
          </p:cNvSpPr>
          <p:nvPr/>
        </p:nvSpPr>
        <p:spPr bwMode="auto">
          <a:xfrm>
            <a:off x="1621560" y="3067050"/>
            <a:ext cx="30814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dirty="0">
                <a:solidFill>
                  <a:schemeClr val="hlink"/>
                </a:solidFill>
                <a:latin typeface="Verdana" panose="020B0604030504040204" pitchFamily="34" charset="0"/>
                <a:cs typeface="Arial" panose="020B0604020202020204" pitchFamily="34" charset="0"/>
              </a:rPr>
              <a:t>Anxiety, </a:t>
            </a:r>
            <a:r>
              <a:rPr lang="en-US" altLang="en-US" sz="2800" dirty="0">
                <a:solidFill>
                  <a:schemeClr val="accent6"/>
                </a:solidFill>
                <a:latin typeface="Verdana" panose="020B0604030504040204" pitchFamily="34" charset="0"/>
                <a:cs typeface="Arial" panose="020B0604020202020204" pitchFamily="34" charset="0"/>
              </a:rPr>
              <a:t>shame</a:t>
            </a:r>
            <a:r>
              <a:rPr lang="en-US" altLang="en-US" sz="2800" dirty="0">
                <a:solidFill>
                  <a:schemeClr val="hlink"/>
                </a:solidFill>
                <a:latin typeface="Verdana" panose="020B0604030504040204" pitchFamily="34" charset="0"/>
                <a:cs typeface="Arial" panose="020B0604020202020204" pitchFamily="34" charset="0"/>
              </a:rPr>
              <a:t>,</a:t>
            </a:r>
          </a:p>
          <a:p>
            <a:pPr algn="ctr">
              <a:spcBef>
                <a:spcPct val="0"/>
              </a:spcBef>
              <a:buFontTx/>
              <a:buNone/>
            </a:pPr>
            <a:r>
              <a:rPr lang="en-US" altLang="en-US" sz="2800" dirty="0">
                <a:solidFill>
                  <a:schemeClr val="hlink"/>
                </a:solidFill>
                <a:latin typeface="Verdana" panose="020B0604030504040204" pitchFamily="34" charset="0"/>
                <a:cs typeface="Arial" panose="020B0604020202020204" pitchFamily="34" charset="0"/>
              </a:rPr>
              <a:t>dissociation</a:t>
            </a:r>
          </a:p>
        </p:txBody>
      </p:sp>
      <p:sp>
        <p:nvSpPr>
          <p:cNvPr id="95238" name="Text Box 7">
            <a:extLst>
              <a:ext uri="{FF2B5EF4-FFF2-40B4-BE49-F238E27FC236}">
                <a16:creationId xmlns:a16="http://schemas.microsoft.com/office/drawing/2014/main" id="{C86061A5-ACCE-504B-A3C5-55ACA2776A49}"/>
              </a:ext>
            </a:extLst>
          </p:cNvPr>
          <p:cNvSpPr txBox="1">
            <a:spLocks noChangeArrowheads="1"/>
          </p:cNvSpPr>
          <p:nvPr/>
        </p:nvSpPr>
        <p:spPr bwMode="auto">
          <a:xfrm>
            <a:off x="6151837" y="3216275"/>
            <a:ext cx="546046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dirty="0">
                <a:solidFill>
                  <a:srgbClr val="FF0000"/>
                </a:solidFill>
                <a:latin typeface="Verdana" panose="020B0604030504040204" pitchFamily="34" charset="0"/>
                <a:cs typeface="Arial" panose="020B0604020202020204" pitchFamily="34" charset="0"/>
              </a:rPr>
              <a:t>Thought suppression, worry,</a:t>
            </a:r>
            <a:r>
              <a:rPr lang="en-US" altLang="en-US" sz="2800" dirty="0">
                <a:latin typeface="Verdana" panose="020B0604030504040204" pitchFamily="34" charset="0"/>
                <a:cs typeface="Arial" panose="020B0604020202020204" pitchFamily="34" charset="0"/>
              </a:rPr>
              <a:t> </a:t>
            </a:r>
          </a:p>
          <a:p>
            <a:pPr algn="ctr">
              <a:spcBef>
                <a:spcPct val="0"/>
              </a:spcBef>
              <a:buFontTx/>
              <a:buNone/>
            </a:pPr>
            <a:r>
              <a:rPr lang="en-US" altLang="en-US" sz="2800" dirty="0">
                <a:solidFill>
                  <a:schemeClr val="accent1"/>
                </a:solidFill>
                <a:latin typeface="Verdana" panose="020B0604030504040204" pitchFamily="34" charset="0"/>
                <a:cs typeface="Arial" panose="020B0604020202020204" pitchFamily="34" charset="0"/>
              </a:rPr>
              <a:t>self harm</a:t>
            </a:r>
          </a:p>
        </p:txBody>
      </p:sp>
      <p:sp>
        <p:nvSpPr>
          <p:cNvPr id="95239" name="Line 8">
            <a:extLst>
              <a:ext uri="{FF2B5EF4-FFF2-40B4-BE49-F238E27FC236}">
                <a16:creationId xmlns:a16="http://schemas.microsoft.com/office/drawing/2014/main" id="{82E32904-4CF3-BB49-B30C-150F9CC925CF}"/>
              </a:ext>
            </a:extLst>
          </p:cNvPr>
          <p:cNvSpPr>
            <a:spLocks noChangeShapeType="1"/>
          </p:cNvSpPr>
          <p:nvPr/>
        </p:nvSpPr>
        <p:spPr bwMode="auto">
          <a:xfrm>
            <a:off x="5815013" y="2133600"/>
            <a:ext cx="0" cy="533400"/>
          </a:xfrm>
          <a:prstGeom prst="line">
            <a:avLst/>
          </a:prstGeom>
          <a:noFill/>
          <a:ln w="28575">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40" name="Line 9">
            <a:extLst>
              <a:ext uri="{FF2B5EF4-FFF2-40B4-BE49-F238E27FC236}">
                <a16:creationId xmlns:a16="http://schemas.microsoft.com/office/drawing/2014/main" id="{4562CE9F-E921-2D4A-A714-BCDE04125422}"/>
              </a:ext>
            </a:extLst>
          </p:cNvPr>
          <p:cNvSpPr>
            <a:spLocks noChangeShapeType="1"/>
          </p:cNvSpPr>
          <p:nvPr/>
        </p:nvSpPr>
        <p:spPr bwMode="auto">
          <a:xfrm>
            <a:off x="5815013" y="2971800"/>
            <a:ext cx="0" cy="1981200"/>
          </a:xfrm>
          <a:prstGeom prst="line">
            <a:avLst/>
          </a:prstGeom>
          <a:noFill/>
          <a:ln w="28575">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41" name="Line 10">
            <a:extLst>
              <a:ext uri="{FF2B5EF4-FFF2-40B4-BE49-F238E27FC236}">
                <a16:creationId xmlns:a16="http://schemas.microsoft.com/office/drawing/2014/main" id="{8DB34205-C469-3E47-9D5B-CF1373358978}"/>
              </a:ext>
            </a:extLst>
          </p:cNvPr>
          <p:cNvSpPr>
            <a:spLocks noChangeShapeType="1"/>
          </p:cNvSpPr>
          <p:nvPr/>
        </p:nvSpPr>
        <p:spPr bwMode="auto">
          <a:xfrm flipH="1" flipV="1">
            <a:off x="3282950" y="4038600"/>
            <a:ext cx="908050" cy="1066800"/>
          </a:xfrm>
          <a:prstGeom prst="line">
            <a:avLst/>
          </a:prstGeom>
          <a:noFill/>
          <a:ln w="28575">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42" name="Line 11">
            <a:extLst>
              <a:ext uri="{FF2B5EF4-FFF2-40B4-BE49-F238E27FC236}">
                <a16:creationId xmlns:a16="http://schemas.microsoft.com/office/drawing/2014/main" id="{0D90C232-FEA9-BB41-8FEA-604D0749F01A}"/>
              </a:ext>
            </a:extLst>
          </p:cNvPr>
          <p:cNvSpPr>
            <a:spLocks noChangeShapeType="1"/>
          </p:cNvSpPr>
          <p:nvPr/>
        </p:nvSpPr>
        <p:spPr bwMode="auto">
          <a:xfrm flipV="1">
            <a:off x="3282950" y="2819400"/>
            <a:ext cx="1060450" cy="381000"/>
          </a:xfrm>
          <a:prstGeom prst="line">
            <a:avLst/>
          </a:prstGeom>
          <a:noFill/>
          <a:ln w="28575">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43" name="Line 12">
            <a:extLst>
              <a:ext uri="{FF2B5EF4-FFF2-40B4-BE49-F238E27FC236}">
                <a16:creationId xmlns:a16="http://schemas.microsoft.com/office/drawing/2014/main" id="{99B4DA59-EE8D-6348-8B47-FA42780B1CEC}"/>
              </a:ext>
            </a:extLst>
          </p:cNvPr>
          <p:cNvSpPr>
            <a:spLocks noChangeShapeType="1"/>
          </p:cNvSpPr>
          <p:nvPr/>
        </p:nvSpPr>
        <p:spPr bwMode="auto">
          <a:xfrm flipH="1" flipV="1">
            <a:off x="7772400" y="2895600"/>
            <a:ext cx="914400" cy="457200"/>
          </a:xfrm>
          <a:prstGeom prst="line">
            <a:avLst/>
          </a:prstGeom>
          <a:noFill/>
          <a:ln w="28575">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44" name="Line 13">
            <a:extLst>
              <a:ext uri="{FF2B5EF4-FFF2-40B4-BE49-F238E27FC236}">
                <a16:creationId xmlns:a16="http://schemas.microsoft.com/office/drawing/2014/main" id="{F806D94B-86AF-5049-BA5B-F2608706152A}"/>
              </a:ext>
            </a:extLst>
          </p:cNvPr>
          <p:cNvSpPr>
            <a:spLocks noChangeShapeType="1"/>
          </p:cNvSpPr>
          <p:nvPr/>
        </p:nvSpPr>
        <p:spPr bwMode="auto">
          <a:xfrm flipV="1">
            <a:off x="7924801" y="4648200"/>
            <a:ext cx="492125" cy="457200"/>
          </a:xfrm>
          <a:prstGeom prst="line">
            <a:avLst/>
          </a:prstGeom>
          <a:noFill/>
          <a:ln w="28575">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45" name="Line 14">
            <a:extLst>
              <a:ext uri="{FF2B5EF4-FFF2-40B4-BE49-F238E27FC236}">
                <a16:creationId xmlns:a16="http://schemas.microsoft.com/office/drawing/2014/main" id="{461FA38C-5554-6341-917E-BB826664B092}"/>
              </a:ext>
            </a:extLst>
          </p:cNvPr>
          <p:cNvSpPr>
            <a:spLocks noChangeShapeType="1"/>
          </p:cNvSpPr>
          <p:nvPr/>
        </p:nvSpPr>
        <p:spPr bwMode="auto">
          <a:xfrm flipH="1">
            <a:off x="7713664" y="4648200"/>
            <a:ext cx="492125" cy="457200"/>
          </a:xfrm>
          <a:prstGeom prst="line">
            <a:avLst/>
          </a:prstGeom>
          <a:noFill/>
          <a:ln w="28575">
            <a:solidFill>
              <a:schemeClr val="folHlink"/>
            </a:solidFill>
            <a:prstDash val="sysDot"/>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845873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8E5A1-6E68-CB4A-B4EC-1FC105F73391}"/>
              </a:ext>
            </a:extLst>
          </p:cNvPr>
          <p:cNvSpPr>
            <a:spLocks noGrp="1"/>
          </p:cNvSpPr>
          <p:nvPr>
            <p:ph type="title"/>
          </p:nvPr>
        </p:nvSpPr>
        <p:spPr/>
        <p:txBody>
          <a:bodyPr/>
          <a:lstStyle/>
          <a:p>
            <a:r>
              <a:rPr lang="en-US" dirty="0">
                <a:solidFill>
                  <a:schemeClr val="accent1"/>
                </a:solidFill>
              </a:rPr>
              <a:t>CBT elements</a:t>
            </a:r>
          </a:p>
        </p:txBody>
      </p:sp>
      <p:sp>
        <p:nvSpPr>
          <p:cNvPr id="3" name="Content Placeholder 2">
            <a:extLst>
              <a:ext uri="{FF2B5EF4-FFF2-40B4-BE49-F238E27FC236}">
                <a16:creationId xmlns:a16="http://schemas.microsoft.com/office/drawing/2014/main" id="{DB9D447C-5C60-E049-87F6-D79F1E189809}"/>
              </a:ext>
            </a:extLst>
          </p:cNvPr>
          <p:cNvSpPr>
            <a:spLocks noGrp="1"/>
          </p:cNvSpPr>
          <p:nvPr>
            <p:ph idx="1"/>
          </p:nvPr>
        </p:nvSpPr>
        <p:spPr/>
        <p:txBody>
          <a:bodyPr>
            <a:normAutofit fontScale="92500" lnSpcReduction="20000"/>
          </a:bodyPr>
          <a:lstStyle/>
          <a:p>
            <a:r>
              <a:rPr lang="en-US" dirty="0" err="1">
                <a:solidFill>
                  <a:schemeClr val="accent1"/>
                </a:solidFill>
              </a:rPr>
              <a:t>Recognise</a:t>
            </a:r>
            <a:r>
              <a:rPr lang="en-US" dirty="0">
                <a:solidFill>
                  <a:schemeClr val="accent1"/>
                </a:solidFill>
              </a:rPr>
              <a:t> and manage abuse related triggers</a:t>
            </a:r>
          </a:p>
          <a:p>
            <a:r>
              <a:rPr lang="en-US" dirty="0" err="1">
                <a:solidFill>
                  <a:schemeClr val="accent1"/>
                </a:solidFill>
              </a:rPr>
              <a:t>Normalise</a:t>
            </a:r>
            <a:r>
              <a:rPr lang="en-US" dirty="0">
                <a:solidFill>
                  <a:schemeClr val="accent1"/>
                </a:solidFill>
              </a:rPr>
              <a:t> and formulate</a:t>
            </a:r>
          </a:p>
          <a:p>
            <a:r>
              <a:rPr lang="en-US" dirty="0">
                <a:solidFill>
                  <a:schemeClr val="accent1"/>
                </a:solidFill>
              </a:rPr>
              <a:t>Timeline work</a:t>
            </a:r>
          </a:p>
          <a:p>
            <a:r>
              <a:rPr lang="en-US" dirty="0">
                <a:solidFill>
                  <a:schemeClr val="accent1"/>
                </a:solidFill>
              </a:rPr>
              <a:t>Effective coping strategies</a:t>
            </a:r>
          </a:p>
          <a:p>
            <a:r>
              <a:rPr lang="en-US" dirty="0">
                <a:solidFill>
                  <a:schemeClr val="accent1"/>
                </a:solidFill>
              </a:rPr>
              <a:t>Questioning and testing of delusion</a:t>
            </a:r>
          </a:p>
          <a:p>
            <a:r>
              <a:rPr lang="en-US" dirty="0">
                <a:solidFill>
                  <a:schemeClr val="accent1"/>
                </a:solidFill>
              </a:rPr>
              <a:t>Reality testing of voices, visions, somatic sensations</a:t>
            </a:r>
          </a:p>
          <a:p>
            <a:r>
              <a:rPr lang="en-US" dirty="0">
                <a:solidFill>
                  <a:schemeClr val="accent1"/>
                </a:solidFill>
              </a:rPr>
              <a:t>Grounding for dissociation</a:t>
            </a:r>
          </a:p>
          <a:p>
            <a:r>
              <a:rPr lang="en-US" dirty="0">
                <a:solidFill>
                  <a:schemeClr val="accent1"/>
                </a:solidFill>
              </a:rPr>
              <a:t>Rational responses and imagery around resilience</a:t>
            </a:r>
          </a:p>
          <a:p>
            <a:r>
              <a:rPr lang="en-US" dirty="0">
                <a:solidFill>
                  <a:schemeClr val="accent1"/>
                </a:solidFill>
              </a:rPr>
              <a:t>Processing the traumatic memories (exposure/imagery)</a:t>
            </a:r>
          </a:p>
          <a:p>
            <a:r>
              <a:rPr lang="en-US" dirty="0">
                <a:solidFill>
                  <a:schemeClr val="accent1"/>
                </a:solidFill>
              </a:rPr>
              <a:t>Schema work on dangerousness of the world and inability to cope.</a:t>
            </a:r>
          </a:p>
          <a:p>
            <a:endParaRPr lang="en-US" dirty="0"/>
          </a:p>
        </p:txBody>
      </p:sp>
    </p:spTree>
    <p:extLst>
      <p:ext uri="{BB962C8B-B14F-4D97-AF65-F5344CB8AC3E}">
        <p14:creationId xmlns:p14="http://schemas.microsoft.com/office/powerpoint/2010/main" val="28929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5D9D-53CE-1144-9D8F-7722B0C4EE98}"/>
              </a:ext>
            </a:extLst>
          </p:cNvPr>
          <p:cNvSpPr>
            <a:spLocks noGrp="1"/>
          </p:cNvSpPr>
          <p:nvPr>
            <p:ph type="title"/>
          </p:nvPr>
        </p:nvSpPr>
        <p:spPr/>
        <p:txBody>
          <a:bodyPr/>
          <a:lstStyle/>
          <a:p>
            <a:r>
              <a:rPr lang="en-US" dirty="0">
                <a:solidFill>
                  <a:srgbClr val="FF0000"/>
                </a:solidFill>
              </a:rPr>
              <a:t>metacognitive</a:t>
            </a:r>
            <a:r>
              <a:rPr lang="en-US" dirty="0"/>
              <a:t> and </a:t>
            </a:r>
            <a:r>
              <a:rPr lang="en-US" dirty="0">
                <a:solidFill>
                  <a:schemeClr val="accent6"/>
                </a:solidFill>
              </a:rPr>
              <a:t>compassion</a:t>
            </a:r>
            <a:r>
              <a:rPr lang="en-US" dirty="0"/>
              <a:t> based elements</a:t>
            </a:r>
          </a:p>
        </p:txBody>
      </p:sp>
      <p:sp>
        <p:nvSpPr>
          <p:cNvPr id="3" name="Content Placeholder 2">
            <a:extLst>
              <a:ext uri="{FF2B5EF4-FFF2-40B4-BE49-F238E27FC236}">
                <a16:creationId xmlns:a16="http://schemas.microsoft.com/office/drawing/2014/main" id="{57454A2A-344B-0741-84C6-2A13FE3BCDC7}"/>
              </a:ext>
            </a:extLst>
          </p:cNvPr>
          <p:cNvSpPr>
            <a:spLocks noGrp="1"/>
          </p:cNvSpPr>
          <p:nvPr>
            <p:ph sz="half" idx="1"/>
          </p:nvPr>
        </p:nvSpPr>
        <p:spPr/>
        <p:txBody>
          <a:bodyPr/>
          <a:lstStyle/>
          <a:p>
            <a:r>
              <a:rPr lang="en-US" dirty="0">
                <a:solidFill>
                  <a:srgbClr val="FF0000"/>
                </a:solidFill>
              </a:rPr>
              <a:t>Reduce thought suppression</a:t>
            </a:r>
          </a:p>
          <a:p>
            <a:r>
              <a:rPr lang="en-US" dirty="0">
                <a:solidFill>
                  <a:srgbClr val="FF0000"/>
                </a:solidFill>
              </a:rPr>
              <a:t>Worry periods and worry postponement</a:t>
            </a:r>
          </a:p>
          <a:p>
            <a:r>
              <a:rPr lang="en-US" dirty="0">
                <a:solidFill>
                  <a:srgbClr val="FF0000"/>
                </a:solidFill>
              </a:rPr>
              <a:t>Reduce rumination</a:t>
            </a:r>
          </a:p>
          <a:p>
            <a:r>
              <a:rPr lang="en-US" dirty="0">
                <a:solidFill>
                  <a:srgbClr val="FF0000"/>
                </a:solidFill>
              </a:rPr>
              <a:t>Tackle meta-beliefs about dangerousness of voices</a:t>
            </a:r>
          </a:p>
          <a:p>
            <a:r>
              <a:rPr lang="en-US" dirty="0">
                <a:solidFill>
                  <a:srgbClr val="FF0000"/>
                </a:solidFill>
              </a:rPr>
              <a:t>Tackle meta-beliefs about supernatural nature of voices.</a:t>
            </a:r>
          </a:p>
        </p:txBody>
      </p:sp>
      <p:sp>
        <p:nvSpPr>
          <p:cNvPr id="4" name="Content Placeholder 3">
            <a:extLst>
              <a:ext uri="{FF2B5EF4-FFF2-40B4-BE49-F238E27FC236}">
                <a16:creationId xmlns:a16="http://schemas.microsoft.com/office/drawing/2014/main" id="{B1261C8F-D7BC-9B41-8A12-EE30D453BB18}"/>
              </a:ext>
            </a:extLst>
          </p:cNvPr>
          <p:cNvSpPr>
            <a:spLocks noGrp="1"/>
          </p:cNvSpPr>
          <p:nvPr>
            <p:ph sz="half" idx="2"/>
          </p:nvPr>
        </p:nvSpPr>
        <p:spPr/>
        <p:txBody>
          <a:bodyPr/>
          <a:lstStyle/>
          <a:p>
            <a:r>
              <a:rPr lang="en-US" dirty="0">
                <a:solidFill>
                  <a:schemeClr val="accent6"/>
                </a:solidFill>
              </a:rPr>
              <a:t>Activate self nurture</a:t>
            </a:r>
          </a:p>
          <a:p>
            <a:r>
              <a:rPr lang="en-US" dirty="0">
                <a:solidFill>
                  <a:schemeClr val="accent6"/>
                </a:solidFill>
              </a:rPr>
              <a:t>Compassion based techniques for critical voices</a:t>
            </a:r>
          </a:p>
          <a:p>
            <a:r>
              <a:rPr lang="en-US" dirty="0">
                <a:solidFill>
                  <a:schemeClr val="accent6"/>
                </a:solidFill>
              </a:rPr>
              <a:t>Self-compassion to reduce shame</a:t>
            </a:r>
          </a:p>
          <a:p>
            <a:r>
              <a:rPr lang="en-US" dirty="0">
                <a:solidFill>
                  <a:schemeClr val="accent6"/>
                </a:solidFill>
              </a:rPr>
              <a:t>Compassionate imagery</a:t>
            </a:r>
          </a:p>
        </p:txBody>
      </p:sp>
    </p:spTree>
    <p:extLst>
      <p:ext uri="{BB962C8B-B14F-4D97-AF65-F5344CB8AC3E}">
        <p14:creationId xmlns:p14="http://schemas.microsoft.com/office/powerpoint/2010/main" val="2223660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p:txBody>
          <a:bodyPr/>
          <a:lstStyle/>
          <a:p>
            <a:r>
              <a:rPr lang="en-GB" dirty="0"/>
              <a:t>CBT components</a:t>
            </a:r>
          </a:p>
        </p:txBody>
      </p:sp>
      <p:sp>
        <p:nvSpPr>
          <p:cNvPr id="50179" name="Rectangle 3"/>
          <p:cNvSpPr>
            <a:spLocks noGrp="1"/>
          </p:cNvSpPr>
          <p:nvPr>
            <p:ph type="body" idx="1"/>
          </p:nvPr>
        </p:nvSpPr>
        <p:spPr/>
        <p:txBody>
          <a:bodyPr>
            <a:normAutofit lnSpcReduction="10000"/>
          </a:bodyPr>
          <a:lstStyle/>
          <a:p>
            <a:pPr>
              <a:lnSpc>
                <a:spcPct val="90000"/>
              </a:lnSpc>
              <a:buNone/>
            </a:pPr>
            <a:r>
              <a:rPr lang="en-GB" sz="2400" dirty="0"/>
              <a:t>1) Agreed goal.</a:t>
            </a:r>
          </a:p>
          <a:p>
            <a:pPr>
              <a:lnSpc>
                <a:spcPct val="90000"/>
              </a:lnSpc>
              <a:buFont typeface="Arial" charset="0"/>
              <a:buNone/>
            </a:pPr>
            <a:r>
              <a:rPr lang="en-GB" sz="2400" dirty="0"/>
              <a:t>2) Homework.</a:t>
            </a:r>
          </a:p>
          <a:p>
            <a:pPr>
              <a:lnSpc>
                <a:spcPct val="90000"/>
              </a:lnSpc>
              <a:buFont typeface="Arial" charset="0"/>
              <a:buNone/>
            </a:pPr>
            <a:r>
              <a:rPr lang="en-GB" sz="2400" dirty="0"/>
              <a:t>3) Formulation type (A-B-C, maintenance or timeline) </a:t>
            </a:r>
          </a:p>
          <a:p>
            <a:pPr>
              <a:lnSpc>
                <a:spcPct val="90000"/>
              </a:lnSpc>
              <a:buFont typeface="Arial" charset="0"/>
              <a:buNone/>
            </a:pPr>
            <a:r>
              <a:rPr lang="en-GB" sz="2400" dirty="0"/>
              <a:t>4) Cognitive Techniques (normalising, evidential analysis, cognitive restructuring, advantages and disadvantages, alternative explanations, core belief/schema change.</a:t>
            </a:r>
          </a:p>
          <a:p>
            <a:pPr>
              <a:lnSpc>
                <a:spcPct val="90000"/>
              </a:lnSpc>
              <a:buFont typeface="Arial" charset="0"/>
              <a:buNone/>
            </a:pPr>
            <a:r>
              <a:rPr lang="en-GB" sz="2400" dirty="0"/>
              <a:t>5) Behavioural techniques (survey planning/review, safety behaviours/behavioural experiments, exposure, reducing social isolation, increasing activity and relapse prevention</a:t>
            </a:r>
            <a:r>
              <a:rPr lang="en-GB" dirty="0"/>
              <a:t>. </a:t>
            </a:r>
          </a:p>
          <a:p>
            <a:pPr>
              <a:lnSpc>
                <a:spcPct val="90000"/>
              </a:lnSpc>
              <a:buFont typeface="Arial" charset="0"/>
              <a:buNone/>
            </a:pPr>
            <a:r>
              <a:rPr lang="en-GB" sz="2400" dirty="0"/>
              <a:t>6) Meta cognitive techniques (positive/negative meta beliefs,  worry/rumination periods and postponement and </a:t>
            </a:r>
            <a:r>
              <a:rPr lang="en-GB" sz="2400" dirty="0" err="1"/>
              <a:t>attentional</a:t>
            </a:r>
            <a:r>
              <a:rPr lang="en-GB" sz="2400" dirty="0"/>
              <a:t> strategies). </a:t>
            </a:r>
          </a:p>
          <a:p>
            <a:pPr>
              <a:lnSpc>
                <a:spcPct val="90000"/>
              </a:lnSpc>
              <a:buFont typeface="Arial" charset="0"/>
              <a:buNone/>
            </a:pPr>
            <a:endParaRPr lang="en-GB" dirty="0"/>
          </a:p>
          <a:p>
            <a:pPr>
              <a:lnSpc>
                <a:spcPct val="90000"/>
              </a:lnSpc>
              <a:buFont typeface="Arial" charset="0"/>
              <a:buNone/>
            </a:pPr>
            <a:endParaRPr lang="en-GB" dirty="0"/>
          </a:p>
        </p:txBody>
      </p:sp>
    </p:spTree>
    <p:extLst>
      <p:ext uri="{BB962C8B-B14F-4D97-AF65-F5344CB8AC3E}">
        <p14:creationId xmlns:p14="http://schemas.microsoft.com/office/powerpoint/2010/main" val="702465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p:txBody>
          <a:bodyPr>
            <a:normAutofit fontScale="92500" lnSpcReduction="10000"/>
          </a:bodyPr>
          <a:lstStyle/>
          <a:p>
            <a:r>
              <a:rPr lang="en-US" dirty="0"/>
              <a:t>Rob Dudley, Psychosis pathway lead at NTW, UK</a:t>
            </a:r>
          </a:p>
          <a:p>
            <a:r>
              <a:rPr lang="en-US" dirty="0"/>
              <a:t>Tony Morrison, Chief investigator on the ACTION, FOCUS trials, Manchester, UK.</a:t>
            </a:r>
          </a:p>
          <a:p>
            <a:r>
              <a:rPr lang="en-US" dirty="0"/>
              <a:t>Filippo Varese, Director of the Complex Trauma and Resilience Research Unit. Manchester, UK.</a:t>
            </a:r>
          </a:p>
          <a:p>
            <a:r>
              <a:rPr lang="en-US" dirty="0"/>
              <a:t>Eduardo Aguilar, Consultant, Department of Medicine, Valencia University, Spain.</a:t>
            </a:r>
          </a:p>
          <a:p>
            <a:r>
              <a:rPr lang="en-US" dirty="0"/>
              <a:t>Helen Spencer, Doctoral Researcher at NTW, UK</a:t>
            </a:r>
          </a:p>
          <a:p>
            <a:r>
              <a:rPr lang="en-US" dirty="0"/>
              <a:t>Lucy Stevens, Clinical Psychologist in EIP/Psychosis, TEWV, UK</a:t>
            </a:r>
          </a:p>
          <a:p>
            <a:r>
              <a:rPr lang="en-US" dirty="0"/>
              <a:t>Sarah </a:t>
            </a:r>
            <a:r>
              <a:rPr lang="en-US" dirty="0" err="1"/>
              <a:t>Kopelovich</a:t>
            </a:r>
            <a:r>
              <a:rPr lang="en-US" dirty="0"/>
              <a:t>, Professor of CBT psychosis, Washington State University.</a:t>
            </a:r>
          </a:p>
          <a:p>
            <a:endParaRPr lang="en-US" dirty="0"/>
          </a:p>
        </p:txBody>
      </p:sp>
    </p:spTree>
    <p:extLst>
      <p:ext uri="{BB962C8B-B14F-4D97-AF65-F5344CB8AC3E}">
        <p14:creationId xmlns:p14="http://schemas.microsoft.com/office/powerpoint/2010/main" val="2591967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a:lstStyle/>
          <a:p>
            <a:r>
              <a:rPr lang="en-GB" dirty="0"/>
              <a:t>Intervention Components (Frequency)</a:t>
            </a:r>
          </a:p>
        </p:txBody>
      </p:sp>
      <p:sp>
        <p:nvSpPr>
          <p:cNvPr id="52227" name="Rectangle 3"/>
          <p:cNvSpPr>
            <a:spLocks noGrp="1"/>
          </p:cNvSpPr>
          <p:nvPr>
            <p:ph type="body" idx="1"/>
          </p:nvPr>
        </p:nvSpPr>
        <p:spPr/>
        <p:txBody>
          <a:bodyPr/>
          <a:lstStyle/>
          <a:p>
            <a:r>
              <a:rPr lang="en-GB" dirty="0"/>
              <a:t>Percentage of times a homework task was completed 51% (82/159 sessions).</a:t>
            </a:r>
          </a:p>
          <a:p>
            <a:r>
              <a:rPr lang="en-GB" dirty="0"/>
              <a:t>Maintenance formulation (31%) 50/159.</a:t>
            </a:r>
          </a:p>
          <a:p>
            <a:r>
              <a:rPr lang="en-GB" dirty="0"/>
              <a:t>Problems/goals 25% (39/159). </a:t>
            </a:r>
          </a:p>
          <a:p>
            <a:r>
              <a:rPr lang="en-GB" dirty="0"/>
              <a:t>Cognitive restructuring/alternative explanations (21%) 33/159.</a:t>
            </a:r>
          </a:p>
          <a:p>
            <a:r>
              <a:rPr lang="en-GB" dirty="0"/>
              <a:t>Advantages / disadvantages (20%) 33/195.</a:t>
            </a:r>
          </a:p>
          <a:p>
            <a:r>
              <a:rPr lang="en-GB" dirty="0"/>
              <a:t>Longitudinal formulation (13%) 21/159.</a:t>
            </a:r>
          </a:p>
          <a:p>
            <a:r>
              <a:rPr lang="en-GB" dirty="0"/>
              <a:t>Normalising (10%) 16/159.</a:t>
            </a:r>
          </a:p>
        </p:txBody>
      </p:sp>
    </p:spTree>
    <p:extLst>
      <p:ext uri="{BB962C8B-B14F-4D97-AF65-F5344CB8AC3E}">
        <p14:creationId xmlns:p14="http://schemas.microsoft.com/office/powerpoint/2010/main" val="3829981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r>
              <a:rPr lang="en-GB" dirty="0"/>
              <a:t>Intervention Components Frequency</a:t>
            </a:r>
          </a:p>
        </p:txBody>
      </p:sp>
      <p:sp>
        <p:nvSpPr>
          <p:cNvPr id="53251" name="Rectangle 3"/>
          <p:cNvSpPr>
            <a:spLocks noGrp="1"/>
          </p:cNvSpPr>
          <p:nvPr>
            <p:ph type="body" idx="1"/>
          </p:nvPr>
        </p:nvSpPr>
        <p:spPr/>
        <p:txBody>
          <a:bodyPr/>
          <a:lstStyle/>
          <a:p>
            <a:r>
              <a:rPr lang="en-GB" dirty="0"/>
              <a:t>Safety behaviours (15%) 24/159. </a:t>
            </a:r>
          </a:p>
          <a:p>
            <a:r>
              <a:rPr lang="en-GB" dirty="0"/>
              <a:t>Evidential analysis (11%) 18/159.</a:t>
            </a:r>
          </a:p>
          <a:p>
            <a:r>
              <a:rPr lang="en-GB" dirty="0"/>
              <a:t>Metacognitive strategies (10%) 16/159.</a:t>
            </a:r>
          </a:p>
          <a:p>
            <a:r>
              <a:rPr lang="en-GB" dirty="0"/>
              <a:t>Relapse prevention (8%) 13/159</a:t>
            </a:r>
          </a:p>
          <a:p>
            <a:r>
              <a:rPr lang="en-GB" dirty="0"/>
              <a:t>Survey (5%) 9/159</a:t>
            </a:r>
          </a:p>
          <a:p>
            <a:r>
              <a:rPr lang="en-GB" dirty="0"/>
              <a:t>Metacognitive beliefs (4%) 6/159.</a:t>
            </a:r>
          </a:p>
          <a:p>
            <a:r>
              <a:rPr lang="en-GB" dirty="0" err="1"/>
              <a:t>Attentional</a:t>
            </a:r>
            <a:r>
              <a:rPr lang="en-GB" dirty="0"/>
              <a:t> strategies (2%) 3/159.</a:t>
            </a:r>
          </a:p>
          <a:p>
            <a:endParaRPr lang="en-GB" dirty="0"/>
          </a:p>
          <a:p>
            <a:endParaRPr lang="en-GB" dirty="0"/>
          </a:p>
          <a:p>
            <a:endParaRPr lang="en-GB" dirty="0"/>
          </a:p>
        </p:txBody>
      </p:sp>
    </p:spTree>
    <p:extLst>
      <p:ext uri="{BB962C8B-B14F-4D97-AF65-F5344CB8AC3E}">
        <p14:creationId xmlns:p14="http://schemas.microsoft.com/office/powerpoint/2010/main" val="3845717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r>
              <a:rPr lang="en-GB" dirty="0"/>
              <a:t>Summary of key techniques</a:t>
            </a:r>
          </a:p>
        </p:txBody>
      </p:sp>
      <p:sp>
        <p:nvSpPr>
          <p:cNvPr id="54275" name="Rectangle 3"/>
          <p:cNvSpPr>
            <a:spLocks noGrp="1"/>
          </p:cNvSpPr>
          <p:nvPr>
            <p:ph type="body" idx="1"/>
          </p:nvPr>
        </p:nvSpPr>
        <p:spPr/>
        <p:txBody>
          <a:bodyPr/>
          <a:lstStyle/>
          <a:p>
            <a:r>
              <a:rPr lang="en-GB" dirty="0"/>
              <a:t>Having an agreed problem, doing homework and making sense of the voices/delusions using a formulation were the most common techniques used.</a:t>
            </a:r>
          </a:p>
          <a:p>
            <a:r>
              <a:rPr lang="en-GB" dirty="0"/>
              <a:t>Crucial change strategies included developing cognitive restructuring/generating alternative explanations, exposure and doing behavioural experiments to reduce safety behaviours.</a:t>
            </a:r>
          </a:p>
          <a:p>
            <a:r>
              <a:rPr lang="en-GB" dirty="0"/>
              <a:t>Metacognitive techniques were widely used but compassion based techniques were not deployed by the therapists in this study.</a:t>
            </a:r>
          </a:p>
          <a:p>
            <a:endParaRPr lang="en-GB" dirty="0"/>
          </a:p>
        </p:txBody>
      </p:sp>
    </p:spTree>
    <p:extLst>
      <p:ext uri="{BB962C8B-B14F-4D97-AF65-F5344CB8AC3E}">
        <p14:creationId xmlns:p14="http://schemas.microsoft.com/office/powerpoint/2010/main" val="183027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01BF-84AF-364C-8818-C1970F531E08}"/>
              </a:ext>
            </a:extLst>
          </p:cNvPr>
          <p:cNvSpPr>
            <a:spLocks noGrp="1"/>
          </p:cNvSpPr>
          <p:nvPr>
            <p:ph type="title"/>
          </p:nvPr>
        </p:nvSpPr>
        <p:spPr/>
        <p:txBody>
          <a:bodyPr>
            <a:normAutofit fontScale="90000"/>
          </a:bodyPr>
          <a:lstStyle/>
          <a:p>
            <a:r>
              <a:rPr lang="en-US" dirty="0">
                <a:solidFill>
                  <a:srgbClr val="FF0000"/>
                </a:solidFill>
              </a:rPr>
              <a:t>4. </a:t>
            </a:r>
            <a:r>
              <a:rPr lang="en-US" dirty="0"/>
              <a:t>Is traumatic psychosis a </a:t>
            </a:r>
            <a:r>
              <a:rPr lang="en-US" b="1" dirty="0"/>
              <a:t>good outcome group </a:t>
            </a:r>
            <a:r>
              <a:rPr lang="en-US" dirty="0"/>
              <a:t>when treated with the integrated approach?</a:t>
            </a:r>
          </a:p>
        </p:txBody>
      </p:sp>
      <p:pic>
        <p:nvPicPr>
          <p:cNvPr id="4" name="Content Placeholder 3" descr="2434-firework.gif">
            <a:extLst>
              <a:ext uri="{FF2B5EF4-FFF2-40B4-BE49-F238E27FC236}">
                <a16:creationId xmlns:a16="http://schemas.microsoft.com/office/drawing/2014/main" id="{ACA7E29C-DBCE-184E-8ED9-78F57051FD5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1869" b="21869"/>
          <a:stretch>
            <a:fillRect/>
          </a:stretch>
        </p:blipFill>
        <p:spPr>
          <a:xfrm>
            <a:off x="2700338" y="2071688"/>
            <a:ext cx="6400800" cy="3486150"/>
          </a:xfrm>
        </p:spPr>
      </p:pic>
    </p:spTree>
    <p:extLst>
      <p:ext uri="{BB962C8B-B14F-4D97-AF65-F5344CB8AC3E}">
        <p14:creationId xmlns:p14="http://schemas.microsoft.com/office/powerpoint/2010/main" val="3550017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of the ACTION study</a:t>
            </a:r>
          </a:p>
        </p:txBody>
      </p:sp>
      <p:sp>
        <p:nvSpPr>
          <p:cNvPr id="3" name="Content Placeholder 2"/>
          <p:cNvSpPr>
            <a:spLocks noGrp="1"/>
          </p:cNvSpPr>
          <p:nvPr>
            <p:ph idx="1"/>
          </p:nvPr>
        </p:nvSpPr>
        <p:spPr/>
        <p:txBody>
          <a:bodyPr/>
          <a:lstStyle/>
          <a:p>
            <a:r>
              <a:rPr lang="en-US" dirty="0"/>
              <a:t>….an RCT of CBT </a:t>
            </a:r>
            <a:r>
              <a:rPr lang="en-US" dirty="0" err="1"/>
              <a:t>vs</a:t>
            </a:r>
            <a:r>
              <a:rPr lang="en-US" dirty="0"/>
              <a:t> TAU in people with schizophrenia spectrum disorder who were antipsychotic medication refusing….(Morrison et al, 2014).</a:t>
            </a:r>
          </a:p>
        </p:txBody>
      </p:sp>
    </p:spTree>
    <p:extLst>
      <p:ext uri="{BB962C8B-B14F-4D97-AF65-F5344CB8AC3E}">
        <p14:creationId xmlns:p14="http://schemas.microsoft.com/office/powerpoint/2010/main" val="646146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normAutofit fontScale="90000"/>
          </a:bodyPr>
          <a:lstStyle/>
          <a:p>
            <a:r>
              <a:rPr lang="en-GB" sz="4000"/>
              <a:t>ACTION: Assessing Cognitive Therapy Instead Of Neuroleptics</a:t>
            </a:r>
            <a:br>
              <a:rPr lang="en-GB" sz="4000"/>
            </a:br>
            <a:r>
              <a:rPr lang="en-GB" sz="1600"/>
              <a:t>(formerly North Of Britain Treatment Without Antipsychotics Trial)</a:t>
            </a:r>
          </a:p>
        </p:txBody>
      </p:sp>
      <p:sp>
        <p:nvSpPr>
          <p:cNvPr id="39939" name="Rectangle 3"/>
          <p:cNvSpPr>
            <a:spLocks noGrp="1" noChangeArrowheads="1"/>
          </p:cNvSpPr>
          <p:nvPr>
            <p:ph type="body" idx="4294967295"/>
          </p:nvPr>
        </p:nvSpPr>
        <p:spPr>
          <a:xfrm>
            <a:off x="1703388" y="2060576"/>
            <a:ext cx="8686800" cy="4525963"/>
          </a:xfrm>
        </p:spPr>
        <p:txBody>
          <a:bodyPr/>
          <a:lstStyle/>
          <a:p>
            <a:pPr>
              <a:lnSpc>
                <a:spcPct val="80000"/>
              </a:lnSpc>
            </a:pPr>
            <a:r>
              <a:rPr lang="en-GB" sz="3100"/>
              <a:t>Two site single blind RCT with two conditions (CT plus TAU vs. TAU) for people with psychosis not taking antipsychotic medication (due to refusal or discontinuation)</a:t>
            </a:r>
          </a:p>
          <a:p>
            <a:pPr>
              <a:lnSpc>
                <a:spcPct val="80000"/>
              </a:lnSpc>
            </a:pPr>
            <a:r>
              <a:rPr lang="en-GB" sz="3100"/>
              <a:t>Assessments are 3 monthly following the initial baseline assessment (i.e. at baseline, 3, 6, and 9 months)</a:t>
            </a:r>
          </a:p>
          <a:p>
            <a:pPr>
              <a:lnSpc>
                <a:spcPct val="80000"/>
              </a:lnSpc>
            </a:pPr>
            <a:r>
              <a:rPr lang="en-GB" sz="3100"/>
              <a:t>Follow-up assessments are at 12, 15 and 18 months</a:t>
            </a:r>
          </a:p>
          <a:p>
            <a:pPr>
              <a:lnSpc>
                <a:spcPct val="80000"/>
              </a:lnSpc>
            </a:pPr>
            <a:r>
              <a:rPr lang="en-GB" sz="3100"/>
              <a:t>Recruitment target of n=80 – final n = 74</a:t>
            </a:r>
          </a:p>
        </p:txBody>
      </p:sp>
      <p:pic>
        <p:nvPicPr>
          <p:cNvPr id="39940" name="Picture 4"/>
          <p:cNvPicPr>
            <a:picLocks noChangeAspect="1" noChangeArrowheads="1"/>
          </p:cNvPicPr>
          <p:nvPr/>
        </p:nvPicPr>
        <p:blipFill>
          <a:blip r:embed="rId3"/>
          <a:srcRect/>
          <a:stretch>
            <a:fillRect/>
          </a:stretch>
        </p:blipFill>
        <p:spPr bwMode="auto">
          <a:xfrm>
            <a:off x="977729" y="-1479550"/>
            <a:ext cx="9753600" cy="8337550"/>
          </a:xfrm>
          <a:prstGeom prst="rect">
            <a:avLst/>
          </a:prstGeom>
          <a:noFill/>
          <a:ln w="9525">
            <a:noFill/>
            <a:miter lim="800000"/>
            <a:headEnd/>
            <a:tailEnd/>
          </a:ln>
        </p:spPr>
      </p:pic>
    </p:spTree>
    <p:extLst>
      <p:ext uri="{BB962C8B-B14F-4D97-AF65-F5344CB8AC3E}">
        <p14:creationId xmlns:p14="http://schemas.microsoft.com/office/powerpoint/2010/main" val="54836334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r>
              <a:rPr lang="en-GB" dirty="0"/>
              <a:t>Action trial: therapists and session numbers.</a:t>
            </a:r>
          </a:p>
        </p:txBody>
      </p:sp>
      <p:sp>
        <p:nvSpPr>
          <p:cNvPr id="40963" name="Rectangle 3"/>
          <p:cNvSpPr>
            <a:spLocks noGrp="1" noChangeArrowheads="1"/>
          </p:cNvSpPr>
          <p:nvPr>
            <p:ph type="body" idx="4294967295"/>
          </p:nvPr>
        </p:nvSpPr>
        <p:spPr/>
        <p:txBody>
          <a:bodyPr/>
          <a:lstStyle/>
          <a:p>
            <a:pPr>
              <a:lnSpc>
                <a:spcPct val="90000"/>
              </a:lnSpc>
            </a:pPr>
            <a:r>
              <a:rPr lang="en-GB" dirty="0"/>
              <a:t>8 therapists contributed to the delivery of CBT within the trial. </a:t>
            </a:r>
          </a:p>
          <a:p>
            <a:pPr>
              <a:lnSpc>
                <a:spcPct val="90000"/>
              </a:lnSpc>
            </a:pPr>
            <a:r>
              <a:rPr lang="en-GB" dirty="0"/>
              <a:t>The number of participants treated by each therapist ranged between 2 and 18. </a:t>
            </a:r>
          </a:p>
          <a:p>
            <a:pPr>
              <a:lnSpc>
                <a:spcPct val="90000"/>
              </a:lnSpc>
            </a:pPr>
            <a:r>
              <a:rPr lang="en-GB" dirty="0"/>
              <a:t>participants received a mean of 13.3 sessions (S.D.=7.57; range 2 to 26).</a:t>
            </a:r>
          </a:p>
          <a:p>
            <a:pPr>
              <a:lnSpc>
                <a:spcPct val="90000"/>
              </a:lnSpc>
            </a:pPr>
            <a:r>
              <a:rPr lang="en-GB" dirty="0"/>
              <a:t>Acceptability: 0 participants not attending any sessions, and 30/37 receiving 6 or more sessions. </a:t>
            </a:r>
          </a:p>
          <a:p>
            <a:pPr marL="0" indent="0">
              <a:lnSpc>
                <a:spcPct val="90000"/>
              </a:lnSpc>
              <a:buNone/>
            </a:pPr>
            <a:endParaRPr lang="en-GB" dirty="0"/>
          </a:p>
        </p:txBody>
      </p:sp>
    </p:spTree>
    <p:extLst>
      <p:ext uri="{BB962C8B-B14F-4D97-AF65-F5344CB8AC3E}">
        <p14:creationId xmlns:p14="http://schemas.microsoft.com/office/powerpoint/2010/main" val="405929255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a:lstStyle/>
          <a:p>
            <a:r>
              <a:rPr lang="en-GB" dirty="0"/>
              <a:t>Number of sessions to deliver a good outcome and effect size.</a:t>
            </a:r>
          </a:p>
        </p:txBody>
      </p:sp>
      <p:sp>
        <p:nvSpPr>
          <p:cNvPr id="49155" name="Rectangle 3"/>
          <p:cNvSpPr>
            <a:spLocks noGrp="1"/>
          </p:cNvSpPr>
          <p:nvPr>
            <p:ph type="body" idx="1"/>
          </p:nvPr>
        </p:nvSpPr>
        <p:spPr/>
        <p:txBody>
          <a:bodyPr/>
          <a:lstStyle/>
          <a:p>
            <a:r>
              <a:rPr lang="en-GB" dirty="0"/>
              <a:t>Range 5-27 sessions for &gt;50% improvement on PANSS at 9 and 18 month time point.</a:t>
            </a:r>
          </a:p>
          <a:p>
            <a:r>
              <a:rPr lang="en-GB" dirty="0"/>
              <a:t>Mean number of sessions = 19.88</a:t>
            </a:r>
          </a:p>
          <a:p>
            <a:r>
              <a:rPr lang="en-GB" dirty="0"/>
              <a:t>SD = 9.07</a:t>
            </a:r>
          </a:p>
          <a:p>
            <a:r>
              <a:rPr lang="en-GB" b="1" dirty="0">
                <a:solidFill>
                  <a:srgbClr val="FF0000"/>
                </a:solidFill>
              </a:rPr>
              <a:t>The signal here is that a substantial pulse of therapy is needed.</a:t>
            </a:r>
          </a:p>
          <a:p>
            <a:r>
              <a:rPr lang="en-GB" b="1" dirty="0">
                <a:solidFill>
                  <a:srgbClr val="FF0000"/>
                </a:solidFill>
              </a:rPr>
              <a:t>CBT is an acceptable alternative for those who refuse antipsychotics (effect size 0.4).</a:t>
            </a:r>
          </a:p>
          <a:p>
            <a:endParaRPr lang="en-GB" b="1" dirty="0">
              <a:solidFill>
                <a:srgbClr val="FF0000"/>
              </a:solidFill>
            </a:endParaRPr>
          </a:p>
        </p:txBody>
      </p:sp>
    </p:spTree>
    <p:extLst>
      <p:ext uri="{BB962C8B-B14F-4D97-AF65-F5344CB8AC3E}">
        <p14:creationId xmlns:p14="http://schemas.microsoft.com/office/powerpoint/2010/main" val="1612292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r>
              <a:rPr lang="en-GB"/>
              <a:t>&gt;50% PANSS Change</a:t>
            </a:r>
          </a:p>
        </p:txBody>
      </p:sp>
      <p:sp>
        <p:nvSpPr>
          <p:cNvPr id="43011" name="Rectangle 3"/>
          <p:cNvSpPr>
            <a:spLocks noGrp="1" noChangeArrowheads="1"/>
          </p:cNvSpPr>
          <p:nvPr>
            <p:ph type="body" idx="4294967295"/>
          </p:nvPr>
        </p:nvSpPr>
        <p:spPr/>
        <p:txBody>
          <a:bodyPr>
            <a:normAutofit lnSpcReduction="10000"/>
          </a:bodyPr>
          <a:lstStyle/>
          <a:p>
            <a:pPr>
              <a:lnSpc>
                <a:spcPct val="80000"/>
              </a:lnSpc>
              <a:buFont typeface="Arial" charset="0"/>
              <a:buNone/>
            </a:pPr>
            <a:r>
              <a:rPr lang="en-GB" dirty="0"/>
              <a:t>At 9 months</a:t>
            </a:r>
          </a:p>
          <a:p>
            <a:pPr>
              <a:lnSpc>
                <a:spcPct val="80000"/>
              </a:lnSpc>
            </a:pPr>
            <a:r>
              <a:rPr lang="en-GB" dirty="0"/>
              <a:t>7/22 CBT = 32%</a:t>
            </a:r>
          </a:p>
          <a:p>
            <a:pPr>
              <a:lnSpc>
                <a:spcPct val="80000"/>
              </a:lnSpc>
            </a:pPr>
            <a:r>
              <a:rPr lang="en-GB" dirty="0"/>
              <a:t>3/23 TAU = 13%</a:t>
            </a:r>
          </a:p>
          <a:p>
            <a:pPr>
              <a:lnSpc>
                <a:spcPct val="80000"/>
              </a:lnSpc>
            </a:pPr>
            <a:endParaRPr lang="en-GB" dirty="0"/>
          </a:p>
          <a:p>
            <a:pPr>
              <a:lnSpc>
                <a:spcPct val="80000"/>
              </a:lnSpc>
              <a:buFont typeface="Arial" charset="0"/>
              <a:buNone/>
            </a:pPr>
            <a:r>
              <a:rPr lang="en-GB" dirty="0"/>
              <a:t>At 18 months</a:t>
            </a:r>
          </a:p>
          <a:p>
            <a:pPr>
              <a:lnSpc>
                <a:spcPct val="80000"/>
              </a:lnSpc>
            </a:pPr>
            <a:r>
              <a:rPr lang="en-GB" dirty="0"/>
              <a:t>7/17 CBT = 41%</a:t>
            </a:r>
          </a:p>
          <a:p>
            <a:pPr>
              <a:lnSpc>
                <a:spcPct val="80000"/>
              </a:lnSpc>
            </a:pPr>
            <a:r>
              <a:rPr lang="en-GB" dirty="0"/>
              <a:t>3/17 TAU = 18%</a:t>
            </a:r>
          </a:p>
          <a:p>
            <a:pPr>
              <a:lnSpc>
                <a:spcPct val="80000"/>
              </a:lnSpc>
            </a:pPr>
            <a:endParaRPr lang="en-GB" dirty="0"/>
          </a:p>
          <a:p>
            <a:pPr>
              <a:lnSpc>
                <a:spcPct val="80000"/>
              </a:lnSpc>
              <a:buFont typeface="Arial" charset="0"/>
              <a:buNone/>
            </a:pPr>
            <a:r>
              <a:rPr lang="en-GB" dirty="0"/>
              <a:t>NB: 	1 deterioration in CBT at 9 and 18 months</a:t>
            </a:r>
          </a:p>
          <a:p>
            <a:pPr>
              <a:lnSpc>
                <a:spcPct val="80000"/>
              </a:lnSpc>
              <a:buFont typeface="Arial" charset="0"/>
              <a:buNone/>
            </a:pPr>
            <a:r>
              <a:rPr lang="en-GB" dirty="0"/>
              <a:t>		2 deteriorations in TAU at 18 months</a:t>
            </a:r>
          </a:p>
          <a:p>
            <a:pPr>
              <a:lnSpc>
                <a:spcPct val="80000"/>
              </a:lnSpc>
            </a:pPr>
            <a:endParaRPr lang="en-GB" dirty="0"/>
          </a:p>
          <a:p>
            <a:pPr>
              <a:lnSpc>
                <a:spcPct val="80000"/>
              </a:lnSpc>
            </a:pPr>
            <a:endParaRPr lang="en-GB" dirty="0"/>
          </a:p>
        </p:txBody>
      </p:sp>
    </p:spTree>
    <p:extLst>
      <p:ext uri="{BB962C8B-B14F-4D97-AF65-F5344CB8AC3E}">
        <p14:creationId xmlns:p14="http://schemas.microsoft.com/office/powerpoint/2010/main" val="82323553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Traumatic vulnerability within the ACTION study</a:t>
            </a:r>
          </a:p>
        </p:txBody>
      </p:sp>
      <p:sp>
        <p:nvSpPr>
          <p:cNvPr id="3" name="Content Placeholder 2"/>
          <p:cNvSpPr>
            <a:spLocks noGrp="1"/>
          </p:cNvSpPr>
          <p:nvPr>
            <p:ph idx="1"/>
          </p:nvPr>
        </p:nvSpPr>
        <p:spPr/>
        <p:txBody>
          <a:bodyPr/>
          <a:lstStyle/>
          <a:p>
            <a:r>
              <a:rPr lang="en-GB" dirty="0"/>
              <a:t>All patients in the good clinical result CBT group reported high levels of abuse and neglect on the CTQ. Physical neglect/ abuse mean = 16 (group mean = 10) emotional neglect/ abuse mean = 21 (group mean = 14)</a:t>
            </a:r>
          </a:p>
          <a:p>
            <a:r>
              <a:rPr lang="en-GB" dirty="0"/>
              <a:t>The 7 patients who had durable recoveries were all traumatic psychoses according to the definition of sub-types of the schizophrenia spectrum.</a:t>
            </a:r>
          </a:p>
          <a:p>
            <a:pPr marL="0" indent="0">
              <a:buNone/>
            </a:pPr>
            <a:endParaRPr lang="en-GB" dirty="0"/>
          </a:p>
          <a:p>
            <a:endParaRPr lang="en-GB" dirty="0"/>
          </a:p>
        </p:txBody>
      </p:sp>
    </p:spTree>
    <p:extLst>
      <p:ext uri="{BB962C8B-B14F-4D97-AF65-F5344CB8AC3E}">
        <p14:creationId xmlns:p14="http://schemas.microsoft.com/office/powerpoint/2010/main" val="204872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5932-2A29-7D49-8E87-F42CD1D075F8}"/>
              </a:ext>
            </a:extLst>
          </p:cNvPr>
          <p:cNvSpPr>
            <a:spLocks noGrp="1"/>
          </p:cNvSpPr>
          <p:nvPr>
            <p:ph type="title"/>
          </p:nvPr>
        </p:nvSpPr>
        <p:spPr/>
        <p:txBody>
          <a:bodyPr/>
          <a:lstStyle/>
          <a:p>
            <a:r>
              <a:rPr lang="en-US" dirty="0"/>
              <a:t>Questions to be considered</a:t>
            </a:r>
          </a:p>
        </p:txBody>
      </p:sp>
      <p:sp>
        <p:nvSpPr>
          <p:cNvPr id="3" name="Content Placeholder 2">
            <a:extLst>
              <a:ext uri="{FF2B5EF4-FFF2-40B4-BE49-F238E27FC236}">
                <a16:creationId xmlns:a16="http://schemas.microsoft.com/office/drawing/2014/main" id="{1C6DAD61-E61F-4340-AFCC-B77D83250DAE}"/>
              </a:ext>
            </a:extLst>
          </p:cNvPr>
          <p:cNvSpPr>
            <a:spLocks noGrp="1"/>
          </p:cNvSpPr>
          <p:nvPr>
            <p:ph idx="1"/>
          </p:nvPr>
        </p:nvSpPr>
        <p:spPr/>
        <p:txBody>
          <a:bodyPr/>
          <a:lstStyle/>
          <a:p>
            <a:r>
              <a:rPr lang="en-US" dirty="0"/>
              <a:t>1. Is hallucination </a:t>
            </a:r>
            <a:r>
              <a:rPr lang="en-US" b="1" dirty="0"/>
              <a:t>a signature symptom </a:t>
            </a:r>
            <a:r>
              <a:rPr lang="en-US" dirty="0"/>
              <a:t>of traumatic psychosis? </a:t>
            </a:r>
            <a:r>
              <a:rPr lang="en-US" i="1" dirty="0"/>
              <a:t>Results of a cluster analysis using PANSS elements and CTQ in an unmedicated sample </a:t>
            </a:r>
          </a:p>
          <a:p>
            <a:r>
              <a:rPr lang="en-US" dirty="0"/>
              <a:t>2. Can the key components of the </a:t>
            </a:r>
            <a:r>
              <a:rPr lang="en-US" b="1" dirty="0"/>
              <a:t>integrated model </a:t>
            </a:r>
            <a:r>
              <a:rPr lang="en-US" dirty="0"/>
              <a:t>(cognitive, metacognitive and compassion focused) be described. </a:t>
            </a:r>
            <a:r>
              <a:rPr lang="en-US" i="1" dirty="0"/>
              <a:t>Results of an analysis of key techniques and outcomes.</a:t>
            </a:r>
          </a:p>
          <a:p>
            <a:r>
              <a:rPr lang="en-US" dirty="0"/>
              <a:t>3. Is traumatic psychosis a </a:t>
            </a:r>
            <a:r>
              <a:rPr lang="en-US" b="1" dirty="0"/>
              <a:t>good outcome group </a:t>
            </a:r>
            <a:r>
              <a:rPr lang="en-US" dirty="0"/>
              <a:t>when treated with the integrated approach? </a:t>
            </a:r>
          </a:p>
          <a:p>
            <a:r>
              <a:rPr lang="en-US" dirty="0"/>
              <a:t>4. Is there a </a:t>
            </a:r>
            <a:r>
              <a:rPr lang="en-US" b="1" dirty="0"/>
              <a:t>biological model </a:t>
            </a:r>
            <a:r>
              <a:rPr lang="en-US" dirty="0"/>
              <a:t>for CBT’s action in traumatic psychosis?</a:t>
            </a:r>
          </a:p>
        </p:txBody>
      </p:sp>
    </p:spTree>
    <p:extLst>
      <p:ext uri="{BB962C8B-B14F-4D97-AF65-F5344CB8AC3E}">
        <p14:creationId xmlns:p14="http://schemas.microsoft.com/office/powerpoint/2010/main" val="1052550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68B1B-57A8-F54E-8447-CD12B5EA4932}"/>
              </a:ext>
            </a:extLst>
          </p:cNvPr>
          <p:cNvSpPr>
            <a:spLocks noGrp="1"/>
          </p:cNvSpPr>
          <p:nvPr>
            <p:ph type="title"/>
          </p:nvPr>
        </p:nvSpPr>
        <p:spPr/>
        <p:txBody>
          <a:bodyPr/>
          <a:lstStyle/>
          <a:p>
            <a:r>
              <a:rPr lang="en-US" dirty="0">
                <a:solidFill>
                  <a:schemeClr val="accent2"/>
                </a:solidFill>
              </a:rPr>
              <a:t>5. </a:t>
            </a:r>
            <a:r>
              <a:rPr lang="en-US" dirty="0"/>
              <a:t>Is there a </a:t>
            </a:r>
            <a:r>
              <a:rPr lang="en-US" b="1" dirty="0"/>
              <a:t>biological model </a:t>
            </a:r>
            <a:r>
              <a:rPr lang="en-US" dirty="0"/>
              <a:t>for CBT’s action in traumatic psychosis?</a:t>
            </a:r>
          </a:p>
        </p:txBody>
      </p:sp>
      <p:pic>
        <p:nvPicPr>
          <p:cNvPr id="5" name="Content Placeholder 4">
            <a:extLst>
              <a:ext uri="{FF2B5EF4-FFF2-40B4-BE49-F238E27FC236}">
                <a16:creationId xmlns:a16="http://schemas.microsoft.com/office/drawing/2014/main" id="{A6C2E071-C7AF-8B45-9B09-7B1536AEE756}"/>
              </a:ext>
            </a:extLst>
          </p:cNvPr>
          <p:cNvPicPr>
            <a:picLocks noGrp="1" noChangeAspect="1"/>
          </p:cNvPicPr>
          <p:nvPr>
            <p:ph idx="1"/>
          </p:nvPr>
        </p:nvPicPr>
        <p:blipFill>
          <a:blip r:embed="rId2"/>
          <a:stretch>
            <a:fillRect/>
          </a:stretch>
        </p:blipFill>
        <p:spPr>
          <a:xfrm>
            <a:off x="4464248" y="1825625"/>
            <a:ext cx="3263503" cy="4351338"/>
          </a:xfrm>
        </p:spPr>
      </p:pic>
    </p:spTree>
    <p:extLst>
      <p:ext uri="{BB962C8B-B14F-4D97-AF65-F5344CB8AC3E}">
        <p14:creationId xmlns:p14="http://schemas.microsoft.com/office/powerpoint/2010/main" val="4247617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AE760-446E-6D43-96E0-48E90A80C715}"/>
              </a:ext>
            </a:extLst>
          </p:cNvPr>
          <p:cNvSpPr>
            <a:spLocks noGrp="1"/>
          </p:cNvSpPr>
          <p:nvPr>
            <p:ph type="title"/>
          </p:nvPr>
        </p:nvSpPr>
        <p:spPr/>
        <p:txBody>
          <a:bodyPr/>
          <a:lstStyle/>
          <a:p>
            <a:r>
              <a:rPr lang="en-US" dirty="0"/>
              <a:t>Models of CBT action</a:t>
            </a:r>
          </a:p>
        </p:txBody>
      </p:sp>
      <p:sp>
        <p:nvSpPr>
          <p:cNvPr id="3" name="Content Placeholder 2">
            <a:extLst>
              <a:ext uri="{FF2B5EF4-FFF2-40B4-BE49-F238E27FC236}">
                <a16:creationId xmlns:a16="http://schemas.microsoft.com/office/drawing/2014/main" id="{4EBD7DFE-A2C6-7748-982B-B7483F26CE23}"/>
              </a:ext>
            </a:extLst>
          </p:cNvPr>
          <p:cNvSpPr>
            <a:spLocks noGrp="1"/>
          </p:cNvSpPr>
          <p:nvPr>
            <p:ph idx="1"/>
          </p:nvPr>
        </p:nvSpPr>
        <p:spPr/>
        <p:txBody>
          <a:bodyPr/>
          <a:lstStyle/>
          <a:p>
            <a:r>
              <a:rPr lang="en-US" dirty="0"/>
              <a:t>Symptoms are directly lowered as with an antipsychotic medication.</a:t>
            </a:r>
          </a:p>
          <a:p>
            <a:r>
              <a:rPr lang="en-US" dirty="0"/>
              <a:t>Symptoms are reduced because CBT improves adherence with medication.</a:t>
            </a:r>
          </a:p>
          <a:p>
            <a:r>
              <a:rPr lang="en-US" dirty="0"/>
              <a:t>Symptoms are reduced (as in anxiety disorders) by reducing the emotional response (anxiety, depression, shame and anger) to frightening psychotic symptoms and changing </a:t>
            </a:r>
            <a:r>
              <a:rPr lang="en-US" dirty="0" err="1"/>
              <a:t>behaviour</a:t>
            </a:r>
            <a:r>
              <a:rPr lang="en-US" dirty="0"/>
              <a:t>.</a:t>
            </a:r>
          </a:p>
          <a:p>
            <a:r>
              <a:rPr lang="en-US" dirty="0"/>
              <a:t>Any benefit is entirely non-specific.</a:t>
            </a:r>
          </a:p>
        </p:txBody>
      </p:sp>
    </p:spTree>
    <p:extLst>
      <p:ext uri="{BB962C8B-B14F-4D97-AF65-F5344CB8AC3E}">
        <p14:creationId xmlns:p14="http://schemas.microsoft.com/office/powerpoint/2010/main" val="302917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5B59-7B8B-0441-8615-294BE72DD2A8}"/>
              </a:ext>
            </a:extLst>
          </p:cNvPr>
          <p:cNvSpPr>
            <a:spLocks noGrp="1"/>
          </p:cNvSpPr>
          <p:nvPr>
            <p:ph type="title"/>
          </p:nvPr>
        </p:nvSpPr>
        <p:spPr/>
        <p:txBody>
          <a:bodyPr>
            <a:noAutofit/>
          </a:bodyPr>
          <a:lstStyle/>
          <a:p>
            <a:r>
              <a:rPr lang="en-US" sz="3200" dirty="0"/>
              <a:t>CBT vs TAU for antipsychotic resistant auditory hallucinations (Aguilar et al, 2017)</a:t>
            </a:r>
          </a:p>
        </p:txBody>
      </p:sp>
      <p:sp>
        <p:nvSpPr>
          <p:cNvPr id="3" name="Content Placeholder 2">
            <a:extLst>
              <a:ext uri="{FF2B5EF4-FFF2-40B4-BE49-F238E27FC236}">
                <a16:creationId xmlns:a16="http://schemas.microsoft.com/office/drawing/2014/main" id="{BF7A10CD-6FFC-9247-A7E6-8163CF3D1378}"/>
              </a:ext>
            </a:extLst>
          </p:cNvPr>
          <p:cNvSpPr>
            <a:spLocks noGrp="1"/>
          </p:cNvSpPr>
          <p:nvPr>
            <p:ph idx="1"/>
          </p:nvPr>
        </p:nvSpPr>
        <p:spPr/>
        <p:txBody>
          <a:bodyPr/>
          <a:lstStyle/>
          <a:p>
            <a:r>
              <a:rPr lang="en-US" dirty="0"/>
              <a:t>41 patients with severe disabling auditory hallucinations randomized to CBT (n=17) TAU (n=24).</a:t>
            </a:r>
          </a:p>
          <a:p>
            <a:r>
              <a:rPr lang="en-US" dirty="0"/>
              <a:t>Compared with n=14 healthy controls.</a:t>
            </a:r>
          </a:p>
          <a:p>
            <a:r>
              <a:rPr lang="en-US" dirty="0"/>
              <a:t>CBT group received 16-20 weekly then fortnightly sessions of CBT.</a:t>
            </a:r>
          </a:p>
          <a:p>
            <a:r>
              <a:rPr lang="en-US" dirty="0"/>
              <a:t>Emotional auditory paradigm used for fMRI investigation at baseline, 9 months and 14 months follow up.</a:t>
            </a:r>
          </a:p>
        </p:txBody>
      </p:sp>
    </p:spTree>
    <p:extLst>
      <p:ext uri="{BB962C8B-B14F-4D97-AF65-F5344CB8AC3E}">
        <p14:creationId xmlns:p14="http://schemas.microsoft.com/office/powerpoint/2010/main" val="1441662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2 Marcador de contenido">
            <a:extLst>
              <a:ext uri="{FF2B5EF4-FFF2-40B4-BE49-F238E27FC236}">
                <a16:creationId xmlns:a16="http://schemas.microsoft.com/office/drawing/2014/main" id="{6D36B698-B076-A241-A65E-9468A72E02AD}"/>
              </a:ext>
            </a:extLst>
          </p:cNvPr>
          <p:cNvSpPr>
            <a:spLocks noGrp="1"/>
          </p:cNvSpPr>
          <p:nvPr>
            <p:ph idx="4294967295"/>
          </p:nvPr>
        </p:nvSpPr>
        <p:spPr>
          <a:xfrm>
            <a:off x="0" y="1341438"/>
            <a:ext cx="8713788" cy="4525962"/>
          </a:xfrm>
        </p:spPr>
        <p:txBody>
          <a:bodyPr/>
          <a:lstStyle/>
          <a:p>
            <a:pPr marL="914400" lvl="2" indent="0">
              <a:buNone/>
            </a:pPr>
            <a:r>
              <a:rPr lang="en-US" altLang="en-US">
                <a:latin typeface="Times New Roman" panose="02020603050405020304" pitchFamily="18" charset="0"/>
                <a:ea typeface="ＭＳ Ｐゴシック" panose="020B0600070205080204" pitchFamily="34" charset="-128"/>
              </a:rPr>
              <a:t>32 YEAR OLD FEMALE WITH SCHIZOPHRENIA AND</a:t>
            </a:r>
          </a:p>
          <a:p>
            <a:pPr marL="914400" lvl="2" indent="0">
              <a:buNone/>
            </a:pPr>
            <a:r>
              <a:rPr lang="en-US" altLang="en-US">
                <a:latin typeface="Times New Roman" panose="02020603050405020304" pitchFamily="18" charset="0"/>
                <a:ea typeface="ＭＳ Ｐゴシック" panose="020B0600070205080204" pitchFamily="34" charset="-128"/>
              </a:rPr>
              <a:t>PERSISTENT AUDITORY HALLUCINATIONS (9 months CBT) </a:t>
            </a:r>
          </a:p>
        </p:txBody>
      </p:sp>
      <p:sp>
        <p:nvSpPr>
          <p:cNvPr id="56327" name="1 Título">
            <a:extLst>
              <a:ext uri="{FF2B5EF4-FFF2-40B4-BE49-F238E27FC236}">
                <a16:creationId xmlns:a16="http://schemas.microsoft.com/office/drawing/2014/main" id="{BF79D697-3A00-F64B-840C-A3D778CB0D7C}"/>
              </a:ext>
            </a:extLst>
          </p:cNvPr>
          <p:cNvSpPr>
            <a:spLocks noGrp="1"/>
          </p:cNvSpPr>
          <p:nvPr>
            <p:ph type="title" idx="4294967295"/>
          </p:nvPr>
        </p:nvSpPr>
        <p:spPr>
          <a:xfrm>
            <a:off x="3962400" y="188913"/>
            <a:ext cx="8229600" cy="1143000"/>
          </a:xfrm>
        </p:spPr>
        <p:txBody>
          <a:bodyPr>
            <a:normAutofit/>
          </a:bodyPr>
          <a:lstStyle/>
          <a:p>
            <a:pPr eaLnBrk="1" hangingPunct="1"/>
            <a:r>
              <a:rPr lang="es-ES" altLang="en-US" sz="3200">
                <a:solidFill>
                  <a:srgbClr val="FF0000"/>
                </a:solidFill>
                <a:latin typeface="Times New Roman" panose="02020603050405020304" pitchFamily="18" charset="0"/>
                <a:ea typeface="ＭＳ Ｐゴシック" panose="020B0600070205080204" pitchFamily="34" charset="-128"/>
              </a:rPr>
              <a:t>Case 1. </a:t>
            </a:r>
            <a:br>
              <a:rPr lang="es-ES" altLang="en-US" sz="4000">
                <a:latin typeface="Times New Roman" panose="02020603050405020304" pitchFamily="18" charset="0"/>
                <a:ea typeface="ＭＳ Ｐゴシック" panose="020B0600070205080204" pitchFamily="34" charset="-128"/>
              </a:rPr>
            </a:br>
            <a:r>
              <a:rPr lang="es-ES" altLang="en-US" sz="3200">
                <a:latin typeface="Times New Roman" panose="02020603050405020304" pitchFamily="18" charset="0"/>
                <a:ea typeface="ＭＳ Ｐゴシック" panose="020B0600070205080204" pitchFamily="34" charset="-128"/>
              </a:rPr>
              <a:t>CBT and fMRI (</a:t>
            </a:r>
            <a:r>
              <a:rPr lang="es-ES" altLang="en-US" sz="2500">
                <a:latin typeface="Times New Roman" panose="02020603050405020304" pitchFamily="18" charset="0"/>
                <a:ea typeface="ＭＳ Ｐゴシック" panose="020B0600070205080204" pitchFamily="34" charset="-128"/>
              </a:rPr>
              <a:t>Emotional Paradigm)</a:t>
            </a:r>
            <a:endParaRPr lang="es-ES" altLang="en-US" sz="3200">
              <a:latin typeface="Times New Roman" panose="02020603050405020304" pitchFamily="18" charset="0"/>
              <a:ea typeface="ＭＳ Ｐゴシック" panose="020B0600070205080204" pitchFamily="34" charset="-128"/>
            </a:endParaRPr>
          </a:p>
        </p:txBody>
      </p:sp>
      <p:sp>
        <p:nvSpPr>
          <p:cNvPr id="56322" name="4 CuadroTexto">
            <a:extLst>
              <a:ext uri="{FF2B5EF4-FFF2-40B4-BE49-F238E27FC236}">
                <a16:creationId xmlns:a16="http://schemas.microsoft.com/office/drawing/2014/main" id="{A890A069-C4E4-5A4A-AE66-8EA3DD061AFC}"/>
              </a:ext>
            </a:extLst>
          </p:cNvPr>
          <p:cNvSpPr txBox="1">
            <a:spLocks noChangeArrowheads="1"/>
          </p:cNvSpPr>
          <p:nvPr/>
        </p:nvSpPr>
        <p:spPr bwMode="auto">
          <a:xfrm>
            <a:off x="3071813" y="2420939"/>
            <a:ext cx="1439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s-ES" altLang="en-US" sz="2400"/>
              <a:t>1ª RM</a:t>
            </a:r>
          </a:p>
        </p:txBody>
      </p:sp>
      <p:sp>
        <p:nvSpPr>
          <p:cNvPr id="56323" name="5 CuadroTexto">
            <a:extLst>
              <a:ext uri="{FF2B5EF4-FFF2-40B4-BE49-F238E27FC236}">
                <a16:creationId xmlns:a16="http://schemas.microsoft.com/office/drawing/2014/main" id="{84E27F3D-1459-534F-8C48-2A78A92ACD4C}"/>
              </a:ext>
            </a:extLst>
          </p:cNvPr>
          <p:cNvSpPr txBox="1">
            <a:spLocks noChangeArrowheads="1"/>
          </p:cNvSpPr>
          <p:nvPr/>
        </p:nvSpPr>
        <p:spPr bwMode="auto">
          <a:xfrm>
            <a:off x="7608888" y="2430464"/>
            <a:ext cx="1439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s-ES" altLang="en-US" sz="2400"/>
              <a:t>2ª RM</a:t>
            </a:r>
          </a:p>
        </p:txBody>
      </p:sp>
      <p:pic>
        <p:nvPicPr>
          <p:cNvPr id="56324" name="10 Imagen" descr="F:\Documentos_Compartidos_CQV\Gracian\PostProceso\Marato_TV3_Terapia_Coincidencias\Analisis_2_casos\Resultados_Overlay\MDE_E1_E.png">
            <a:extLst>
              <a:ext uri="{FF2B5EF4-FFF2-40B4-BE49-F238E27FC236}">
                <a16:creationId xmlns:a16="http://schemas.microsoft.com/office/drawing/2014/main" id="{57A6517E-6509-AB4B-8C5F-FB9D9212FD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2781301"/>
            <a:ext cx="4378325"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11 Imagen" descr="F:\Documentos_Compartidos_CQV\Gracian\PostProceso\Marato_TV3_Terapia_Coincidencias\Analisis_2_casos\Resultados_Overlay\MDE_E2_E.png">
            <a:extLst>
              <a:ext uri="{FF2B5EF4-FFF2-40B4-BE49-F238E27FC236}">
                <a16:creationId xmlns:a16="http://schemas.microsoft.com/office/drawing/2014/main" id="{765A4008-6379-EA4E-B4F7-C47CA494D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2781301"/>
            <a:ext cx="4489450"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7 CuadroTexto">
            <a:extLst>
              <a:ext uri="{FF2B5EF4-FFF2-40B4-BE49-F238E27FC236}">
                <a16:creationId xmlns:a16="http://schemas.microsoft.com/office/drawing/2014/main" id="{2C441503-221A-6949-BBCC-1A43B8B24C5A}"/>
              </a:ext>
            </a:extLst>
          </p:cNvPr>
          <p:cNvSpPr txBox="1">
            <a:spLocks noChangeArrowheads="1"/>
          </p:cNvSpPr>
          <p:nvPr/>
        </p:nvSpPr>
        <p:spPr bwMode="auto">
          <a:xfrm>
            <a:off x="2495550" y="6165851"/>
            <a:ext cx="7200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s-ES" altLang="en-US" sz="2800"/>
              <a:t> </a:t>
            </a:r>
            <a:r>
              <a:rPr lang="es-ES" altLang="en-US" sz="2800" b="1">
                <a:solidFill>
                  <a:srgbClr val="C00000"/>
                </a:solidFill>
              </a:rPr>
              <a:t>31.8</a:t>
            </a:r>
            <a:r>
              <a:rPr lang="es-ES" altLang="en-US" sz="2800" b="1"/>
              <a:t> % REDUCTION ACTIVATION</a:t>
            </a:r>
            <a:endParaRPr lang="es-ES" altLang="en-US" sz="2800"/>
          </a:p>
        </p:txBody>
      </p:sp>
    </p:spTree>
    <p:extLst>
      <p:ext uri="{BB962C8B-B14F-4D97-AF65-F5344CB8AC3E}">
        <p14:creationId xmlns:p14="http://schemas.microsoft.com/office/powerpoint/2010/main" val="1526777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2 Marcador de contenido">
            <a:extLst>
              <a:ext uri="{FF2B5EF4-FFF2-40B4-BE49-F238E27FC236}">
                <a16:creationId xmlns:a16="http://schemas.microsoft.com/office/drawing/2014/main" id="{BCB0AF79-8494-5245-825A-33FB97FD47DF}"/>
              </a:ext>
            </a:extLst>
          </p:cNvPr>
          <p:cNvSpPr>
            <a:spLocks noGrp="1"/>
          </p:cNvSpPr>
          <p:nvPr>
            <p:ph idx="4294967295"/>
          </p:nvPr>
        </p:nvSpPr>
        <p:spPr>
          <a:xfrm>
            <a:off x="0" y="1412875"/>
            <a:ext cx="8713788" cy="4525963"/>
          </a:xfrm>
        </p:spPr>
        <p:txBody>
          <a:bodyPr/>
          <a:lstStyle/>
          <a:p>
            <a:pPr marL="914400" lvl="2" indent="0">
              <a:buNone/>
            </a:pPr>
            <a:r>
              <a:rPr lang="en-US" altLang="en-US">
                <a:latin typeface="Times New Roman" panose="02020603050405020304" pitchFamily="18" charset="0"/>
                <a:ea typeface="ＭＳ Ｐゴシック" panose="020B0600070205080204" pitchFamily="34" charset="-128"/>
              </a:rPr>
              <a:t>32 years Male with Schizophrenia and Persistent Auditory Hallucinations (6months CBT)</a:t>
            </a:r>
          </a:p>
        </p:txBody>
      </p:sp>
      <p:sp>
        <p:nvSpPr>
          <p:cNvPr id="57351" name="1 Título">
            <a:extLst>
              <a:ext uri="{FF2B5EF4-FFF2-40B4-BE49-F238E27FC236}">
                <a16:creationId xmlns:a16="http://schemas.microsoft.com/office/drawing/2014/main" id="{9C737B08-8F86-444C-AEBF-E91FE9D3874E}"/>
              </a:ext>
            </a:extLst>
          </p:cNvPr>
          <p:cNvSpPr>
            <a:spLocks noGrp="1"/>
          </p:cNvSpPr>
          <p:nvPr>
            <p:ph type="title" idx="4294967295"/>
          </p:nvPr>
        </p:nvSpPr>
        <p:spPr>
          <a:xfrm>
            <a:off x="0" y="144463"/>
            <a:ext cx="5822950" cy="1143000"/>
          </a:xfrm>
        </p:spPr>
        <p:txBody>
          <a:bodyPr>
            <a:normAutofit/>
          </a:bodyPr>
          <a:lstStyle/>
          <a:p>
            <a:pPr eaLnBrk="1" hangingPunct="1"/>
            <a:r>
              <a:rPr lang="en-US" altLang="en-US" sz="3200" dirty="0">
                <a:solidFill>
                  <a:srgbClr val="FF0000"/>
                </a:solidFill>
                <a:latin typeface="Times New Roman" panose="02020603050405020304" pitchFamily="18" charset="0"/>
                <a:ea typeface="ＭＳ Ｐゴシック" panose="020B0600070205080204" pitchFamily="34" charset="-128"/>
              </a:rPr>
              <a:t>Case 2. </a:t>
            </a:r>
            <a:br>
              <a:rPr lang="en-US" altLang="en-US" sz="4000"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CBT and fMRI (</a:t>
            </a:r>
            <a:r>
              <a:rPr lang="en-US" altLang="en-US" sz="2500" dirty="0">
                <a:latin typeface="Times New Roman" panose="02020603050405020304" pitchFamily="18" charset="0"/>
                <a:ea typeface="ＭＳ Ｐゴシック" panose="020B0600070205080204" pitchFamily="34" charset="-128"/>
              </a:rPr>
              <a:t>Emotional Paradigm</a:t>
            </a:r>
            <a:r>
              <a:rPr lang="en-US" altLang="en-US" sz="2900" dirty="0">
                <a:latin typeface="Times New Roman" panose="02020603050405020304" pitchFamily="18" charset="0"/>
                <a:ea typeface="ＭＳ Ｐゴシック" panose="020B0600070205080204" pitchFamily="34" charset="-128"/>
              </a:rPr>
              <a:t>)</a:t>
            </a:r>
          </a:p>
        </p:txBody>
      </p:sp>
      <p:sp>
        <p:nvSpPr>
          <p:cNvPr id="57346" name="4 CuadroTexto">
            <a:extLst>
              <a:ext uri="{FF2B5EF4-FFF2-40B4-BE49-F238E27FC236}">
                <a16:creationId xmlns:a16="http://schemas.microsoft.com/office/drawing/2014/main" id="{10CF3B33-D2AE-1C49-8026-D236B7219983}"/>
              </a:ext>
            </a:extLst>
          </p:cNvPr>
          <p:cNvSpPr txBox="1">
            <a:spLocks noChangeArrowheads="1"/>
          </p:cNvSpPr>
          <p:nvPr/>
        </p:nvSpPr>
        <p:spPr bwMode="auto">
          <a:xfrm>
            <a:off x="3071813" y="2420939"/>
            <a:ext cx="1439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s-ES" altLang="en-US" sz="2400"/>
              <a:t>1ª RM</a:t>
            </a:r>
          </a:p>
        </p:txBody>
      </p:sp>
      <p:sp>
        <p:nvSpPr>
          <p:cNvPr id="57347" name="5 CuadroTexto">
            <a:extLst>
              <a:ext uri="{FF2B5EF4-FFF2-40B4-BE49-F238E27FC236}">
                <a16:creationId xmlns:a16="http://schemas.microsoft.com/office/drawing/2014/main" id="{6885F3E6-4F9E-3E4B-9905-110E913EB608}"/>
              </a:ext>
            </a:extLst>
          </p:cNvPr>
          <p:cNvSpPr txBox="1">
            <a:spLocks noChangeArrowheads="1"/>
          </p:cNvSpPr>
          <p:nvPr/>
        </p:nvSpPr>
        <p:spPr bwMode="auto">
          <a:xfrm>
            <a:off x="7608888" y="2430464"/>
            <a:ext cx="1439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s-ES" altLang="en-US" sz="2400"/>
              <a:t>2ª RM</a:t>
            </a:r>
          </a:p>
        </p:txBody>
      </p:sp>
      <p:sp>
        <p:nvSpPr>
          <p:cNvPr id="57348" name="7 CuadroTexto">
            <a:extLst>
              <a:ext uri="{FF2B5EF4-FFF2-40B4-BE49-F238E27FC236}">
                <a16:creationId xmlns:a16="http://schemas.microsoft.com/office/drawing/2014/main" id="{6155A41C-DF34-AE4F-8F3A-658FCCC085C9}"/>
              </a:ext>
            </a:extLst>
          </p:cNvPr>
          <p:cNvSpPr txBox="1">
            <a:spLocks noChangeArrowheads="1"/>
          </p:cNvSpPr>
          <p:nvPr/>
        </p:nvSpPr>
        <p:spPr bwMode="auto">
          <a:xfrm>
            <a:off x="2495550" y="6165850"/>
            <a:ext cx="720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b="1">
                <a:solidFill>
                  <a:srgbClr val="C00000"/>
                </a:solidFill>
              </a:rPr>
              <a:t>4.81</a:t>
            </a:r>
            <a:r>
              <a:rPr lang="en-US" altLang="en-US" sz="2400" b="1"/>
              <a:t> % Reduction of activation</a:t>
            </a:r>
            <a:endParaRPr lang="en-US" altLang="en-US" sz="2400"/>
          </a:p>
        </p:txBody>
      </p:sp>
      <p:pic>
        <p:nvPicPr>
          <p:cNvPr id="57349" name="8 Imagen" descr="F:\Documentos_Compartidos_CQV\Gracian\PostProceso\Marato_TV3_Terapia_Coincidencias\Analisis_2_casos\Resultados_Overlay\SFJ_E1_E.png">
            <a:extLst>
              <a:ext uri="{FF2B5EF4-FFF2-40B4-BE49-F238E27FC236}">
                <a16:creationId xmlns:a16="http://schemas.microsoft.com/office/drawing/2014/main" id="{B1D1BEE9-9768-5649-A521-E8C0DC254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525" y="2789238"/>
            <a:ext cx="4364038" cy="31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9 Imagen" descr="F:\Documentos_Compartidos_CQV\Gracian\PostProceso\Marato_TV3_Terapia_Coincidencias\Analisis_2_casos\Resultados_Overlay\SFJ_E2_E.png">
            <a:extLst>
              <a:ext uri="{FF2B5EF4-FFF2-40B4-BE49-F238E27FC236}">
                <a16:creationId xmlns:a16="http://schemas.microsoft.com/office/drawing/2014/main" id="{172E591A-C51D-5946-A04C-49935A70A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2789238"/>
            <a:ext cx="4362450" cy="31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062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Shape 71"/>
          <p:cNvPicPr preferRelativeResize="0"/>
          <p:nvPr/>
        </p:nvPicPr>
        <p:blipFill rotWithShape="1">
          <a:blip r:embed="rId3">
            <a:alphaModFix/>
          </a:blip>
          <a:srcRect/>
          <a:stretch/>
        </p:blipFill>
        <p:spPr>
          <a:xfrm>
            <a:off x="877824" y="182880"/>
            <a:ext cx="10814304" cy="6341595"/>
          </a:xfrm>
          <a:prstGeom prst="rect">
            <a:avLst/>
          </a:prstGeom>
          <a:noFill/>
          <a:ln>
            <a:noFill/>
          </a:ln>
        </p:spPr>
      </p:pic>
      <p:sp>
        <p:nvSpPr>
          <p:cNvPr id="72" name="Shape 72"/>
          <p:cNvSpPr txBox="1">
            <a:spLocks noGrp="1"/>
          </p:cNvSpPr>
          <p:nvPr>
            <p:ph type="title" idx="4294967295"/>
          </p:nvPr>
        </p:nvSpPr>
        <p:spPr>
          <a:xfrm>
            <a:off x="0" y="455613"/>
            <a:ext cx="1698625" cy="608012"/>
          </a:xfrm>
          <a:prstGeom prst="rect">
            <a:avLst/>
          </a:prstGeom>
          <a:noFill/>
          <a:ln>
            <a:noFill/>
          </a:ln>
        </p:spPr>
        <p:txBody>
          <a:bodyPr spcFirstLastPara="1" vert="horz" wrap="square" lIns="0" tIns="0" rIns="0" bIns="0" rtlCol="0" anchor="b" anchorCtr="0">
            <a:noAutofit/>
          </a:bodyPr>
          <a:lstStyle/>
          <a:p>
            <a:pPr>
              <a:lnSpc>
                <a:spcPct val="100000"/>
              </a:lnSpc>
              <a:spcBef>
                <a:spcPts val="0"/>
              </a:spcBef>
              <a:buClr>
                <a:srgbClr val="04617B"/>
              </a:buClr>
              <a:buSzPts val="5600"/>
            </a:pPr>
            <a:r>
              <a:rPr lang="en-US" sz="3937" dirty="0">
                <a:solidFill>
                  <a:srgbClr val="04617B"/>
                </a:solidFill>
                <a:latin typeface="Calibri"/>
                <a:ea typeface="Calibri"/>
                <a:cs typeface="Calibri"/>
                <a:sym typeface="Calibri"/>
              </a:rPr>
              <a:t>Results</a:t>
            </a:r>
            <a:endParaRPr dirty="0"/>
          </a:p>
        </p:txBody>
      </p:sp>
    </p:spTree>
    <p:extLst>
      <p:ext uri="{BB962C8B-B14F-4D97-AF65-F5344CB8AC3E}">
        <p14:creationId xmlns:p14="http://schemas.microsoft.com/office/powerpoint/2010/main" val="834392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Shape 77"/>
          <p:cNvPicPr preferRelativeResize="0"/>
          <p:nvPr/>
        </p:nvPicPr>
        <p:blipFill rotWithShape="1">
          <a:blip r:embed="rId3">
            <a:alphaModFix/>
          </a:blip>
          <a:srcRect/>
          <a:stretch/>
        </p:blipFill>
        <p:spPr>
          <a:xfrm>
            <a:off x="1060704" y="134112"/>
            <a:ext cx="10607040" cy="6498336"/>
          </a:xfrm>
          <a:prstGeom prst="rect">
            <a:avLst/>
          </a:prstGeom>
          <a:noFill/>
          <a:ln>
            <a:noFill/>
          </a:ln>
        </p:spPr>
      </p:pic>
    </p:spTree>
    <p:extLst>
      <p:ext uri="{BB962C8B-B14F-4D97-AF65-F5344CB8AC3E}">
        <p14:creationId xmlns:p14="http://schemas.microsoft.com/office/powerpoint/2010/main" val="1336766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Shape 82"/>
          <p:cNvPicPr preferRelativeResize="0"/>
          <p:nvPr/>
        </p:nvPicPr>
        <p:blipFill rotWithShape="1">
          <a:blip r:embed="rId3">
            <a:alphaModFix/>
          </a:blip>
          <a:srcRect/>
          <a:stretch/>
        </p:blipFill>
        <p:spPr>
          <a:xfrm>
            <a:off x="2318644" y="1214620"/>
            <a:ext cx="7554713" cy="4613096"/>
          </a:xfrm>
          <a:prstGeom prst="rect">
            <a:avLst/>
          </a:prstGeom>
          <a:noFill/>
          <a:ln>
            <a:noFill/>
          </a:ln>
        </p:spPr>
      </p:pic>
    </p:spTree>
    <p:extLst>
      <p:ext uri="{BB962C8B-B14F-4D97-AF65-F5344CB8AC3E}">
        <p14:creationId xmlns:p14="http://schemas.microsoft.com/office/powerpoint/2010/main" val="2987653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Shape 87"/>
          <p:cNvPicPr preferRelativeResize="0"/>
          <p:nvPr/>
        </p:nvPicPr>
        <p:blipFill rotWithShape="1">
          <a:blip r:embed="rId3">
            <a:alphaModFix/>
          </a:blip>
          <a:srcRect/>
          <a:stretch/>
        </p:blipFill>
        <p:spPr>
          <a:xfrm>
            <a:off x="1255776" y="390144"/>
            <a:ext cx="10375392" cy="6278880"/>
          </a:xfrm>
          <a:prstGeom prst="rect">
            <a:avLst/>
          </a:prstGeom>
          <a:noFill/>
          <a:ln>
            <a:noFill/>
          </a:ln>
        </p:spPr>
      </p:pic>
    </p:spTree>
    <p:extLst>
      <p:ext uri="{BB962C8B-B14F-4D97-AF65-F5344CB8AC3E}">
        <p14:creationId xmlns:p14="http://schemas.microsoft.com/office/powerpoint/2010/main" val="3125651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9D476-97D3-A548-8E62-CF55DD3834A7}"/>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F8F86A44-87C4-294F-80B3-37317BD9486C}"/>
              </a:ext>
            </a:extLst>
          </p:cNvPr>
          <p:cNvSpPr>
            <a:spLocks noGrp="1"/>
          </p:cNvSpPr>
          <p:nvPr>
            <p:ph idx="1"/>
          </p:nvPr>
        </p:nvSpPr>
        <p:spPr/>
        <p:txBody>
          <a:bodyPr/>
          <a:lstStyle/>
          <a:p>
            <a:r>
              <a:rPr lang="en-US" dirty="0"/>
              <a:t>CBT group showed significant reduction in right and left amygdalae and left middle temporal gyrus as compared to both control groups at 9 month follow up.</a:t>
            </a:r>
          </a:p>
          <a:p>
            <a:r>
              <a:rPr lang="en-US" dirty="0"/>
              <a:t>CBT group showed significant reduction in both amygdalae, left superior temporal gyrus and right superior frontal gyrus at 14 month follow up.</a:t>
            </a:r>
          </a:p>
          <a:p>
            <a:r>
              <a:rPr lang="en-US" dirty="0"/>
              <a:t>Emotional auditory paradigm as measured by fMRI could indicate a potential imaging biomarker for CBT response.  </a:t>
            </a:r>
          </a:p>
        </p:txBody>
      </p:sp>
    </p:spTree>
    <p:extLst>
      <p:ext uri="{BB962C8B-B14F-4D97-AF65-F5344CB8AC3E}">
        <p14:creationId xmlns:p14="http://schemas.microsoft.com/office/powerpoint/2010/main" val="2513195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GB" dirty="0">
                <a:latin typeface="Arial" charset="0"/>
              </a:rPr>
              <a:t> </a:t>
            </a:r>
            <a:r>
              <a:rPr lang="en-GB" dirty="0">
                <a:solidFill>
                  <a:schemeClr val="accent2"/>
                </a:solidFill>
                <a:latin typeface="Arial" charset="0"/>
              </a:rPr>
              <a:t>1. </a:t>
            </a:r>
            <a:r>
              <a:rPr lang="en-GB" dirty="0">
                <a:latin typeface="Arial" charset="0"/>
              </a:rPr>
              <a:t>Introduction: sub-groups of schizophrenia (</a:t>
            </a:r>
            <a:r>
              <a:rPr lang="en-GB" dirty="0" err="1">
                <a:latin typeface="Arial" charset="0"/>
              </a:rPr>
              <a:t>Kingdon</a:t>
            </a:r>
            <a:r>
              <a:rPr lang="en-GB" dirty="0">
                <a:latin typeface="Arial" charset="0"/>
              </a:rPr>
              <a:t> and Turkington, 2005)</a:t>
            </a:r>
          </a:p>
        </p:txBody>
      </p:sp>
      <p:sp>
        <p:nvSpPr>
          <p:cNvPr id="17411" name="Rectangle 3"/>
          <p:cNvSpPr>
            <a:spLocks noGrp="1" noChangeArrowheads="1"/>
          </p:cNvSpPr>
          <p:nvPr>
            <p:ph type="body" idx="1"/>
          </p:nvPr>
        </p:nvSpPr>
        <p:spPr>
          <a:xfrm>
            <a:off x="838200" y="2075935"/>
            <a:ext cx="10515600" cy="4101028"/>
          </a:xfrm>
        </p:spPr>
        <p:txBody>
          <a:bodyPr/>
          <a:lstStyle/>
          <a:p>
            <a:pPr algn="ctr" eaLnBrk="1" hangingPunct="1">
              <a:lnSpc>
                <a:spcPct val="90000"/>
              </a:lnSpc>
            </a:pPr>
            <a:r>
              <a:rPr lang="en-GB" sz="4000" dirty="0">
                <a:latin typeface="Arial" charset="0"/>
              </a:rPr>
              <a:t>Traumatic Psychosis</a:t>
            </a:r>
          </a:p>
          <a:p>
            <a:pPr algn="ctr" eaLnBrk="1" hangingPunct="1">
              <a:lnSpc>
                <a:spcPct val="90000"/>
              </a:lnSpc>
            </a:pPr>
            <a:r>
              <a:rPr lang="en-GB" sz="4000" dirty="0">
                <a:latin typeface="Arial" charset="0"/>
              </a:rPr>
              <a:t>Drug-related Psychosis</a:t>
            </a:r>
          </a:p>
          <a:p>
            <a:pPr algn="ctr"/>
            <a:r>
              <a:rPr lang="en-GB" sz="4000" dirty="0">
                <a:latin typeface="Arial" charset="0"/>
              </a:rPr>
              <a:t>Sensitivity Disorder</a:t>
            </a:r>
          </a:p>
          <a:p>
            <a:pPr algn="ctr"/>
            <a:r>
              <a:rPr lang="en-GB" sz="4000" dirty="0">
                <a:latin typeface="Arial" charset="0"/>
              </a:rPr>
              <a:t>Anxiety Psychosis</a:t>
            </a:r>
          </a:p>
          <a:p>
            <a:pPr algn="ctr" eaLnBrk="1" hangingPunct="1">
              <a:lnSpc>
                <a:spcPct val="90000"/>
              </a:lnSpc>
            </a:pPr>
            <a:r>
              <a:rPr lang="en-GB" sz="4000" dirty="0">
                <a:latin typeface="Arial" charset="0"/>
              </a:rPr>
              <a:t>Catatonia</a:t>
            </a:r>
            <a:endParaRPr lang="en-GB" sz="4000" i="1" dirty="0">
              <a:latin typeface="Arial" charset="0"/>
            </a:endParaRPr>
          </a:p>
          <a:p>
            <a:pPr marL="0" indent="0" eaLnBrk="1" hangingPunct="1">
              <a:lnSpc>
                <a:spcPct val="90000"/>
              </a:lnSpc>
              <a:buNone/>
            </a:pPr>
            <a:endParaRPr lang="en-GB" i="1" dirty="0">
              <a:latin typeface="Arial" charset="0"/>
            </a:endParaRPr>
          </a:p>
        </p:txBody>
      </p:sp>
    </p:spTree>
    <p:extLst>
      <p:ext uri="{BB962C8B-B14F-4D97-AF65-F5344CB8AC3E}">
        <p14:creationId xmlns:p14="http://schemas.microsoft.com/office/powerpoint/2010/main" val="3930764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46295-968E-8146-99A8-31B89299ECDB}"/>
              </a:ext>
            </a:extLst>
          </p:cNvPr>
          <p:cNvSpPr>
            <a:spLocks noGrp="1"/>
          </p:cNvSpPr>
          <p:nvPr>
            <p:ph type="title"/>
          </p:nvPr>
        </p:nvSpPr>
        <p:spPr/>
        <p:txBody>
          <a:bodyPr/>
          <a:lstStyle/>
          <a:p>
            <a:r>
              <a:rPr lang="en-US" dirty="0"/>
              <a:t>Mode of action</a:t>
            </a:r>
          </a:p>
        </p:txBody>
      </p:sp>
      <p:sp>
        <p:nvSpPr>
          <p:cNvPr id="3" name="Content Placeholder 2">
            <a:extLst>
              <a:ext uri="{FF2B5EF4-FFF2-40B4-BE49-F238E27FC236}">
                <a16:creationId xmlns:a16="http://schemas.microsoft.com/office/drawing/2014/main" id="{7E616ECF-B78E-1E49-B0D6-93E2B8F9B16D}"/>
              </a:ext>
            </a:extLst>
          </p:cNvPr>
          <p:cNvSpPr>
            <a:spLocks noGrp="1"/>
          </p:cNvSpPr>
          <p:nvPr>
            <p:ph idx="1"/>
          </p:nvPr>
        </p:nvSpPr>
        <p:spPr/>
        <p:txBody>
          <a:bodyPr/>
          <a:lstStyle/>
          <a:p>
            <a:r>
              <a:rPr lang="en-US" dirty="0"/>
              <a:t>CBT might be stabilizing and normalizing </a:t>
            </a:r>
            <a:r>
              <a:rPr lang="en-US" dirty="0" err="1"/>
              <a:t>amydala</a:t>
            </a:r>
            <a:r>
              <a:rPr lang="en-US" dirty="0"/>
              <a:t> function by processing of memories linked to traumatic episodes, improving decision making and/or the improving the processing of emotional responses such as anxiety, anger, sadness and shame.</a:t>
            </a:r>
          </a:p>
          <a:p>
            <a:r>
              <a:rPr lang="en-US" dirty="0"/>
              <a:t>The left middle temporal gyrus has been linked with accessing word meaning.</a:t>
            </a:r>
          </a:p>
          <a:p>
            <a:r>
              <a:rPr lang="en-US" dirty="0"/>
              <a:t>The left superior temporal gyrus contains the primary auditory cortex which is responsible for processing sounds.</a:t>
            </a:r>
          </a:p>
          <a:p>
            <a:r>
              <a:rPr lang="en-US" dirty="0"/>
              <a:t>The right superior frontal gyrus is involved in attention control.</a:t>
            </a:r>
          </a:p>
        </p:txBody>
      </p:sp>
    </p:spTree>
    <p:extLst>
      <p:ext uri="{BB962C8B-B14F-4D97-AF65-F5344CB8AC3E}">
        <p14:creationId xmlns:p14="http://schemas.microsoft.com/office/powerpoint/2010/main" val="3181101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AF9E-BB4B-034F-AA72-64785D1AFCB0}"/>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45056056-8E45-BF40-A2C2-0474F2F009D3}"/>
              </a:ext>
            </a:extLst>
          </p:cNvPr>
          <p:cNvSpPr>
            <a:spLocks noGrp="1"/>
          </p:cNvSpPr>
          <p:nvPr>
            <p:ph idx="1"/>
          </p:nvPr>
        </p:nvSpPr>
        <p:spPr/>
        <p:txBody>
          <a:bodyPr/>
          <a:lstStyle/>
          <a:p>
            <a:r>
              <a:rPr lang="en-US" dirty="0"/>
              <a:t>The integrated model of CBT reduces the over-activation of the cortex by reducing overactivity in the emotion processing regions of the brain…..voices become less frightening as more is learned about them and they are discussed and worked with in a supportive relationship.</a:t>
            </a:r>
          </a:p>
          <a:p>
            <a:r>
              <a:rPr lang="en-US" dirty="0"/>
              <a:t>This supports the model that CBT might work as it does in anxiety disorders.</a:t>
            </a:r>
          </a:p>
          <a:p>
            <a:r>
              <a:rPr lang="en-US" dirty="0"/>
              <a:t>The effect is a logical calming of the brain which is complementary to the benefits of antipsychotic medication.</a:t>
            </a:r>
          </a:p>
        </p:txBody>
      </p:sp>
    </p:spTree>
    <p:extLst>
      <p:ext uri="{BB962C8B-B14F-4D97-AF65-F5344CB8AC3E}">
        <p14:creationId xmlns:p14="http://schemas.microsoft.com/office/powerpoint/2010/main" val="35299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5932-2A29-7D49-8E87-F42CD1D075F8}"/>
              </a:ext>
            </a:extLst>
          </p:cNvPr>
          <p:cNvSpPr>
            <a:spLocks noGrp="1"/>
          </p:cNvSpPr>
          <p:nvPr>
            <p:ph type="title"/>
          </p:nvPr>
        </p:nvSpPr>
        <p:spPr/>
        <p:txBody>
          <a:bodyPr/>
          <a:lstStyle/>
          <a:p>
            <a:r>
              <a:rPr lang="en-US" dirty="0"/>
              <a:t>Presentation questions to be answered</a:t>
            </a:r>
          </a:p>
        </p:txBody>
      </p:sp>
      <p:sp>
        <p:nvSpPr>
          <p:cNvPr id="3" name="Content Placeholder 2">
            <a:extLst>
              <a:ext uri="{FF2B5EF4-FFF2-40B4-BE49-F238E27FC236}">
                <a16:creationId xmlns:a16="http://schemas.microsoft.com/office/drawing/2014/main" id="{1C6DAD61-E61F-4340-AFCC-B77D83250DAE}"/>
              </a:ext>
            </a:extLst>
          </p:cNvPr>
          <p:cNvSpPr>
            <a:spLocks noGrp="1"/>
          </p:cNvSpPr>
          <p:nvPr>
            <p:ph idx="1"/>
          </p:nvPr>
        </p:nvSpPr>
        <p:spPr/>
        <p:txBody>
          <a:bodyPr/>
          <a:lstStyle/>
          <a:p>
            <a:r>
              <a:rPr lang="en-US" dirty="0"/>
              <a:t>1. Is hallucination </a:t>
            </a:r>
            <a:r>
              <a:rPr lang="en-US" b="1" dirty="0"/>
              <a:t>a signature symptom </a:t>
            </a:r>
            <a:r>
              <a:rPr lang="en-US" dirty="0"/>
              <a:t>of traumatic psychosis? </a:t>
            </a:r>
            <a:r>
              <a:rPr lang="en-US" dirty="0">
                <a:solidFill>
                  <a:srgbClr val="FF0000"/>
                </a:solidFill>
              </a:rPr>
              <a:t>YES</a:t>
            </a:r>
            <a:r>
              <a:rPr lang="en-US" dirty="0"/>
              <a:t> </a:t>
            </a:r>
            <a:r>
              <a:rPr lang="en-US" dirty="0">
                <a:solidFill>
                  <a:srgbClr val="FF0000"/>
                </a:solidFill>
              </a:rPr>
              <a:t>(along with delusional interpretation)</a:t>
            </a:r>
          </a:p>
          <a:p>
            <a:r>
              <a:rPr lang="en-US" dirty="0"/>
              <a:t>2. Can the </a:t>
            </a:r>
            <a:r>
              <a:rPr lang="en-US" b="1" dirty="0"/>
              <a:t>integrated model </a:t>
            </a:r>
            <a:r>
              <a:rPr lang="en-US" dirty="0"/>
              <a:t>(cognitive, metacognitive and compassion focused) be described? </a:t>
            </a:r>
            <a:r>
              <a:rPr lang="en-US" dirty="0">
                <a:solidFill>
                  <a:srgbClr val="FF0000"/>
                </a:solidFill>
              </a:rPr>
              <a:t>YES (cognitive and metacognitive still dominate)</a:t>
            </a:r>
          </a:p>
          <a:p>
            <a:r>
              <a:rPr lang="en-US" dirty="0"/>
              <a:t>3. Is traumatic psychosis a </a:t>
            </a:r>
            <a:r>
              <a:rPr lang="en-US" b="1" dirty="0"/>
              <a:t>good outcome group </a:t>
            </a:r>
            <a:r>
              <a:rPr lang="en-US" dirty="0"/>
              <a:t>when treated with the integrated approach? </a:t>
            </a:r>
            <a:r>
              <a:rPr lang="en-US" dirty="0">
                <a:solidFill>
                  <a:srgbClr val="FF0000"/>
                </a:solidFill>
              </a:rPr>
              <a:t>YES (and the result is durable)</a:t>
            </a:r>
          </a:p>
          <a:p>
            <a:r>
              <a:rPr lang="en-US" dirty="0"/>
              <a:t>4. Is there a </a:t>
            </a:r>
            <a:r>
              <a:rPr lang="en-US" b="1" dirty="0"/>
              <a:t>biological model </a:t>
            </a:r>
            <a:r>
              <a:rPr lang="en-US" dirty="0"/>
              <a:t>for CBT’s action in traumatic psychosis?(Aguilar et al, 2017) </a:t>
            </a:r>
            <a:r>
              <a:rPr lang="en-US" dirty="0">
                <a:solidFill>
                  <a:srgbClr val="FF0000"/>
                </a:solidFill>
              </a:rPr>
              <a:t>YES (</a:t>
            </a:r>
            <a:r>
              <a:rPr lang="en-US" dirty="0" err="1">
                <a:solidFill>
                  <a:srgbClr val="FF0000"/>
                </a:solidFill>
              </a:rPr>
              <a:t>normalisation</a:t>
            </a:r>
            <a:r>
              <a:rPr lang="en-US" dirty="0">
                <a:solidFill>
                  <a:srgbClr val="FF0000"/>
                </a:solidFill>
              </a:rPr>
              <a:t> of the function of the amygdala).</a:t>
            </a:r>
          </a:p>
        </p:txBody>
      </p:sp>
    </p:spTree>
    <p:extLst>
      <p:ext uri="{BB962C8B-B14F-4D97-AF65-F5344CB8AC3E}">
        <p14:creationId xmlns:p14="http://schemas.microsoft.com/office/powerpoint/2010/main" val="264082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dirty="0">
                <a:latin typeface="Times New Roman" charset="0"/>
              </a:rPr>
              <a:t>Traumatic Psychosis: a chronology</a:t>
            </a:r>
          </a:p>
        </p:txBody>
      </p:sp>
      <p:sp>
        <p:nvSpPr>
          <p:cNvPr id="20483" name="Rectangle 3"/>
          <p:cNvSpPr>
            <a:spLocks noGrp="1" noChangeArrowheads="1"/>
          </p:cNvSpPr>
          <p:nvPr>
            <p:ph idx="1"/>
          </p:nvPr>
        </p:nvSpPr>
        <p:spPr/>
        <p:txBody>
          <a:bodyPr/>
          <a:lstStyle/>
          <a:p>
            <a:r>
              <a:rPr lang="en-GB" dirty="0">
                <a:latin typeface="Times New Roman" charset="0"/>
              </a:rPr>
              <a:t>Dissociative Psychosis (van der Hart, 1993)</a:t>
            </a:r>
          </a:p>
          <a:p>
            <a:r>
              <a:rPr lang="en-GB" dirty="0">
                <a:latin typeface="Times New Roman" charset="0"/>
              </a:rPr>
              <a:t>Positive symptom schizophrenia (</a:t>
            </a:r>
            <a:r>
              <a:rPr lang="en-GB" dirty="0" err="1">
                <a:latin typeface="Times New Roman" charset="0"/>
              </a:rPr>
              <a:t>Ellason</a:t>
            </a:r>
            <a:r>
              <a:rPr lang="en-GB" dirty="0">
                <a:latin typeface="Times New Roman" charset="0"/>
              </a:rPr>
              <a:t> and Ross, 1997)</a:t>
            </a:r>
          </a:p>
          <a:p>
            <a:pPr eaLnBrk="1" hangingPunct="1"/>
            <a:r>
              <a:rPr lang="en-GB" dirty="0">
                <a:latin typeface="Times New Roman" charset="0"/>
              </a:rPr>
              <a:t>Obsessional Psychosis (Turkington, 1997)</a:t>
            </a:r>
          </a:p>
          <a:p>
            <a:pPr eaLnBrk="1" hangingPunct="1"/>
            <a:r>
              <a:rPr lang="en-GB" dirty="0">
                <a:latin typeface="Times New Roman" charset="0"/>
              </a:rPr>
              <a:t>PTSD with psychosis (Seedat, 2003)</a:t>
            </a:r>
          </a:p>
          <a:p>
            <a:pPr eaLnBrk="1" hangingPunct="1"/>
            <a:r>
              <a:rPr lang="en-GB" dirty="0">
                <a:latin typeface="Times New Roman" charset="0"/>
              </a:rPr>
              <a:t>Traumatic psychosis (</a:t>
            </a:r>
            <a:r>
              <a:rPr lang="en-GB" dirty="0" err="1">
                <a:latin typeface="Times New Roman" charset="0"/>
              </a:rPr>
              <a:t>Kingdon</a:t>
            </a:r>
            <a:r>
              <a:rPr lang="en-GB" dirty="0">
                <a:latin typeface="Times New Roman" charset="0"/>
              </a:rPr>
              <a:t> and Turkington, 2005)</a:t>
            </a:r>
          </a:p>
          <a:p>
            <a:r>
              <a:rPr lang="en-GB" dirty="0">
                <a:latin typeface="Times New Roman" charset="0"/>
              </a:rPr>
              <a:t>Borderline Psychosis (Schroeder, 2013)</a:t>
            </a:r>
          </a:p>
          <a:p>
            <a:pPr eaLnBrk="1" hangingPunct="1"/>
            <a:endParaRPr lang="en-GB" dirty="0">
              <a:latin typeface="Times New Roman" charset="0"/>
            </a:endParaRPr>
          </a:p>
        </p:txBody>
      </p:sp>
    </p:spTree>
    <p:extLst>
      <p:ext uri="{BB962C8B-B14F-4D97-AF65-F5344CB8AC3E}">
        <p14:creationId xmlns:p14="http://schemas.microsoft.com/office/powerpoint/2010/main" val="624373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dirty="0">
                <a:latin typeface="Arial" charset="0"/>
              </a:rPr>
              <a:t>Sensitivity Disorder (‘neurodevelopmental schizophrenia’) is a different disorder</a:t>
            </a:r>
          </a:p>
        </p:txBody>
      </p:sp>
      <p:sp>
        <p:nvSpPr>
          <p:cNvPr id="24579" name="Rectangle 3"/>
          <p:cNvSpPr>
            <a:spLocks noGrp="1" noChangeArrowheads="1"/>
          </p:cNvSpPr>
          <p:nvPr>
            <p:ph type="body" idx="1"/>
          </p:nvPr>
        </p:nvSpPr>
        <p:spPr>
          <a:xfrm>
            <a:off x="2209800" y="1981200"/>
            <a:ext cx="8077200" cy="4114800"/>
          </a:xfrm>
        </p:spPr>
        <p:txBody>
          <a:bodyPr>
            <a:normAutofit fontScale="92500" lnSpcReduction="10000"/>
          </a:bodyPr>
          <a:lstStyle/>
          <a:p>
            <a:pPr eaLnBrk="1" hangingPunct="1">
              <a:lnSpc>
                <a:spcPct val="90000"/>
              </a:lnSpc>
            </a:pPr>
            <a:r>
              <a:rPr lang="en-GB" dirty="0">
                <a:latin typeface="Arial" charset="0"/>
              </a:rPr>
              <a:t>Schizoid personality/ genetic and/or biological vulnerability</a:t>
            </a:r>
          </a:p>
          <a:p>
            <a:pPr>
              <a:lnSpc>
                <a:spcPct val="90000"/>
              </a:lnSpc>
            </a:pPr>
            <a:r>
              <a:rPr lang="en-GB" dirty="0">
                <a:latin typeface="Arial" charset="0"/>
              </a:rPr>
              <a:t>Prominent primary negative symptoms/ cognitive deficit</a:t>
            </a:r>
          </a:p>
          <a:p>
            <a:pPr>
              <a:lnSpc>
                <a:spcPct val="90000"/>
              </a:lnSpc>
            </a:pPr>
            <a:r>
              <a:rPr lang="en-GB" dirty="0">
                <a:latin typeface="Arial" charset="0"/>
              </a:rPr>
              <a:t>Gradual onset in teens</a:t>
            </a:r>
          </a:p>
          <a:p>
            <a:pPr eaLnBrk="1" hangingPunct="1">
              <a:lnSpc>
                <a:spcPct val="90000"/>
              </a:lnSpc>
            </a:pPr>
            <a:r>
              <a:rPr lang="en-GB" dirty="0">
                <a:latin typeface="Arial" charset="0"/>
              </a:rPr>
              <a:t>Minor stress precipitates episodes</a:t>
            </a:r>
          </a:p>
          <a:p>
            <a:pPr eaLnBrk="1" hangingPunct="1">
              <a:lnSpc>
                <a:spcPct val="90000"/>
              </a:lnSpc>
            </a:pPr>
            <a:r>
              <a:rPr lang="en-GB" dirty="0">
                <a:latin typeface="Arial" charset="0"/>
              </a:rPr>
              <a:t>High EE by carers – criticism/over protection</a:t>
            </a:r>
          </a:p>
          <a:p>
            <a:pPr eaLnBrk="1" hangingPunct="1">
              <a:lnSpc>
                <a:spcPct val="90000"/>
              </a:lnSpc>
            </a:pPr>
            <a:r>
              <a:rPr lang="en-GB" dirty="0">
                <a:latin typeface="Arial" charset="0"/>
              </a:rPr>
              <a:t>Ideas/delusions of reference, thought broadcasting, running commentary voices and paranoia frequent</a:t>
            </a:r>
          </a:p>
          <a:p>
            <a:pPr eaLnBrk="1" hangingPunct="1">
              <a:lnSpc>
                <a:spcPct val="90000"/>
              </a:lnSpc>
            </a:pPr>
            <a:r>
              <a:rPr lang="en-GB" dirty="0">
                <a:latin typeface="Arial" charset="0"/>
              </a:rPr>
              <a:t>Optimal medication response for positive symptoms.</a:t>
            </a:r>
          </a:p>
        </p:txBody>
      </p:sp>
    </p:spTree>
    <p:extLst>
      <p:ext uri="{BB962C8B-B14F-4D97-AF65-F5344CB8AC3E}">
        <p14:creationId xmlns:p14="http://schemas.microsoft.com/office/powerpoint/2010/main" val="3419125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GB" dirty="0">
                <a:latin typeface="Arial" charset="0"/>
              </a:rPr>
              <a:t>Traumatic Psychosis (</a:t>
            </a:r>
            <a:r>
              <a:rPr lang="en-GB" dirty="0" err="1">
                <a:latin typeface="Arial" charset="0"/>
              </a:rPr>
              <a:t>Kingdon</a:t>
            </a:r>
            <a:r>
              <a:rPr lang="en-GB" dirty="0">
                <a:latin typeface="Arial" charset="0"/>
              </a:rPr>
              <a:t> and Turkington, 2005)</a:t>
            </a:r>
            <a:br>
              <a:rPr lang="en-GB" dirty="0">
                <a:latin typeface="Arial" charset="0"/>
              </a:rPr>
            </a:br>
            <a:r>
              <a:rPr lang="en-GB" sz="2800" dirty="0">
                <a:latin typeface="Arial" charset="0"/>
              </a:rPr>
              <a:t>Characteristics</a:t>
            </a:r>
          </a:p>
        </p:txBody>
      </p:sp>
      <p:sp>
        <p:nvSpPr>
          <p:cNvPr id="21507" name="Rectangle 3"/>
          <p:cNvSpPr>
            <a:spLocks noGrp="1" noChangeArrowheads="1"/>
          </p:cNvSpPr>
          <p:nvPr>
            <p:ph type="body" idx="1"/>
          </p:nvPr>
        </p:nvSpPr>
        <p:spPr>
          <a:xfrm>
            <a:off x="1828800" y="1766888"/>
            <a:ext cx="8839200" cy="5091112"/>
          </a:xfrm>
        </p:spPr>
        <p:txBody>
          <a:bodyPr>
            <a:normAutofit lnSpcReduction="10000"/>
          </a:bodyPr>
          <a:lstStyle/>
          <a:p>
            <a:pPr eaLnBrk="1" hangingPunct="1">
              <a:lnSpc>
                <a:spcPct val="90000"/>
              </a:lnSpc>
            </a:pPr>
            <a:r>
              <a:rPr lang="en-GB" dirty="0">
                <a:latin typeface="Arial" charset="0"/>
              </a:rPr>
              <a:t>Voices –multiple, critical, violent or sexual content (often command)</a:t>
            </a:r>
          </a:p>
          <a:p>
            <a:pPr eaLnBrk="1" hangingPunct="1">
              <a:lnSpc>
                <a:spcPct val="90000"/>
              </a:lnSpc>
            </a:pPr>
            <a:r>
              <a:rPr lang="en-GB" dirty="0">
                <a:latin typeface="Arial" charset="0"/>
              </a:rPr>
              <a:t>Visual hallucinations: ‘thematic’ flashbacks</a:t>
            </a:r>
          </a:p>
          <a:p>
            <a:pPr eaLnBrk="1" hangingPunct="1">
              <a:lnSpc>
                <a:spcPct val="90000"/>
              </a:lnSpc>
            </a:pPr>
            <a:r>
              <a:rPr lang="en-GB" dirty="0">
                <a:latin typeface="Arial" charset="0"/>
              </a:rPr>
              <a:t>Somatic hallucinations: linked to sexual trauma</a:t>
            </a:r>
          </a:p>
          <a:p>
            <a:pPr eaLnBrk="1" hangingPunct="1">
              <a:lnSpc>
                <a:spcPct val="90000"/>
              </a:lnSpc>
            </a:pPr>
            <a:r>
              <a:rPr lang="en-GB" dirty="0">
                <a:latin typeface="Arial" charset="0"/>
              </a:rPr>
              <a:t>Trauma history (with re-traumatisation)</a:t>
            </a:r>
          </a:p>
          <a:p>
            <a:pPr eaLnBrk="1" hangingPunct="1">
              <a:lnSpc>
                <a:spcPct val="90000"/>
              </a:lnSpc>
            </a:pPr>
            <a:r>
              <a:rPr lang="en-GB" dirty="0">
                <a:latin typeface="Arial" charset="0"/>
              </a:rPr>
              <a:t>Substance misuse.</a:t>
            </a:r>
          </a:p>
          <a:p>
            <a:pPr eaLnBrk="1" hangingPunct="1">
              <a:lnSpc>
                <a:spcPct val="90000"/>
              </a:lnSpc>
            </a:pPr>
            <a:r>
              <a:rPr lang="en-GB" dirty="0">
                <a:latin typeface="Arial" charset="0"/>
              </a:rPr>
              <a:t>Features of emotional instability.</a:t>
            </a:r>
          </a:p>
          <a:p>
            <a:pPr eaLnBrk="1" hangingPunct="1">
              <a:lnSpc>
                <a:spcPct val="90000"/>
              </a:lnSpc>
            </a:pPr>
            <a:r>
              <a:rPr lang="en-GB" dirty="0">
                <a:latin typeface="Arial" charset="0"/>
              </a:rPr>
              <a:t>Dissociation usually present</a:t>
            </a:r>
          </a:p>
          <a:p>
            <a:pPr eaLnBrk="1" hangingPunct="1">
              <a:lnSpc>
                <a:spcPct val="90000"/>
              </a:lnSpc>
            </a:pPr>
            <a:r>
              <a:rPr lang="en-GB" dirty="0">
                <a:latin typeface="Arial" charset="0"/>
              </a:rPr>
              <a:t>Depression, shame and anxiety prominent.</a:t>
            </a:r>
          </a:p>
          <a:p>
            <a:pPr eaLnBrk="1" hangingPunct="1">
              <a:lnSpc>
                <a:spcPct val="90000"/>
              </a:lnSpc>
            </a:pPr>
            <a:r>
              <a:rPr lang="en-GB" dirty="0">
                <a:latin typeface="Arial" charset="0"/>
              </a:rPr>
              <a:t>Often revolving door patients.</a:t>
            </a:r>
          </a:p>
          <a:p>
            <a:pPr eaLnBrk="1" hangingPunct="1">
              <a:lnSpc>
                <a:spcPct val="90000"/>
              </a:lnSpc>
            </a:pPr>
            <a:r>
              <a:rPr lang="en-GB" dirty="0">
                <a:latin typeface="Arial" charset="0"/>
              </a:rPr>
              <a:t>Often demonstrate poly-pharmacy.</a:t>
            </a:r>
          </a:p>
          <a:p>
            <a:pPr eaLnBrk="1" hangingPunct="1">
              <a:lnSpc>
                <a:spcPct val="90000"/>
              </a:lnSpc>
            </a:pPr>
            <a:endParaRPr lang="en-GB" dirty="0">
              <a:latin typeface="Arial" charset="0"/>
            </a:endParaRPr>
          </a:p>
          <a:p>
            <a:pPr eaLnBrk="1" hangingPunct="1">
              <a:lnSpc>
                <a:spcPct val="90000"/>
              </a:lnSpc>
            </a:pPr>
            <a:endParaRPr lang="en-GB" dirty="0">
              <a:latin typeface="Times New Roman" charset="0"/>
            </a:endParaRPr>
          </a:p>
        </p:txBody>
      </p:sp>
    </p:spTree>
    <p:extLst>
      <p:ext uri="{BB962C8B-B14F-4D97-AF65-F5344CB8AC3E}">
        <p14:creationId xmlns:p14="http://schemas.microsoft.com/office/powerpoint/2010/main" val="3070274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Hassan and De Luca (2014)</a:t>
            </a:r>
          </a:p>
        </p:txBody>
      </p:sp>
      <p:sp>
        <p:nvSpPr>
          <p:cNvPr id="3" name="Content Placeholder 2"/>
          <p:cNvSpPr>
            <a:spLocks noGrp="1"/>
          </p:cNvSpPr>
          <p:nvPr>
            <p:ph idx="1"/>
          </p:nvPr>
        </p:nvSpPr>
        <p:spPr/>
        <p:txBody>
          <a:bodyPr/>
          <a:lstStyle/>
          <a:p>
            <a:r>
              <a:rPr lang="en-US" dirty="0"/>
              <a:t>42% of 186 patients with schizophrenia spectrum disorder resistant to antipsychotic medication.</a:t>
            </a:r>
          </a:p>
          <a:p>
            <a:r>
              <a:rPr lang="en-US" dirty="0"/>
              <a:t>Cumulative lifetime adversities have an independent effect on antipsychotic resistance.</a:t>
            </a:r>
          </a:p>
        </p:txBody>
      </p:sp>
    </p:spTree>
    <p:extLst>
      <p:ext uri="{BB962C8B-B14F-4D97-AF65-F5344CB8AC3E}">
        <p14:creationId xmlns:p14="http://schemas.microsoft.com/office/powerpoint/2010/main" val="4201366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45C5D-7731-9D43-B7FE-D77F46381525}"/>
              </a:ext>
            </a:extLst>
          </p:cNvPr>
          <p:cNvSpPr>
            <a:spLocks noGrp="1"/>
          </p:cNvSpPr>
          <p:nvPr>
            <p:ph type="title"/>
          </p:nvPr>
        </p:nvSpPr>
        <p:spPr/>
        <p:txBody>
          <a:bodyPr/>
          <a:lstStyle/>
          <a:p>
            <a:r>
              <a:rPr lang="en-US" dirty="0"/>
              <a:t>Stevens et al, 2018 the relationship between trauma and psychosis</a:t>
            </a:r>
          </a:p>
        </p:txBody>
      </p:sp>
      <p:sp>
        <p:nvSpPr>
          <p:cNvPr id="3" name="Content Placeholder 2">
            <a:extLst>
              <a:ext uri="{FF2B5EF4-FFF2-40B4-BE49-F238E27FC236}">
                <a16:creationId xmlns:a16="http://schemas.microsoft.com/office/drawing/2014/main" id="{8385A724-8612-2E42-9BF2-02EB9864106B}"/>
              </a:ext>
            </a:extLst>
          </p:cNvPr>
          <p:cNvSpPr>
            <a:spLocks noGrp="1"/>
          </p:cNvSpPr>
          <p:nvPr>
            <p:ph idx="1"/>
          </p:nvPr>
        </p:nvSpPr>
        <p:spPr/>
        <p:txBody>
          <a:bodyPr/>
          <a:lstStyle/>
          <a:p>
            <a:r>
              <a:rPr lang="en-US" dirty="0"/>
              <a:t>“there are four clinical manifestations of trauma in psychosis”</a:t>
            </a:r>
          </a:p>
          <a:p>
            <a:r>
              <a:rPr lang="en-US" dirty="0"/>
              <a:t>Childhood trauma is followed by re-traumatization and eventual triggering of the psychotic episode by a further trauma.</a:t>
            </a:r>
          </a:p>
          <a:p>
            <a:r>
              <a:rPr lang="en-US" dirty="0"/>
              <a:t>Neurodevelopmental psychosis (schizophrenia) leads to trauma due to vulnerability in community settings</a:t>
            </a:r>
          </a:p>
          <a:p>
            <a:r>
              <a:rPr lang="en-US" dirty="0"/>
              <a:t>Psychotic PTSD where an adult trauma presents in a modified format with trauma congruent psychotic symptoms</a:t>
            </a:r>
          </a:p>
          <a:p>
            <a:r>
              <a:rPr lang="en-US" dirty="0"/>
              <a:t>Psychosis with low levels of insight leads to post-psychotic PTSD which acts as a maintaining factor</a:t>
            </a:r>
          </a:p>
          <a:p>
            <a:endParaRPr lang="en-US" dirty="0"/>
          </a:p>
        </p:txBody>
      </p:sp>
    </p:spTree>
    <p:extLst>
      <p:ext uri="{BB962C8B-B14F-4D97-AF65-F5344CB8AC3E}">
        <p14:creationId xmlns:p14="http://schemas.microsoft.com/office/powerpoint/2010/main" val="2963871685"/>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6.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Override>
</file>

<file path=ppt/theme/themeOverride2.xml><?xml version="1.0" encoding="utf-8"?>
<a:themeOverride xmlns:a="http://schemas.openxmlformats.org/drawingml/2006/main">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otalTime>287</TotalTime>
  <Words>2584</Words>
  <Application>Microsoft Macintosh PowerPoint</Application>
  <PresentationFormat>Widescreen</PresentationFormat>
  <Paragraphs>251</Paragraphs>
  <Slides>42</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Calibri Light</vt:lpstr>
      <vt:lpstr>Constantia</vt:lpstr>
      <vt:lpstr>Helvetica Neue Light</vt:lpstr>
      <vt:lpstr>Tahoma</vt:lpstr>
      <vt:lpstr>Times New Roman</vt:lpstr>
      <vt:lpstr>Verdana</vt:lpstr>
      <vt:lpstr>Office Theme</vt:lpstr>
      <vt:lpstr>Treating hallucinations: integrating cognitive, metacognitive and compassion based elements.</vt:lpstr>
      <vt:lpstr>Acknowledgements</vt:lpstr>
      <vt:lpstr>Questions to be considered</vt:lpstr>
      <vt:lpstr> 1. Introduction: sub-groups of schizophrenia (Kingdon and Turkington, 2005)</vt:lpstr>
      <vt:lpstr>Traumatic Psychosis: a chronology</vt:lpstr>
      <vt:lpstr>Sensitivity Disorder (‘neurodevelopmental schizophrenia’) is a different disorder</vt:lpstr>
      <vt:lpstr>Traumatic Psychosis (Kingdon and Turkington, 2005) Characteristics</vt:lpstr>
      <vt:lpstr>Hassan and De Luca (2014)</vt:lpstr>
      <vt:lpstr>Stevens et al, 2018 the relationship between trauma and psychosis</vt:lpstr>
      <vt:lpstr>2. Is hallucination a signature symptom of traumatic psychosis? </vt:lpstr>
      <vt:lpstr>PowerPoint Presentation</vt:lpstr>
      <vt:lpstr>MDS Euclidean Distance Model for CTQ</vt:lpstr>
      <vt:lpstr>PowerPoint Presentation</vt:lpstr>
      <vt:lpstr>Unexpected findings? </vt:lpstr>
      <vt:lpstr>3. Can the integrated model (cognitive, metacognitive and compassion focused) be described? </vt:lpstr>
      <vt:lpstr>Trauma and psychosis formulation</vt:lpstr>
      <vt:lpstr>CBT elements</vt:lpstr>
      <vt:lpstr>metacognitive and compassion based elements</vt:lpstr>
      <vt:lpstr>CBT components</vt:lpstr>
      <vt:lpstr>Intervention Components (Frequency)</vt:lpstr>
      <vt:lpstr>Intervention Components Frequency</vt:lpstr>
      <vt:lpstr>Summary of key techniques</vt:lpstr>
      <vt:lpstr>4. Is traumatic psychosis a good outcome group when treated with the integrated approach?</vt:lpstr>
      <vt:lpstr>Results of the ACTION study</vt:lpstr>
      <vt:lpstr>ACTION: Assessing Cognitive Therapy Instead Of Neuroleptics (formerly North Of Britain Treatment Without Antipsychotics Trial)</vt:lpstr>
      <vt:lpstr>Action trial: therapists and session numbers.</vt:lpstr>
      <vt:lpstr>Number of sessions to deliver a good outcome and effect size.</vt:lpstr>
      <vt:lpstr>&gt;50% PANSS Change</vt:lpstr>
      <vt:lpstr>Traumatic vulnerability within the ACTION study</vt:lpstr>
      <vt:lpstr>5. Is there a biological model for CBT’s action in traumatic psychosis?</vt:lpstr>
      <vt:lpstr>Models of CBT action</vt:lpstr>
      <vt:lpstr>CBT vs TAU for antipsychotic resistant auditory hallucinations (Aguilar et al, 2017)</vt:lpstr>
      <vt:lpstr>Case 1.  CBT and fMRI (Emotional Paradigm)</vt:lpstr>
      <vt:lpstr>Case 2.  CBT and fMRI (Emotional Paradigm)</vt:lpstr>
      <vt:lpstr>Results</vt:lpstr>
      <vt:lpstr>PowerPoint Presentation</vt:lpstr>
      <vt:lpstr>PowerPoint Presentation</vt:lpstr>
      <vt:lpstr>PowerPoint Presentation</vt:lpstr>
      <vt:lpstr>Results</vt:lpstr>
      <vt:lpstr>Mode of action</vt:lpstr>
      <vt:lpstr>Conclusions</vt:lpstr>
      <vt:lpstr>Presentation questions to be answered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Treating hallucinations: integrating cognitive, metacognitive and compassion based elements.</dc:title>
  <dc:creator>Douglas Turkington</dc:creator>
  <cp:lastModifiedBy>Douglas Turkington</cp:lastModifiedBy>
  <cp:revision>32</cp:revision>
  <dcterms:created xsi:type="dcterms:W3CDTF">2019-05-19T05:09:07Z</dcterms:created>
  <dcterms:modified xsi:type="dcterms:W3CDTF">2019-05-22T04:36:51Z</dcterms:modified>
</cp:coreProperties>
</file>