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05"/>
  </p:notesMasterIdLst>
  <p:handoutMasterIdLst>
    <p:handoutMasterId r:id="rId106"/>
  </p:handoutMasterIdLst>
  <p:sldIdLst>
    <p:sldId id="1634" r:id="rId2"/>
    <p:sldId id="2816" r:id="rId3"/>
    <p:sldId id="2817" r:id="rId4"/>
    <p:sldId id="2818" r:id="rId5"/>
    <p:sldId id="2690" r:id="rId6"/>
    <p:sldId id="2773" r:id="rId7"/>
    <p:sldId id="2774" r:id="rId8"/>
    <p:sldId id="2775" r:id="rId9"/>
    <p:sldId id="2776" r:id="rId10"/>
    <p:sldId id="2777" r:id="rId11"/>
    <p:sldId id="2778" r:id="rId12"/>
    <p:sldId id="2779" r:id="rId13"/>
    <p:sldId id="2791" r:id="rId14"/>
    <p:sldId id="2780" r:id="rId15"/>
    <p:sldId id="2781" r:id="rId16"/>
    <p:sldId id="2782" r:id="rId17"/>
    <p:sldId id="2794" r:id="rId18"/>
    <p:sldId id="2792" r:id="rId19"/>
    <p:sldId id="2829" r:id="rId20"/>
    <p:sldId id="2821" r:id="rId21"/>
    <p:sldId id="2783" r:id="rId22"/>
    <p:sldId id="2784" r:id="rId23"/>
    <p:sldId id="2785" r:id="rId24"/>
    <p:sldId id="2786" r:id="rId25"/>
    <p:sldId id="2787" r:id="rId26"/>
    <p:sldId id="2824" r:id="rId27"/>
    <p:sldId id="2823" r:id="rId28"/>
    <p:sldId id="2822" r:id="rId29"/>
    <p:sldId id="2788" r:id="rId30"/>
    <p:sldId id="2789" r:id="rId31"/>
    <p:sldId id="2790" r:id="rId32"/>
    <p:sldId id="2532" r:id="rId33"/>
    <p:sldId id="2533" r:id="rId34"/>
    <p:sldId id="2534" r:id="rId35"/>
    <p:sldId id="2825" r:id="rId36"/>
    <p:sldId id="2565" r:id="rId37"/>
    <p:sldId id="2535" r:id="rId38"/>
    <p:sldId id="2704" r:id="rId39"/>
    <p:sldId id="2705" r:id="rId40"/>
    <p:sldId id="2706" r:id="rId41"/>
    <p:sldId id="2707" r:id="rId42"/>
    <p:sldId id="2708" r:id="rId43"/>
    <p:sldId id="2709" r:id="rId44"/>
    <p:sldId id="2826" r:id="rId45"/>
    <p:sldId id="2537" r:id="rId46"/>
    <p:sldId id="2804" r:id="rId47"/>
    <p:sldId id="2806" r:id="rId48"/>
    <p:sldId id="2805" r:id="rId49"/>
    <p:sldId id="2728" r:id="rId50"/>
    <p:sldId id="2729" r:id="rId51"/>
    <p:sldId id="2730" r:id="rId52"/>
    <p:sldId id="2731" r:id="rId53"/>
    <p:sldId id="2732" r:id="rId54"/>
    <p:sldId id="2733" r:id="rId55"/>
    <p:sldId id="2734" r:id="rId56"/>
    <p:sldId id="2735" r:id="rId57"/>
    <p:sldId id="2736" r:id="rId58"/>
    <p:sldId id="2737" r:id="rId59"/>
    <p:sldId id="2738" r:id="rId60"/>
    <p:sldId id="2745" r:id="rId61"/>
    <p:sldId id="2746" r:id="rId62"/>
    <p:sldId id="2747" r:id="rId63"/>
    <p:sldId id="2748" r:id="rId64"/>
    <p:sldId id="2749" r:id="rId65"/>
    <p:sldId id="2750" r:id="rId66"/>
    <p:sldId id="2753" r:id="rId67"/>
    <p:sldId id="2770" r:id="rId68"/>
    <p:sldId id="2771" r:id="rId69"/>
    <p:sldId id="2757" r:id="rId70"/>
    <p:sldId id="2758" r:id="rId71"/>
    <p:sldId id="2759" r:id="rId72"/>
    <p:sldId id="2835" r:id="rId73"/>
    <p:sldId id="2819" r:id="rId74"/>
    <p:sldId id="2760" r:id="rId75"/>
    <p:sldId id="2712" r:id="rId76"/>
    <p:sldId id="2836" r:id="rId77"/>
    <p:sldId id="2713" r:id="rId78"/>
    <p:sldId id="2828" r:id="rId79"/>
    <p:sldId id="2714" r:id="rId80"/>
    <p:sldId id="2715" r:id="rId81"/>
    <p:sldId id="2716" r:id="rId82"/>
    <p:sldId id="2807" r:id="rId83"/>
    <p:sldId id="2810" r:id="rId84"/>
    <p:sldId id="2815" r:id="rId85"/>
    <p:sldId id="2814" r:id="rId86"/>
    <p:sldId id="2813" r:id="rId87"/>
    <p:sldId id="2717" r:id="rId88"/>
    <p:sldId id="2718" r:id="rId89"/>
    <p:sldId id="2820" r:id="rId90"/>
    <p:sldId id="2801" r:id="rId91"/>
    <p:sldId id="2802" r:id="rId92"/>
    <p:sldId id="2719" r:id="rId93"/>
    <p:sldId id="2720" r:id="rId94"/>
    <p:sldId id="2721" r:id="rId95"/>
    <p:sldId id="2722" r:id="rId96"/>
    <p:sldId id="2796" r:id="rId97"/>
    <p:sldId id="2797" r:id="rId98"/>
    <p:sldId id="2798" r:id="rId99"/>
    <p:sldId id="2800" r:id="rId100"/>
    <p:sldId id="2725" r:id="rId101"/>
    <p:sldId id="2726" r:id="rId102"/>
    <p:sldId id="2727" r:id="rId103"/>
    <p:sldId id="2681" r:id="rId104"/>
  </p:sldIdLst>
  <p:sldSz cx="9144000" cy="6858000" type="screen4x3"/>
  <p:notesSz cx="10234613" cy="7099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000062"/>
    <a:srgbClr val="FFCC00"/>
    <a:srgbClr val="009900"/>
    <a:srgbClr val="008000"/>
    <a:srgbClr val="CC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7557" autoAdjust="0"/>
  </p:normalViewPr>
  <p:slideViewPr>
    <p:cSldViewPr>
      <p:cViewPr varScale="1">
        <p:scale>
          <a:sx n="114" d="100"/>
          <a:sy n="114" d="100"/>
        </p:scale>
        <p:origin x="-15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5529" cy="35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496" y="1"/>
            <a:ext cx="4435529" cy="35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3063"/>
            <a:ext cx="4435529" cy="35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496" y="6743063"/>
            <a:ext cx="4435529" cy="35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0FA35F-F8A6-44DD-A555-929875FA32D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097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3939" cy="35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defTabSz="990299">
              <a:defRPr sz="1300"/>
            </a:lvl1pPr>
          </a:lstStyle>
          <a:p>
            <a:endParaRPr lang="fr-F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674" y="1"/>
            <a:ext cx="4433939" cy="35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99">
              <a:defRPr sz="1300"/>
            </a:lvl1pPr>
          </a:lstStyle>
          <a:p>
            <a:endParaRPr lang="fr-FR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556" y="3371531"/>
            <a:ext cx="7507502" cy="31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4654"/>
            <a:ext cx="4433939" cy="35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defTabSz="990299">
              <a:defRPr sz="1300"/>
            </a:lvl1pPr>
          </a:lstStyle>
          <a:p>
            <a:endParaRPr lang="fr-FR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674" y="6744654"/>
            <a:ext cx="4433939" cy="35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99">
              <a:defRPr sz="1300"/>
            </a:lvl1pPr>
          </a:lstStyle>
          <a:p>
            <a:fld id="{3A6D32FF-6677-4DC3-A0E9-B7F7A2FE012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256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709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3916" indent="-286121" defTabSz="988709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4486" indent="-228897" defTabSz="988709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2280" indent="-228897" defTabSz="988709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60075" indent="-228897" defTabSz="988709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7869" indent="-228897" defTabSz="9887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5663" indent="-228897" defTabSz="9887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33458" indent="-228897" defTabSz="9887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91252" indent="-228897" defTabSz="9887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B924D4-09C9-4F3F-A894-97E5BAF69A02}" type="slidenum">
              <a:rPr lang="fr-FR" sz="1300"/>
              <a:pPr eaLnBrk="1" hangingPunct="1"/>
              <a:t>18</a:t>
            </a:fld>
            <a:endParaRPr lang="fr-FR" sz="13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709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3916" indent="-286121" defTabSz="988709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4486" indent="-228897" defTabSz="988709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2280" indent="-228897" defTabSz="988709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60075" indent="-228897" defTabSz="988709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7869" indent="-228897" defTabSz="9887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5663" indent="-228897" defTabSz="9887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33458" indent="-228897" defTabSz="9887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91252" indent="-228897" defTabSz="98870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B924D4-09C9-4F3F-A894-97E5BAF69A02}" type="slidenum">
              <a:rPr lang="fr-FR" sz="1300"/>
              <a:pPr eaLnBrk="1" hangingPunct="1"/>
              <a:t>19</a:t>
            </a:fld>
            <a:endParaRPr lang="fr-FR" sz="13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B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2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3916" indent="-286121" defTabSz="9902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4486" indent="-228897" defTabSz="9902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2280" indent="-228897" defTabSz="9902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0075" indent="-228897" defTabSz="9902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7869" indent="-228897" defTabSz="9902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5663" indent="-228897" defTabSz="9902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3458" indent="-228897" defTabSz="9902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1252" indent="-228897" defTabSz="9902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FEEF1-02CB-43EC-AA0B-D3020ED8D416}" type="slidenum">
              <a:rPr lang="fr-FR" altLang="nb-NO" sz="1300"/>
              <a:pPr eaLnBrk="1" hangingPunct="1">
                <a:spcBef>
                  <a:spcPct val="0"/>
                </a:spcBef>
              </a:pPr>
              <a:t>30</a:t>
            </a:fld>
            <a:endParaRPr lang="fr-FR" altLang="nb-NO" sz="13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A36D-7C88-4BEE-BDEE-CD86986D705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80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69C2-07E2-4A57-86EE-64B59013F0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41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E6C1-3976-4ABE-8D85-A81D8B553D0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22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FA0F-4D7F-434D-A10A-128D1D87AB7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46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20D4-162A-46E0-A872-403D932A781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99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EB8A-E859-4136-8FBE-F8A9FE9D35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66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4EB8-081F-4472-B093-E61599EB123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2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5014-1D45-484D-BE60-984B11BCA8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61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4770-62EE-4F34-942C-41CFAD57A04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31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4782-C640-4638-95C4-F1F03FE97BE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95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5694-2DEB-4106-8D83-F913425DB93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24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A95A9-A400-4E19-9C97-7882D1F2F5C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78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9" name="Rectangle 7"/>
          <p:cNvSpPr>
            <a:spLocks noChangeArrowheads="1"/>
          </p:cNvSpPr>
          <p:nvPr/>
        </p:nvSpPr>
        <p:spPr bwMode="auto">
          <a:xfrm>
            <a:off x="250825" y="4437063"/>
            <a:ext cx="8569325" cy="2016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Dotum" pitchFamily="34" charset="-127"/>
                <a:cs typeface="Arial" charset="0"/>
              </a:rPr>
              <a:t/>
            </a:r>
            <a:br>
              <a:rPr lang="fr-FR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Dotum" pitchFamily="34" charset="-127"/>
                <a:cs typeface="Arial" charset="0"/>
              </a:rPr>
            </a:br>
            <a:endParaRPr lang="fr-FR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Dotum" pitchFamily="34" charset="-127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7431" y="404664"/>
            <a:ext cx="7062961" cy="3814828"/>
          </a:xfrm>
        </p:spPr>
        <p:txBody>
          <a:bodyPr>
            <a:noAutofit/>
          </a:bodyPr>
          <a:lstStyle/>
          <a:p>
            <a:r>
              <a:rPr lang="nb-NO" b="1" dirty="0" err="1" smtClean="0"/>
              <a:t>Stemmehøring</a:t>
            </a:r>
            <a:r>
              <a:rPr lang="nb-NO" b="1" dirty="0"/>
              <a:t>: hva vet vi om dens fenomenologi, spesifisitet og </a:t>
            </a:r>
            <a:r>
              <a:rPr lang="nb-NO" b="1" dirty="0" smtClean="0"/>
              <a:t>utvikling?</a:t>
            </a:r>
            <a:endParaRPr lang="fr-FR" b="1" dirty="0" smtClean="0">
              <a:cs typeface="Times New Roman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074141" y="4437063"/>
            <a:ext cx="692943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3200" dirty="0" smtClean="0">
                <a:latin typeface="Verdana" pitchFamily="34" charset="0"/>
              </a:rPr>
              <a:t>Frank Larøi</a:t>
            </a:r>
          </a:p>
          <a:p>
            <a:pPr algn="ctr"/>
            <a:endParaRPr lang="nb-NO" dirty="0" smtClean="0">
              <a:latin typeface="Verdana" pitchFamily="34" charset="0"/>
            </a:endParaRPr>
          </a:p>
          <a:p>
            <a:pPr algn="ctr"/>
            <a:r>
              <a:rPr lang="nb-NO" i="1" dirty="0" smtClean="0">
                <a:latin typeface="+mn-lt"/>
              </a:rPr>
              <a:t>Universitet i Bergen</a:t>
            </a:r>
          </a:p>
          <a:p>
            <a:pPr algn="ctr"/>
            <a:r>
              <a:rPr lang="nb-NO" i="1" dirty="0" smtClean="0">
                <a:latin typeface="+mn-lt"/>
              </a:rPr>
              <a:t>Universitet i Liege</a:t>
            </a:r>
            <a:endParaRPr lang="nb-NO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>
          <a:xfrm>
            <a:off x="500063" y="1071563"/>
            <a:ext cx="8143875" cy="5024437"/>
          </a:xfrm>
        </p:spPr>
        <p:txBody>
          <a:bodyPr/>
          <a:lstStyle/>
          <a:p>
            <a:pPr eaLnBrk="1" hangingPunct="1"/>
            <a:r>
              <a:rPr lang="en-GB" altLang="fr-FR" dirty="0" smtClean="0"/>
              <a:t>Phenomenology of hallucinations</a:t>
            </a:r>
          </a:p>
          <a:p>
            <a:pPr lvl="1" eaLnBrk="1" hangingPunct="1"/>
            <a:r>
              <a:rPr lang="en-GB" altLang="fr-FR" dirty="0" smtClean="0"/>
              <a:t>Variable</a:t>
            </a:r>
          </a:p>
          <a:p>
            <a:pPr lvl="2"/>
            <a:r>
              <a:rPr lang="en-GB" altLang="fr-FR" dirty="0" smtClean="0"/>
              <a:t>Inter-individual variation</a:t>
            </a:r>
          </a:p>
          <a:p>
            <a:pPr lvl="2"/>
            <a:r>
              <a:rPr lang="en-GB" altLang="fr-FR" dirty="0" smtClean="0"/>
              <a:t>Intra-individual variation (e.g. according to clinical state)</a:t>
            </a:r>
          </a:p>
          <a:p>
            <a:pPr lvl="2"/>
            <a:endParaRPr lang="en-GB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54803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re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29600" cy="1143000"/>
          </a:xfrm>
        </p:spPr>
        <p:txBody>
          <a:bodyPr/>
          <a:lstStyle/>
          <a:p>
            <a:r>
              <a:rPr lang="en-GB" altLang="fr-FR" dirty="0" smtClean="0"/>
              <a:t>Interdisciplinary</a:t>
            </a:r>
          </a:p>
        </p:txBody>
      </p:sp>
    </p:spTree>
    <p:extLst>
      <p:ext uri="{BB962C8B-B14F-4D97-AF65-F5344CB8AC3E}">
        <p14:creationId xmlns:p14="http://schemas.microsoft.com/office/powerpoint/2010/main" val="35129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u contenu 2"/>
          <p:cNvSpPr>
            <a:spLocks noGrp="1"/>
          </p:cNvSpPr>
          <p:nvPr>
            <p:ph idx="1"/>
          </p:nvPr>
        </p:nvSpPr>
        <p:spPr>
          <a:xfrm>
            <a:off x="468313" y="2095500"/>
            <a:ext cx="8351837" cy="4429125"/>
          </a:xfrm>
        </p:spPr>
        <p:txBody>
          <a:bodyPr>
            <a:normAutofit/>
          </a:bodyPr>
          <a:lstStyle/>
          <a:p>
            <a:r>
              <a:rPr lang="en-GB" altLang="fr-FR" dirty="0" smtClean="0"/>
              <a:t>Woods et al. (2014), potential benefits:</a:t>
            </a:r>
          </a:p>
          <a:p>
            <a:pPr lvl="1"/>
            <a:r>
              <a:rPr lang="en-GB" altLang="fr-FR" dirty="0" smtClean="0"/>
              <a:t>Refine AVH subtypes, inform empirical work, enhance therapeutic practice</a:t>
            </a:r>
          </a:p>
          <a:p>
            <a:r>
              <a:rPr lang="en-GB" altLang="fr-FR" dirty="0" smtClean="0"/>
              <a:t>3 domains:</a:t>
            </a:r>
          </a:p>
          <a:p>
            <a:pPr lvl="1"/>
            <a:r>
              <a:rPr lang="en-GB" altLang="fr-FR" dirty="0" smtClean="0"/>
              <a:t>Cultural, social, historical</a:t>
            </a:r>
          </a:p>
          <a:p>
            <a:pPr lvl="1"/>
            <a:r>
              <a:rPr lang="en-GB" altLang="fr-FR" dirty="0" smtClean="0"/>
              <a:t>Experiential</a:t>
            </a:r>
          </a:p>
          <a:p>
            <a:pPr lvl="1"/>
            <a:r>
              <a:rPr lang="en-GB" altLang="fr-FR" dirty="0" smtClean="0"/>
              <a:t>Narrative/biographical</a:t>
            </a:r>
          </a:p>
          <a:p>
            <a:pPr lvl="1"/>
            <a:endParaRPr lang="fr-BE" altLang="fr-FR" dirty="0" smtClean="0"/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4817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6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611188" y="204788"/>
            <a:ext cx="819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nb-NO" sz="2800" b="1" dirty="0" smtClean="0">
                <a:latin typeface="+mn-lt"/>
                <a:cs typeface="Times New Roman" pitchFamily="18" charset="0"/>
              </a:rPr>
              <a:t>Levels of Explanation</a:t>
            </a:r>
            <a:endParaRPr lang="en-U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32025" y="1125538"/>
            <a:ext cx="5940425" cy="5238750"/>
          </a:xfrm>
          <a:prstGeom prst="rect">
            <a:avLst/>
          </a:prstGeom>
          <a:solidFill>
            <a:schemeClr val="bg1">
              <a:alpha val="5882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sv-SE" sz="2000" b="1" dirty="0" smtClean="0">
                <a:cs typeface="Times New Roman" pitchFamily="18" charset="0"/>
              </a:rPr>
              <a:t>Cultural/Social</a:t>
            </a:r>
          </a:p>
          <a:p>
            <a:pPr marL="914400" lvl="2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sv-SE" sz="1800" b="1" dirty="0" smtClean="0">
                <a:cs typeface="Times New Roman" pitchFamily="18" charset="0"/>
              </a:rPr>
              <a:t>Norms, beliefs, attitudes</a:t>
            </a:r>
          </a:p>
          <a:p>
            <a:pPr marL="914400" lvl="2" indent="0">
              <a:lnSpc>
                <a:spcPct val="80000"/>
              </a:lnSpc>
              <a:buFont typeface="Arial" pitchFamily="34" charset="0"/>
              <a:buNone/>
              <a:defRPr/>
            </a:pPr>
            <a:endParaRPr lang="sv-SE" sz="1800" b="1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sv-SE" sz="2000" b="1" dirty="0" smtClean="0">
                <a:cs typeface="Times New Roman" pitchFamily="18" charset="0"/>
              </a:rPr>
              <a:t>Clinical</a:t>
            </a:r>
          </a:p>
          <a:p>
            <a:pPr marL="914400" lvl="2" indent="0">
              <a:lnSpc>
                <a:spcPct val="80000"/>
              </a:lnSpc>
              <a:buFont typeface="Arial" charset="0"/>
              <a:buNone/>
              <a:defRPr/>
            </a:pPr>
            <a:r>
              <a:rPr lang="sv-SE" sz="1800" b="1" dirty="0" smtClean="0">
                <a:cs typeface="Times New Roman" pitchFamily="18" charset="0"/>
              </a:rPr>
              <a:t>Symptoms/Syndromes/Diagnoses</a:t>
            </a:r>
          </a:p>
          <a:p>
            <a:pPr marL="914400" lvl="2" indent="0">
              <a:lnSpc>
                <a:spcPct val="80000"/>
              </a:lnSpc>
              <a:buFont typeface="Arial" charset="0"/>
              <a:buNone/>
              <a:defRPr/>
            </a:pPr>
            <a:endParaRPr lang="sv-SE" sz="1800" b="1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sv-SE" sz="2000" b="1" dirty="0" smtClean="0">
                <a:cs typeface="Times New Roman" pitchFamily="18" charset="0"/>
              </a:rPr>
              <a:t>Cognitive</a:t>
            </a:r>
          </a:p>
          <a:p>
            <a:pPr marL="914400" lvl="2" indent="0">
              <a:lnSpc>
                <a:spcPct val="80000"/>
              </a:lnSpc>
              <a:buFont typeface="Arial" charset="0"/>
              <a:buNone/>
              <a:defRPr/>
            </a:pPr>
            <a:r>
              <a:rPr lang="sv-SE" sz="1800" b="1" dirty="0" smtClean="0">
                <a:cs typeface="Times New Roman" pitchFamily="18" charset="0"/>
              </a:rPr>
              <a:t>Perception, Attention, Executive, Language</a:t>
            </a:r>
          </a:p>
          <a:p>
            <a:pPr marL="914400" lvl="2" indent="0">
              <a:lnSpc>
                <a:spcPct val="80000"/>
              </a:lnSpc>
              <a:buFont typeface="Arial" charset="0"/>
              <a:buNone/>
              <a:defRPr/>
            </a:pPr>
            <a:endParaRPr lang="sv-SE" sz="1800" b="1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sv-SE" sz="2000" b="1" dirty="0" smtClean="0">
                <a:cs typeface="Times New Roman" pitchFamily="18" charset="0"/>
              </a:rPr>
              <a:t>Brain imaging </a:t>
            </a:r>
          </a:p>
          <a:p>
            <a:pPr marL="914400" lvl="2" indent="0">
              <a:lnSpc>
                <a:spcPct val="80000"/>
              </a:lnSpc>
              <a:buFont typeface="Arial" charset="0"/>
              <a:buNone/>
              <a:defRPr/>
            </a:pPr>
            <a:r>
              <a:rPr lang="sv-SE" sz="1800" b="1" dirty="0" smtClean="0">
                <a:cs typeface="Times New Roman" pitchFamily="18" charset="0"/>
              </a:rPr>
              <a:t>Neuronal systems and networks</a:t>
            </a:r>
          </a:p>
          <a:p>
            <a:pPr marL="914400" lvl="2" indent="0">
              <a:lnSpc>
                <a:spcPct val="80000"/>
              </a:lnSpc>
              <a:buFont typeface="Arial" charset="0"/>
              <a:buNone/>
              <a:defRPr/>
            </a:pPr>
            <a:endParaRPr lang="sv-SE" sz="2000" b="1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sv-SE" sz="2000" b="1" dirty="0" smtClean="0">
                <a:cs typeface="Times New Roman" pitchFamily="18" charset="0"/>
              </a:rPr>
              <a:t>Cellular</a:t>
            </a:r>
          </a:p>
          <a:p>
            <a:pPr marL="914400" lvl="2" indent="0">
              <a:lnSpc>
                <a:spcPct val="80000"/>
              </a:lnSpc>
              <a:buFont typeface="Arial" charset="0"/>
              <a:buNone/>
              <a:defRPr/>
            </a:pPr>
            <a:r>
              <a:rPr lang="sv-SE" sz="2000" b="1" dirty="0" smtClean="0">
                <a:cs typeface="Times New Roman" pitchFamily="18" charset="0"/>
              </a:rPr>
              <a:t> </a:t>
            </a:r>
            <a:r>
              <a:rPr lang="sv-SE" sz="1800" b="1" dirty="0" smtClean="0">
                <a:cs typeface="Times New Roman" pitchFamily="18" charset="0"/>
              </a:rPr>
              <a:t>Synapses and neurotransmitters</a:t>
            </a:r>
          </a:p>
          <a:p>
            <a:pPr marL="914400" lvl="2" indent="0">
              <a:lnSpc>
                <a:spcPct val="80000"/>
              </a:lnSpc>
              <a:buFont typeface="Arial" charset="0"/>
              <a:buNone/>
              <a:defRPr/>
            </a:pPr>
            <a:endParaRPr lang="sv-SE" sz="2000" b="1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sv-SE" sz="2000" b="1" dirty="0" smtClean="0">
                <a:cs typeface="Times New Roman" pitchFamily="18" charset="0"/>
              </a:rPr>
              <a:t>Molecular </a:t>
            </a:r>
          </a:p>
          <a:p>
            <a:pPr marL="914400" lvl="2" indent="0">
              <a:lnSpc>
                <a:spcPct val="80000"/>
              </a:lnSpc>
              <a:buFont typeface="Arial" charset="0"/>
              <a:buNone/>
              <a:defRPr/>
            </a:pPr>
            <a:r>
              <a:rPr lang="sv-SE" sz="1800" b="1" dirty="0" smtClean="0">
                <a:cs typeface="Times New Roman" pitchFamily="18" charset="0"/>
              </a:rPr>
              <a:t>Genes, DNA, proteins</a:t>
            </a:r>
            <a:endParaRPr lang="sv-SE" sz="2000" b="1" dirty="0" smtClean="0">
              <a:cs typeface="Times New Roman" pitchFamily="18" charset="0"/>
            </a:endParaRPr>
          </a:p>
          <a:p>
            <a:pPr lvl="2">
              <a:lnSpc>
                <a:spcPct val="80000"/>
              </a:lnSpc>
              <a:buFontTx/>
              <a:buNone/>
              <a:defRPr/>
            </a:pPr>
            <a:endParaRPr lang="sv-SE" sz="2000" b="1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nb-NO" sz="2000" b="1" u="sng" dirty="0" smtClean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775" y="1358900"/>
            <a:ext cx="552450" cy="4770438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algn="ctr">
              <a:defRPr/>
            </a:pPr>
            <a:r>
              <a:rPr lang="fr-FR" sz="2400" b="1" dirty="0">
                <a:latin typeface="+mn-lt"/>
                <a:cs typeface="Times New Roman" panose="02020603050405020304" pitchFamily="18" charset="0"/>
              </a:rPr>
              <a:t>Levels of </a:t>
            </a:r>
            <a:r>
              <a:rPr lang="fr-FR" sz="2400" b="1" dirty="0" err="1">
                <a:latin typeface="+mn-lt"/>
                <a:cs typeface="Times New Roman" panose="02020603050405020304" pitchFamily="18" charset="0"/>
              </a:rPr>
              <a:t>Explanation</a:t>
            </a:r>
            <a:endParaRPr lang="fr-FR" sz="2400" b="1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71663" y="980728"/>
            <a:ext cx="0" cy="5291485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16663" y="5902325"/>
            <a:ext cx="25193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800" dirty="0">
                <a:latin typeface="+mn-lt"/>
                <a:cs typeface="Times New Roman" panose="02020603050405020304" pitchFamily="18" charset="0"/>
              </a:rPr>
              <a:t>Hugdahl, 2015</a:t>
            </a:r>
          </a:p>
        </p:txBody>
      </p:sp>
    </p:spTree>
    <p:extLst>
      <p:ext uri="{BB962C8B-B14F-4D97-AF65-F5344CB8AC3E}">
        <p14:creationId xmlns:p14="http://schemas.microsoft.com/office/powerpoint/2010/main" val="4196955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lang="nb-NO" dirty="0" smtClean="0"/>
              <a:t>Takk!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74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500063" y="1071563"/>
            <a:ext cx="8143875" cy="5024437"/>
          </a:xfrm>
        </p:spPr>
        <p:txBody>
          <a:bodyPr/>
          <a:lstStyle/>
          <a:p>
            <a:pPr eaLnBrk="1" hangingPunct="1"/>
            <a:r>
              <a:rPr lang="en-GB" altLang="fr-FR" dirty="0" smtClean="0"/>
              <a:t>Phenomenology of hallucinations</a:t>
            </a:r>
          </a:p>
          <a:p>
            <a:pPr lvl="1" eaLnBrk="1" hangingPunct="1"/>
            <a:r>
              <a:rPr lang="en-GB" altLang="fr-FR" dirty="0" smtClean="0"/>
              <a:t>Variable</a:t>
            </a:r>
          </a:p>
          <a:p>
            <a:pPr lvl="2"/>
            <a:r>
              <a:rPr lang="en-GB" altLang="fr-FR" dirty="0" smtClean="0"/>
              <a:t>Inter-individual variation</a:t>
            </a:r>
          </a:p>
          <a:p>
            <a:pPr lvl="2"/>
            <a:r>
              <a:rPr lang="en-GB" altLang="fr-FR" dirty="0" smtClean="0"/>
              <a:t>Intra-individual variation (e.g. according to clinical state)</a:t>
            </a:r>
          </a:p>
          <a:p>
            <a:pPr lvl="2"/>
            <a:endParaRPr lang="en-GB" altLang="fr-FR" dirty="0" smtClean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124075" y="3284538"/>
            <a:ext cx="6119813" cy="26654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BE" sz="2400" dirty="0" smtClean="0"/>
              <a:t>Jones (2010)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400" dirty="0" smtClean="0"/>
              <a:t>“Dynamic Developmental Progression”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AVHs tend to evolve over time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change in the nature of the AVHs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change in the distress/beliefs associated with AVHs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No good studies here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331913" y="2565400"/>
            <a:ext cx="7127875" cy="3384550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nb-NO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500063" y="1071563"/>
            <a:ext cx="8143875" cy="5024437"/>
          </a:xfrm>
        </p:spPr>
        <p:txBody>
          <a:bodyPr/>
          <a:lstStyle/>
          <a:p>
            <a:pPr eaLnBrk="1" hangingPunct="1"/>
            <a:r>
              <a:rPr lang="en-GB" altLang="fr-FR" smtClean="0"/>
              <a:t>Phenomenology of hallucinations</a:t>
            </a:r>
          </a:p>
          <a:p>
            <a:pPr lvl="1" eaLnBrk="1" hangingPunct="1"/>
            <a:r>
              <a:rPr lang="en-GB" altLang="fr-FR" smtClean="0"/>
              <a:t>Complex</a:t>
            </a:r>
          </a:p>
        </p:txBody>
      </p:sp>
    </p:spTree>
    <p:extLst>
      <p:ext uri="{BB962C8B-B14F-4D97-AF65-F5344CB8AC3E}">
        <p14:creationId xmlns:p14="http://schemas.microsoft.com/office/powerpoint/2010/main" val="36216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313" y="1124744"/>
            <a:ext cx="8643937" cy="5001419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Hallucinations as «voices»</a:t>
            </a:r>
          </a:p>
          <a:p>
            <a:pPr lvl="1">
              <a:defRPr/>
            </a:pPr>
            <a:r>
              <a:rPr lang="en-GB" kern="0" dirty="0" smtClean="0"/>
              <a:t>Not always a good metaphor</a:t>
            </a:r>
          </a:p>
          <a:p>
            <a:pPr lvl="1">
              <a:defRPr/>
            </a:pPr>
            <a:r>
              <a:rPr lang="en-GB" kern="0" dirty="0" smtClean="0"/>
              <a:t>Moritz &amp; Larøi (2008):</a:t>
            </a:r>
          </a:p>
          <a:p>
            <a:pPr lvl="2">
              <a:defRPr/>
            </a:pPr>
            <a:r>
              <a:rPr lang="en-GB" dirty="0" smtClean="0"/>
              <a:t>37%: hallucinations are not like real voices</a:t>
            </a:r>
          </a:p>
          <a:p>
            <a:pPr lvl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5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en-GB" altLang="nb-NO" smtClean="0"/>
              <a:t>E Kraepelin, </a:t>
            </a:r>
            <a:r>
              <a:rPr lang="en-GB" altLang="nb-NO" i="1" smtClean="0"/>
              <a:t>Clinical Psychiatry: A textbook for students and physicians</a:t>
            </a:r>
            <a:r>
              <a:rPr lang="en-GB" altLang="nb-NO" smtClean="0"/>
              <a:t> (1902)</a:t>
            </a:r>
          </a:p>
          <a:p>
            <a:endParaRPr lang="en-GB" altLang="nb-NO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636838"/>
            <a:ext cx="84597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6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500063" y="1071563"/>
            <a:ext cx="8143875" cy="5024437"/>
          </a:xfrm>
        </p:spPr>
        <p:txBody>
          <a:bodyPr/>
          <a:lstStyle/>
          <a:p>
            <a:pPr eaLnBrk="1" hangingPunct="1"/>
            <a:r>
              <a:rPr lang="en-GB" altLang="fr-FR" smtClean="0"/>
              <a:t>Phenomenology of hallucinations</a:t>
            </a:r>
          </a:p>
          <a:p>
            <a:pPr lvl="1" eaLnBrk="1" hangingPunct="1"/>
            <a:r>
              <a:rPr lang="en-GB" altLang="fr-FR" smtClean="0"/>
              <a:t>Heterogeneity</a:t>
            </a:r>
          </a:p>
        </p:txBody>
      </p:sp>
    </p:spTree>
    <p:extLst>
      <p:ext uri="{BB962C8B-B14F-4D97-AF65-F5344CB8AC3E}">
        <p14:creationId xmlns:p14="http://schemas.microsoft.com/office/powerpoint/2010/main" val="16896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250825" y="1557338"/>
            <a:ext cx="8713788" cy="4967287"/>
          </a:xfrm>
        </p:spPr>
        <p:txBody>
          <a:bodyPr/>
          <a:lstStyle/>
          <a:p>
            <a:r>
              <a:rPr lang="en-US" altLang="nb-NO" dirty="0" smtClean="0"/>
              <a:t>Jones (2010)</a:t>
            </a:r>
          </a:p>
          <a:p>
            <a:r>
              <a:rPr lang="en-US" altLang="nb-NO" i="1" dirty="0" smtClean="0"/>
              <a:t>Prima facie</a:t>
            </a:r>
            <a:r>
              <a:rPr lang="en-US" altLang="nb-NO" dirty="0" smtClean="0"/>
              <a:t> heterogeneity of AVHs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« … </a:t>
            </a:r>
            <a:r>
              <a:rPr lang="fr-BE" altLang="nb-NO" dirty="0" smtClean="0"/>
              <a:t>AVH …</a:t>
            </a:r>
            <a:r>
              <a:rPr lang="en-US" altLang="nb-NO" dirty="0" smtClean="0"/>
              <a:t> may involve single and/or multiple voices, who may be known and/or unknown, speaking sequentially and/or simultaneously, in the first, second, and/or third person and which may give commands, comments, </a:t>
            </a:r>
            <a:r>
              <a:rPr lang="fr-BE" altLang="nb-NO" dirty="0" err="1" smtClean="0"/>
              <a:t>insults</a:t>
            </a:r>
            <a:r>
              <a:rPr lang="fr-BE" altLang="nb-NO" dirty="0" smtClean="0"/>
              <a:t>, or encouragement »</a:t>
            </a:r>
            <a:r>
              <a:rPr lang="fr-FR" altLang="fr-FR" dirty="0" smtClean="0"/>
              <a:t>  </a:t>
            </a:r>
          </a:p>
          <a:p>
            <a:endParaRPr lang="fr-BE" altLang="fr-FR" dirty="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861695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115888"/>
            <a:ext cx="26098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54375" y="434975"/>
            <a:ext cx="2325688" cy="18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78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505475"/>
          </a:xfrm>
        </p:spPr>
        <p:txBody>
          <a:bodyPr>
            <a:normAutofit/>
          </a:bodyPr>
          <a:lstStyle/>
          <a:p>
            <a:r>
              <a:rPr lang="en-US" dirty="0" smtClean="0"/>
              <a:t>Several types / subgroups of AVHs?</a:t>
            </a:r>
          </a:p>
          <a:p>
            <a:pPr lvl="1"/>
            <a:r>
              <a:rPr lang="en-US" dirty="0" smtClean="0"/>
              <a:t>McCarthy-Jones et al. (2014)</a:t>
            </a:r>
          </a:p>
          <a:p>
            <a:pPr lvl="1"/>
            <a:r>
              <a:rPr lang="en-US" dirty="0" smtClean="0"/>
              <a:t>Cluster analysis on 199 patients: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Short that repeat themselves (commands, commentaries)</a:t>
            </a:r>
          </a:p>
          <a:p>
            <a:pPr lvl="3"/>
            <a:r>
              <a:rPr lang="en-US" dirty="0" smtClean="0"/>
              <a:t>Obsessional thoughts? 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Content identical to words/conversations from the past</a:t>
            </a:r>
          </a:p>
          <a:p>
            <a:pPr lvl="3"/>
            <a:r>
              <a:rPr lang="en-US" dirty="0" smtClean="0"/>
              <a:t>Form of « flash-backs » as in PTSD?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Very similar to own thoughts (e.g. in 1</a:t>
            </a:r>
            <a:r>
              <a:rPr lang="en-US" baseline="30000" dirty="0" smtClean="0"/>
              <a:t>st</a:t>
            </a:r>
            <a:r>
              <a:rPr lang="en-US" dirty="0" smtClean="0"/>
              <a:t> person)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9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2656"/>
            <a:ext cx="7772400" cy="7200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Clinical groups and hallucinations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0768"/>
            <a:ext cx="8569325" cy="51124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Clearly a common symptom in schizophrenia (50-80%)</a:t>
            </a:r>
          </a:p>
        </p:txBody>
      </p:sp>
    </p:spTree>
    <p:extLst>
      <p:ext uri="{BB962C8B-B14F-4D97-AF65-F5344CB8AC3E}">
        <p14:creationId xmlns:p14="http://schemas.microsoft.com/office/powerpoint/2010/main" val="21357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2656"/>
            <a:ext cx="7772400" cy="7200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Clinical groups and hallucinations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0768"/>
            <a:ext cx="8569325" cy="51124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Clearly a common symptom in schizophrenia (50-80%)</a:t>
            </a:r>
          </a:p>
          <a:p>
            <a:pPr eaLnBrk="1" hangingPunct="1">
              <a:defRPr/>
            </a:pPr>
            <a:r>
              <a:rPr lang="en-GB" dirty="0" smtClean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8699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Definition: A false sensory perception that has a compelling sense of reality despite the absence of an external stimulus (</a:t>
            </a:r>
            <a:r>
              <a:rPr lang="en-GB" i="1" dirty="0" smtClean="0"/>
              <a:t>APA Dictionary of Psychology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70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a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6974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 descr="hal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57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4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82600"/>
            <a:ext cx="7772400" cy="5416550"/>
          </a:xfr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28938" y="6000750"/>
            <a:ext cx="57150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GB" sz="1600" kern="0" dirty="0">
                <a:latin typeface="+mj-lt"/>
                <a:ea typeface="+mj-ea"/>
                <a:cs typeface="+mj-cs"/>
              </a:rPr>
              <a:t>Aleman &amp; Larøi </a:t>
            </a:r>
            <a:r>
              <a:rPr lang="fr-BE" sz="1600" kern="0" dirty="0">
                <a:latin typeface="+mj-lt"/>
                <a:ea typeface="+mj-ea"/>
                <a:cs typeface="+mj-cs"/>
              </a:rPr>
              <a:t>(2008)</a:t>
            </a:r>
            <a:endParaRPr lang="fr-FR" sz="1600" i="1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84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82600"/>
            <a:ext cx="7772400" cy="5416550"/>
          </a:xfr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28938" y="6000750"/>
            <a:ext cx="57150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GB" sz="1600" kern="0" dirty="0">
                <a:latin typeface="+mj-lt"/>
                <a:ea typeface="+mj-ea"/>
                <a:cs typeface="+mj-cs"/>
              </a:rPr>
              <a:t>Aleman &amp; Larøi </a:t>
            </a:r>
            <a:r>
              <a:rPr lang="fr-BE" sz="1600" kern="0" dirty="0">
                <a:latin typeface="+mj-lt"/>
                <a:ea typeface="+mj-ea"/>
                <a:cs typeface="+mj-cs"/>
              </a:rPr>
              <a:t>(2008)</a:t>
            </a:r>
            <a:endParaRPr lang="fr-FR" sz="16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55650" y="2205038"/>
            <a:ext cx="7056438" cy="287337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nb-NO" sz="2000">
              <a:latin typeface="Times New Roman" pitchFamily="18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755650" y="4652963"/>
            <a:ext cx="7056438" cy="287337"/>
          </a:xfrm>
          <a:prstGeom prst="rect">
            <a:avLst/>
          </a:prstGeom>
          <a:noFill/>
          <a:ln w="38100" cap="sq" algn="ctr">
            <a:solidFill>
              <a:srgbClr val="00B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nb-NO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82600"/>
            <a:ext cx="7772400" cy="5416550"/>
          </a:xfr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28938" y="6000750"/>
            <a:ext cx="57150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GB" sz="1600" kern="0" dirty="0">
                <a:latin typeface="+mj-lt"/>
                <a:ea typeface="+mj-ea"/>
                <a:cs typeface="+mj-cs"/>
              </a:rPr>
              <a:t>Aleman &amp; Larøi </a:t>
            </a:r>
            <a:r>
              <a:rPr lang="fr-BE" sz="1600" kern="0" dirty="0">
                <a:latin typeface="+mj-lt"/>
                <a:ea typeface="+mj-ea"/>
                <a:cs typeface="+mj-cs"/>
              </a:rPr>
              <a:t>(2008)</a:t>
            </a:r>
            <a:endParaRPr lang="fr-FR" sz="16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55650" y="2205038"/>
            <a:ext cx="7056438" cy="287337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nb-NO" sz="2000">
              <a:latin typeface="Times New Roman" pitchFamily="18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755650" y="3789363"/>
            <a:ext cx="7056438" cy="503237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nb-NO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r-FR" smtClean="0"/>
              <a:t>Challenges the idea that hallucinations are necessarily a sign of </a:t>
            </a:r>
            <a:r>
              <a:rPr lang="en-US" altLang="fr-FR" smtClean="0">
                <a:solidFill>
                  <a:schemeClr val="accent1"/>
                </a:solidFill>
              </a:rPr>
              <a:t>psychosis</a:t>
            </a:r>
          </a:p>
        </p:txBody>
      </p:sp>
    </p:spTree>
    <p:extLst>
      <p:ext uri="{BB962C8B-B14F-4D97-AF65-F5344CB8AC3E}">
        <p14:creationId xmlns:p14="http://schemas.microsoft.com/office/powerpoint/2010/main" val="31730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en-GB" altLang="fr-FR" dirty="0" smtClean="0"/>
              <a:t>Healthy, “non-clinical” persons may also have this experience</a:t>
            </a:r>
          </a:p>
          <a:p>
            <a:pPr lvl="1" eaLnBrk="1" hangingPunct="1"/>
            <a:r>
              <a:rPr lang="en-GB" altLang="fr-FR" dirty="0" smtClean="0"/>
              <a:t>Children, adolescents, adults, elderly</a:t>
            </a:r>
          </a:p>
        </p:txBody>
      </p:sp>
    </p:spTree>
    <p:extLst>
      <p:ext uri="{BB962C8B-B14F-4D97-AF65-F5344CB8AC3E}">
        <p14:creationId xmlns:p14="http://schemas.microsoft.com/office/powerpoint/2010/main" val="7262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en-GB" altLang="fr-FR" dirty="0" smtClean="0"/>
              <a:t>Healthy, “non-clinical” persons may also have this experience</a:t>
            </a:r>
          </a:p>
          <a:p>
            <a:pPr lvl="1" eaLnBrk="1" hangingPunct="1"/>
            <a:r>
              <a:rPr lang="en-GB" altLang="fr-FR" dirty="0" smtClean="0"/>
              <a:t>Children, adolescents, </a:t>
            </a:r>
            <a:r>
              <a:rPr lang="en-GB" altLang="fr-FR" dirty="0" smtClean="0">
                <a:solidFill>
                  <a:srgbClr val="FF0000"/>
                </a:solidFill>
              </a:rPr>
              <a:t>adults</a:t>
            </a:r>
            <a:r>
              <a:rPr lang="en-GB" altLang="fr-FR" dirty="0" smtClean="0"/>
              <a:t>, elderly</a:t>
            </a:r>
          </a:p>
        </p:txBody>
      </p:sp>
    </p:spTree>
    <p:extLst>
      <p:ext uri="{BB962C8B-B14F-4D97-AF65-F5344CB8AC3E}">
        <p14:creationId xmlns:p14="http://schemas.microsoft.com/office/powerpoint/2010/main" val="34301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en-GB" altLang="fr-FR" dirty="0" smtClean="0"/>
              <a:t>Healthy, “non-clinical” persons may also have this experience</a:t>
            </a:r>
          </a:p>
          <a:p>
            <a:pPr lvl="1" eaLnBrk="1" hangingPunct="1"/>
            <a:r>
              <a:rPr lang="en-GB" altLang="fr-FR" dirty="0" smtClean="0"/>
              <a:t>Children, adolescents, adults, elderly</a:t>
            </a:r>
          </a:p>
          <a:p>
            <a:pPr eaLnBrk="1" hangingPunct="1"/>
            <a:r>
              <a:rPr lang="en-GB" altLang="fr-FR" dirty="0" smtClean="0"/>
              <a:t>Beavan et al. (2011), review paper</a:t>
            </a:r>
          </a:p>
          <a:p>
            <a:pPr lvl="1"/>
            <a:r>
              <a:rPr lang="en-GB" altLang="fr-FR" dirty="0" smtClean="0"/>
              <a:t>17 studies; N = ±70,000 persons in total </a:t>
            </a:r>
          </a:p>
          <a:p>
            <a:pPr lvl="1" eaLnBrk="1" hangingPunct="1"/>
            <a:r>
              <a:rPr lang="en-GB" altLang="fr-FR" dirty="0" smtClean="0"/>
              <a:t>5-15% of the general population hears voices</a:t>
            </a:r>
          </a:p>
        </p:txBody>
      </p:sp>
    </p:spTree>
    <p:extLst>
      <p:ext uri="{BB962C8B-B14F-4D97-AF65-F5344CB8AC3E}">
        <p14:creationId xmlns:p14="http://schemas.microsoft.com/office/powerpoint/2010/main" val="24917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sz="2000" dirty="0" smtClean="0"/>
          </a:p>
          <a:p>
            <a:r>
              <a:rPr lang="en-GB" sz="2400" dirty="0" smtClean="0"/>
              <a:t>N = 2533; 18 years or older</a:t>
            </a:r>
          </a:p>
          <a:p>
            <a:r>
              <a:rPr lang="en-GB" sz="2400" dirty="0" smtClean="0"/>
              <a:t>7.3% life-time prevalence of AVH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869560" cy="22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49598"/>
            <a:ext cx="3672409" cy="299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6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r-FR" smtClean="0"/>
              <a:t>Challenges the idea that hallucinations are necessarily a sign of </a:t>
            </a:r>
            <a:r>
              <a:rPr lang="en-US" altLang="fr-FR" smtClean="0">
                <a:solidFill>
                  <a:schemeClr val="accent1"/>
                </a:solidFill>
              </a:rPr>
              <a:t>pathology</a:t>
            </a:r>
          </a:p>
          <a:p>
            <a:endParaRPr lang="en-US" altLang="fr-FR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Definition: A false sensory perception that has a compelling sense of reality despite the absence of an external stimulus (</a:t>
            </a:r>
            <a:r>
              <a:rPr lang="en-GB" i="1" dirty="0" smtClean="0"/>
              <a:t>APA Dictionary of Psychology</a:t>
            </a:r>
            <a:r>
              <a:rPr lang="en-GB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David (2004):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over which the subject does not feel s/he has direct and voluntary control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which occurs in the awake state</a:t>
            </a:r>
          </a:p>
        </p:txBody>
      </p:sp>
    </p:spTree>
    <p:extLst>
      <p:ext uri="{BB962C8B-B14F-4D97-AF65-F5344CB8AC3E}">
        <p14:creationId xmlns:p14="http://schemas.microsoft.com/office/powerpoint/2010/main" val="30872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1206500"/>
          </a:xfrm>
        </p:spPr>
        <p:txBody>
          <a:bodyPr>
            <a:normAutofit fontScale="90000"/>
          </a:bodyPr>
          <a:lstStyle/>
          <a:p>
            <a:r>
              <a:rPr lang="en-US" altLang="nb-NO" smtClean="0"/>
              <a:t>Continuum hypothesis of hallucinations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62200"/>
            <a:ext cx="8424863" cy="449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 </a:t>
            </a:r>
            <a:r>
              <a:rPr lang="en-US" dirty="0" smtClean="0">
                <a:solidFill>
                  <a:schemeClr val="accent1"/>
                </a:solidFill>
              </a:rPr>
              <a:t>qualitative</a:t>
            </a:r>
            <a:r>
              <a:rPr lang="en-US" dirty="0" smtClean="0"/>
              <a:t> differences between « clinical » and « nonclinical » hallucinations </a:t>
            </a:r>
          </a:p>
          <a:p>
            <a:pPr lvl="1">
              <a:defRPr/>
            </a:pPr>
            <a:r>
              <a:rPr lang="en-US" dirty="0" smtClean="0"/>
              <a:t>But rather mainly </a:t>
            </a:r>
            <a:r>
              <a:rPr lang="en-US" dirty="0" smtClean="0">
                <a:solidFill>
                  <a:schemeClr val="accent1"/>
                </a:solidFill>
              </a:rPr>
              <a:t>quantitative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/>
              <a:t>differences</a:t>
            </a:r>
            <a:endParaRPr lang="en-US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defRPr/>
            </a:pPr>
            <a:r>
              <a:rPr lang="en-US" dirty="0" smtClean="0"/>
              <a:t>In hallucinations as in other psychopathological experiences/conditions (delusions, dissociation, depression, social phobia, etc.)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0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330825"/>
          </a:xfrm>
        </p:spPr>
        <p:txBody>
          <a:bodyPr/>
          <a:lstStyle/>
          <a:p>
            <a:pPr>
              <a:buFont typeface="Symbol" pitchFamily="18" charset="2"/>
              <a:buNone/>
            </a:pPr>
            <a:endParaRPr lang="fr-BE" altLang="fr-FR" smtClean="0"/>
          </a:p>
          <a:p>
            <a:pPr>
              <a:buFont typeface="Symbol" pitchFamily="18" charset="2"/>
              <a:buNone/>
            </a:pPr>
            <a:endParaRPr lang="fr-BE" altLang="fr-FR" smtClean="0"/>
          </a:p>
          <a:p>
            <a:pPr>
              <a:buFont typeface="Symbol" pitchFamily="18" charset="2"/>
              <a:buNone/>
            </a:pPr>
            <a:endParaRPr lang="fr-BE" altLang="fr-FR" smtClean="0"/>
          </a:p>
          <a:p>
            <a:pPr>
              <a:buFont typeface="Symbol" pitchFamily="18" charset="2"/>
              <a:buNone/>
            </a:pPr>
            <a:endParaRPr lang="fr-BE" altLang="fr-FR" smtClean="0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2938" y="2428875"/>
            <a:ext cx="7920037" cy="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68313" y="1052513"/>
            <a:ext cx="806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altLang="fr-FR" sz="2000">
                <a:solidFill>
                  <a:schemeClr val="tx2"/>
                </a:solidFill>
                <a:latin typeface="Verdana" pitchFamily="34" charset="0"/>
              </a:rPr>
              <a:t>        	  Nonclinical                   	        Clinical</a:t>
            </a:r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395288" y="620713"/>
            <a:ext cx="4897437" cy="1439862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000">
              <a:latin typeface="Times New Roman" pitchFamily="18" charset="0"/>
            </a:endParaRPr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3635375" y="620713"/>
            <a:ext cx="4751388" cy="1439862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000">
              <a:latin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71550" y="2857500"/>
            <a:ext cx="646113" cy="3286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fr-BE" sz="2800" kern="0" dirty="0">
                <a:latin typeface="+mn-lt"/>
              </a:rPr>
              <a:t>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fr-BE" sz="2800" kern="0" dirty="0">
                <a:latin typeface="+mn-lt"/>
              </a:rPr>
              <a:t>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fr-BE" sz="2800" kern="0" dirty="0">
                <a:latin typeface="+mn-lt"/>
              </a:rPr>
              <a:t>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fr-BE" sz="2800" kern="0" dirty="0">
                <a:latin typeface="+mn-lt"/>
              </a:rPr>
              <a:t>M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fr-BE" sz="2800" kern="0" dirty="0">
                <a:latin typeface="+mn-lt"/>
              </a:rPr>
              <a:t>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fr-BE" sz="2800" kern="0" dirty="0">
                <a:latin typeface="+mn-lt"/>
              </a:rPr>
              <a:t>L</a:t>
            </a:r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7740650" y="2786063"/>
            <a:ext cx="64611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fr-BE" altLang="fr-FR" sz="2800">
                <a:latin typeface="Verdana" pitchFamily="34" charset="0"/>
              </a:rPr>
              <a:t>P</a:t>
            </a:r>
          </a:p>
          <a:p>
            <a:pPr eaLnBrk="1" hangingPunct="1"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fr-BE" altLang="fr-FR" sz="2800">
                <a:latin typeface="Verdana" pitchFamily="34" charset="0"/>
              </a:rPr>
              <a:t>A</a:t>
            </a:r>
          </a:p>
          <a:p>
            <a:pPr eaLnBrk="1" hangingPunct="1"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fr-BE" altLang="fr-FR" sz="2800">
                <a:latin typeface="Verdana" pitchFamily="34" charset="0"/>
              </a:rPr>
              <a:t>T</a:t>
            </a:r>
          </a:p>
          <a:p>
            <a:pPr eaLnBrk="1" hangingPunct="1"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fr-BE" altLang="fr-FR" sz="2800">
                <a:latin typeface="Verdana" pitchFamily="34" charset="0"/>
              </a:rPr>
              <a:t>H</a:t>
            </a:r>
          </a:p>
          <a:p>
            <a:pPr eaLnBrk="1" hangingPunct="1"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fr-BE" altLang="fr-FR" sz="2800">
                <a:latin typeface="Verdana" pitchFamily="34" charset="0"/>
              </a:rPr>
              <a:t>O</a:t>
            </a:r>
          </a:p>
        </p:txBody>
      </p:sp>
      <p:sp>
        <p:nvSpPr>
          <p:cNvPr id="24585" name="Rectangle 6"/>
          <p:cNvSpPr>
            <a:spLocks noChangeArrowheads="1"/>
          </p:cNvSpPr>
          <p:nvPr/>
        </p:nvSpPr>
        <p:spPr bwMode="auto">
          <a:xfrm>
            <a:off x="1643063" y="3786188"/>
            <a:ext cx="5572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altLang="nb-NO">
                <a:solidFill>
                  <a:schemeClr val="tx2"/>
                </a:solidFill>
                <a:latin typeface="Verdana" pitchFamily="34" charset="0"/>
              </a:rPr>
              <a:t>Hallucinations</a:t>
            </a:r>
          </a:p>
        </p:txBody>
      </p:sp>
    </p:spTree>
    <p:extLst>
      <p:ext uri="{BB962C8B-B14F-4D97-AF65-F5344CB8AC3E}">
        <p14:creationId xmlns:p14="http://schemas.microsoft.com/office/powerpoint/2010/main" val="15497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14313"/>
            <a:ext cx="7929563" cy="5272087"/>
          </a:xfr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28938" y="5715000"/>
            <a:ext cx="5715000" cy="114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GB" sz="1600" kern="0" dirty="0">
                <a:latin typeface="+mj-lt"/>
                <a:ea typeface="+mj-ea"/>
                <a:cs typeface="+mj-cs"/>
              </a:rPr>
              <a:t>Aleman &amp; Larøi </a:t>
            </a:r>
            <a:r>
              <a:rPr lang="fr-BE" sz="1600" kern="0" dirty="0">
                <a:latin typeface="+mj-lt"/>
                <a:ea typeface="+mj-ea"/>
                <a:cs typeface="+mj-cs"/>
              </a:rPr>
              <a:t>(2008)</a:t>
            </a:r>
            <a:endParaRPr lang="fr-FR" sz="1600" i="1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00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14313"/>
            <a:ext cx="7929563" cy="5272087"/>
          </a:xfr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28938" y="5715000"/>
            <a:ext cx="5715000" cy="114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GB" sz="1600" kern="0" dirty="0">
                <a:latin typeface="+mj-lt"/>
                <a:ea typeface="+mj-ea"/>
                <a:cs typeface="+mj-cs"/>
              </a:rPr>
              <a:t>Aleman &amp; Larøi </a:t>
            </a:r>
            <a:r>
              <a:rPr lang="fr-BE" sz="1600" kern="0" dirty="0">
                <a:latin typeface="+mj-lt"/>
                <a:ea typeface="+mj-ea"/>
                <a:cs typeface="+mj-cs"/>
              </a:rPr>
              <a:t>(2008)</a:t>
            </a:r>
            <a:endParaRPr lang="fr-FR" sz="16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2679706"/>
            <a:ext cx="7272808" cy="720080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1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505475"/>
          </a:xfrm>
        </p:spPr>
        <p:txBody>
          <a:bodyPr>
            <a:normAutofit/>
          </a:bodyPr>
          <a:lstStyle/>
          <a:p>
            <a:r>
              <a:rPr lang="en-GB" dirty="0" smtClean="0"/>
              <a:t>van </a:t>
            </a:r>
            <a:r>
              <a:rPr lang="en-GB" dirty="0" err="1"/>
              <a:t>Os</a:t>
            </a:r>
            <a:r>
              <a:rPr lang="en-GB" dirty="0"/>
              <a:t> et </a:t>
            </a:r>
            <a:r>
              <a:rPr lang="en-GB" dirty="0" smtClean="0"/>
              <a:t>al. </a:t>
            </a:r>
            <a:r>
              <a:rPr lang="en-GB" dirty="0"/>
              <a:t>(2000</a:t>
            </a:r>
            <a:r>
              <a:rPr lang="en-GB" dirty="0" smtClean="0"/>
              <a:t>) :</a:t>
            </a:r>
          </a:p>
          <a:p>
            <a:pPr lvl="1"/>
            <a:r>
              <a:rPr lang="en-GB" b="1" dirty="0" smtClean="0"/>
              <a:t>6.2%</a:t>
            </a:r>
            <a:r>
              <a:rPr lang="en-GB" dirty="0" smtClean="0"/>
              <a:t> : subclinical (no distress or help-seeking behaviour)</a:t>
            </a:r>
          </a:p>
          <a:p>
            <a:pPr lvl="1"/>
            <a:r>
              <a:rPr lang="en-GB" b="1" dirty="0" smtClean="0"/>
              <a:t>1.7%</a:t>
            </a:r>
            <a:r>
              <a:rPr lang="en-GB" dirty="0" smtClean="0"/>
              <a:t> : </a:t>
            </a:r>
            <a:r>
              <a:rPr lang="en-GB" dirty="0"/>
              <a:t>clinically relevant </a:t>
            </a:r>
            <a:r>
              <a:rPr lang="en-GB" dirty="0" smtClean="0"/>
              <a:t>(associated </a:t>
            </a:r>
            <a:r>
              <a:rPr lang="en-GB" dirty="0"/>
              <a:t>with distress and help-seeking behaviour)</a:t>
            </a:r>
          </a:p>
          <a:p>
            <a:pPr lvl="1"/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74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en-GB" altLang="fr-FR" dirty="0" smtClean="0"/>
              <a:t>Healthy, “non-clinical” persons may also have this experience</a:t>
            </a:r>
          </a:p>
          <a:p>
            <a:pPr lvl="1" eaLnBrk="1" hangingPunct="1"/>
            <a:r>
              <a:rPr lang="en-GB" altLang="fr-FR" dirty="0" smtClean="0">
                <a:solidFill>
                  <a:srgbClr val="FF0000"/>
                </a:solidFill>
              </a:rPr>
              <a:t>Children, adolescents</a:t>
            </a:r>
            <a:r>
              <a:rPr lang="en-GB" altLang="fr-FR" dirty="0" smtClean="0"/>
              <a:t>, adults, elderly</a:t>
            </a:r>
          </a:p>
        </p:txBody>
      </p:sp>
    </p:spTree>
    <p:extLst>
      <p:ext uri="{BB962C8B-B14F-4D97-AF65-F5344CB8AC3E}">
        <p14:creationId xmlns:p14="http://schemas.microsoft.com/office/powerpoint/2010/main" val="31807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Children:</a:t>
            </a:r>
          </a:p>
          <a:p>
            <a:pPr lvl="1"/>
            <a:r>
              <a:rPr lang="en-GB" dirty="0" smtClean="0"/>
              <a:t>McGee et al. (2000): 8% hallucinations prevalence in children</a:t>
            </a:r>
          </a:p>
        </p:txBody>
      </p:sp>
    </p:spTree>
    <p:extLst>
      <p:ext uri="{BB962C8B-B14F-4D97-AF65-F5344CB8AC3E}">
        <p14:creationId xmlns:p14="http://schemas.microsoft.com/office/powerpoint/2010/main" val="32485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643063"/>
            <a:ext cx="8764587" cy="2921000"/>
          </a:xfr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28938" y="6000750"/>
            <a:ext cx="57150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GB" sz="1600" kern="0" dirty="0">
                <a:latin typeface="+mj-lt"/>
                <a:ea typeface="+mj-ea"/>
                <a:cs typeface="+mj-cs"/>
              </a:rPr>
              <a:t>Aleman &amp; Larøi </a:t>
            </a:r>
            <a:r>
              <a:rPr lang="fr-BE" sz="1600" kern="0" dirty="0">
                <a:latin typeface="+mj-lt"/>
                <a:ea typeface="+mj-ea"/>
                <a:cs typeface="+mj-cs"/>
              </a:rPr>
              <a:t>(2008)</a:t>
            </a:r>
            <a:endParaRPr lang="fr-FR" sz="1600" i="1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12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V="1">
            <a:off x="1428750" y="1581150"/>
            <a:ext cx="406946" cy="990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428875" y="3571875"/>
            <a:ext cx="642938" cy="2143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85154" y="2714625"/>
            <a:ext cx="1661865" cy="707886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 smtClean="0">
                <a:latin typeface="+mn-lt"/>
              </a:rPr>
              <a:t>Hallucinations</a:t>
            </a:r>
          </a:p>
          <a:p>
            <a:pPr algn="ctr">
              <a:defRPr/>
            </a:pPr>
            <a:r>
              <a:rPr lang="en-GB" sz="2000" dirty="0" smtClean="0">
                <a:latin typeface="+mn-lt"/>
              </a:rPr>
              <a:t>childhood</a:t>
            </a:r>
            <a:endParaRPr lang="en-GB" sz="2000" dirty="0">
              <a:latin typeface="+mn-lt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071562" y="785813"/>
            <a:ext cx="3860478" cy="40011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 smtClean="0">
                <a:latin typeface="+mn-lt"/>
              </a:rPr>
              <a:t>Stop spontaneously</a:t>
            </a:r>
            <a:endParaRPr lang="en-GB" sz="2000" dirty="0">
              <a:latin typeface="+mn-lt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237809" y="3429000"/>
            <a:ext cx="2286000" cy="1323439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 smtClean="0">
                <a:latin typeface="+mn-lt"/>
              </a:rPr>
              <a:t>Persist but with impact (development of psychopathology)</a:t>
            </a:r>
            <a:endParaRPr lang="en-GB" sz="2000" dirty="0"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23290" y="1581150"/>
            <a:ext cx="3001963" cy="40011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 smtClean="0">
                <a:latin typeface="+mn-lt"/>
              </a:rPr>
              <a:t>Persist but with no impact</a:t>
            </a:r>
            <a:endParaRPr lang="en-GB" sz="2000" dirty="0">
              <a:latin typeface="+mn-lt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500313" y="2214563"/>
            <a:ext cx="642937" cy="357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1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V="1">
            <a:off x="1428750" y="1581150"/>
            <a:ext cx="406946" cy="990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19922" y="2714625"/>
            <a:ext cx="2192331" cy="707886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 smtClean="0">
                <a:latin typeface="+mn-lt"/>
              </a:rPr>
              <a:t>Hallucinations</a:t>
            </a:r>
          </a:p>
          <a:p>
            <a:pPr algn="ctr">
              <a:defRPr/>
            </a:pPr>
            <a:r>
              <a:rPr lang="en-GB" sz="2000" dirty="0" smtClean="0">
                <a:latin typeface="+mn-lt"/>
              </a:rPr>
              <a:t>childhood (7-8 </a:t>
            </a:r>
            <a:r>
              <a:rPr lang="en-GB" sz="2000" dirty="0" err="1" smtClean="0">
                <a:latin typeface="+mn-lt"/>
              </a:rPr>
              <a:t>y.o</a:t>
            </a:r>
            <a:r>
              <a:rPr lang="en-GB" sz="2000" dirty="0" smtClean="0">
                <a:latin typeface="+mn-lt"/>
              </a:rPr>
              <a:t>.)</a:t>
            </a:r>
            <a:endParaRPr lang="en-GB" sz="2000" dirty="0">
              <a:latin typeface="+mn-lt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071562" y="785813"/>
            <a:ext cx="4076502" cy="40011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 smtClean="0">
                <a:latin typeface="+mn-lt"/>
              </a:rPr>
              <a:t>Stop spontaneously: 76% (12-13 </a:t>
            </a:r>
            <a:r>
              <a:rPr lang="en-GB" sz="2000" dirty="0" err="1" smtClean="0">
                <a:latin typeface="+mn-lt"/>
              </a:rPr>
              <a:t>y.o</a:t>
            </a:r>
            <a:r>
              <a:rPr lang="en-GB" sz="2000" dirty="0" smtClean="0">
                <a:latin typeface="+mn-lt"/>
              </a:rPr>
              <a:t>.)</a:t>
            </a:r>
            <a:endParaRPr lang="en-GB" sz="2000" dirty="0">
              <a:latin typeface="+mn-lt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928938" y="6000750"/>
            <a:ext cx="57150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GB" sz="1600" kern="0" dirty="0" smtClean="0">
                <a:latin typeface="+mj-lt"/>
                <a:ea typeface="+mj-ea"/>
                <a:cs typeface="+mj-cs"/>
              </a:rPr>
              <a:t>Bartels-</a:t>
            </a:r>
            <a:r>
              <a:rPr lang="en-GB" sz="1600" kern="0" dirty="0" err="1" smtClean="0">
                <a:latin typeface="+mj-lt"/>
                <a:ea typeface="+mj-ea"/>
                <a:cs typeface="+mj-cs"/>
              </a:rPr>
              <a:t>Velthuis</a:t>
            </a:r>
            <a:r>
              <a:rPr lang="en-GB" sz="1600" kern="0" dirty="0" smtClean="0">
                <a:latin typeface="+mj-lt"/>
                <a:ea typeface="+mj-ea"/>
                <a:cs typeface="+mj-cs"/>
              </a:rPr>
              <a:t> et al. (2011)</a:t>
            </a:r>
            <a:endParaRPr lang="fr-FR" sz="16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109813" y="1700808"/>
            <a:ext cx="1872208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endParaRPr lang="en-US" sz="400" dirty="0" smtClean="0"/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1800" dirty="0" smtClean="0"/>
              <a:t>5 years</a:t>
            </a:r>
            <a:endParaRPr lang="fr-BE" sz="18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123728" y="1988840"/>
            <a:ext cx="68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85225" cy="5403850"/>
          </a:xfrm>
        </p:spPr>
        <p:txBody>
          <a:bodyPr/>
          <a:lstStyle/>
          <a:p>
            <a:r>
              <a:rPr lang="en-US" altLang="fr-FR" dirty="0" smtClean="0"/>
              <a:t>How are hallucinations conceptualized at present?</a:t>
            </a:r>
          </a:p>
          <a:p>
            <a:pPr lvl="1"/>
            <a:r>
              <a:rPr lang="en-US" altLang="fr-FR" dirty="0" smtClean="0"/>
              <a:t>Not necessarily as a sign of a mental disorder nor of a pathology</a:t>
            </a:r>
          </a:p>
          <a:p>
            <a:pPr lvl="1"/>
            <a:r>
              <a:rPr lang="en-US" altLang="fr-FR" dirty="0" smtClean="0"/>
              <a:t>Not necessarily as a strange or bizarre phenomenon but as a phenomenon that we can try to </a:t>
            </a:r>
            <a:r>
              <a:rPr lang="en-US" altLang="fr-FR" dirty="0" smtClean="0"/>
              <a:t>explain</a:t>
            </a:r>
            <a:endParaRPr lang="en-US" altLang="fr-FR" dirty="0" smtClean="0"/>
          </a:p>
          <a:p>
            <a:pPr lvl="1"/>
            <a:r>
              <a:rPr lang="en-US" altLang="fr-FR" dirty="0" smtClean="0"/>
              <a:t>There are a great number of reasons why people experience hallucinations (multidimensional models, multiple pathways, etc.)</a:t>
            </a:r>
          </a:p>
          <a:p>
            <a:pPr lvl="1"/>
            <a:endParaRPr lang="en-US" altLang="fr-FR" dirty="0" smtClean="0"/>
          </a:p>
          <a:p>
            <a:pPr lvl="2">
              <a:buFontTx/>
              <a:buNone/>
            </a:pPr>
            <a:endParaRPr lang="en-US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8686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V="1">
            <a:off x="1428750" y="1581150"/>
            <a:ext cx="406946" cy="990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85154" y="2714625"/>
            <a:ext cx="1661865" cy="707886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 smtClean="0">
                <a:latin typeface="+mn-lt"/>
              </a:rPr>
              <a:t>Hallucinations</a:t>
            </a:r>
          </a:p>
          <a:p>
            <a:pPr algn="ctr">
              <a:defRPr/>
            </a:pPr>
            <a:r>
              <a:rPr lang="en-GB" sz="2000" dirty="0" smtClean="0">
                <a:latin typeface="+mn-lt"/>
              </a:rPr>
              <a:t>childhood</a:t>
            </a:r>
            <a:endParaRPr lang="en-GB" sz="2000" dirty="0">
              <a:latin typeface="+mn-lt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071562" y="785813"/>
            <a:ext cx="4076502" cy="707886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 smtClean="0">
                <a:latin typeface="+mn-lt"/>
              </a:rPr>
              <a:t>Stop spontaneously: </a:t>
            </a:r>
            <a:r>
              <a:rPr lang="fr-BE" sz="2000" dirty="0" smtClean="0">
                <a:latin typeface="+mn-lt"/>
              </a:rPr>
              <a:t>59-95</a:t>
            </a:r>
            <a:r>
              <a:rPr lang="fr-BE" sz="2000" dirty="0">
                <a:latin typeface="+mn-lt"/>
              </a:rPr>
              <a:t>% </a:t>
            </a:r>
            <a:r>
              <a:rPr lang="fr-BE" sz="2000" dirty="0" smtClean="0">
                <a:latin typeface="+mn-lt"/>
              </a:rPr>
              <a:t>(</a:t>
            </a:r>
            <a:r>
              <a:rPr lang="en-GB" sz="2000" dirty="0" smtClean="0">
                <a:latin typeface="+mn-lt"/>
              </a:rPr>
              <a:t>after some weeks/months)</a:t>
            </a:r>
            <a:endParaRPr lang="en-GB" sz="2000" dirty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03848" y="2204863"/>
            <a:ext cx="5184576" cy="9361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GB" sz="2000" kern="0" dirty="0" smtClean="0">
                <a:latin typeface="+mj-lt"/>
                <a:ea typeface="+mj-ea"/>
                <a:cs typeface="+mj-cs"/>
              </a:rPr>
              <a:t>Rubio et al. (2102): Review paper (11 studies)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fr-FR" sz="2000" kern="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28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V="1">
            <a:off x="1428750" y="1581150"/>
            <a:ext cx="406946" cy="990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85154" y="2714625"/>
            <a:ext cx="1661865" cy="707886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 smtClean="0">
                <a:latin typeface="+mn-lt"/>
              </a:rPr>
              <a:t>Hallucinations</a:t>
            </a:r>
          </a:p>
          <a:p>
            <a:pPr algn="ctr">
              <a:defRPr/>
            </a:pPr>
            <a:r>
              <a:rPr lang="en-GB" sz="2000" dirty="0" smtClean="0">
                <a:latin typeface="+mn-lt"/>
              </a:rPr>
              <a:t>childhood</a:t>
            </a:r>
            <a:endParaRPr lang="en-GB" sz="2000" dirty="0">
              <a:latin typeface="+mn-lt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071562" y="785813"/>
            <a:ext cx="4076502" cy="707886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 smtClean="0">
                <a:latin typeface="+mn-lt"/>
              </a:rPr>
              <a:t>Stop spontaneously: </a:t>
            </a:r>
            <a:r>
              <a:rPr lang="fr-BE" sz="2000" dirty="0" smtClean="0">
                <a:latin typeface="+mn-lt"/>
              </a:rPr>
              <a:t>59-95</a:t>
            </a:r>
            <a:r>
              <a:rPr lang="fr-BE" sz="2000" dirty="0">
                <a:latin typeface="+mn-lt"/>
              </a:rPr>
              <a:t>% </a:t>
            </a:r>
            <a:r>
              <a:rPr lang="fr-BE" sz="2000" dirty="0" smtClean="0">
                <a:latin typeface="+mn-lt"/>
              </a:rPr>
              <a:t>(</a:t>
            </a:r>
            <a:r>
              <a:rPr lang="en-GB" sz="2000" dirty="0" smtClean="0">
                <a:latin typeface="+mn-lt"/>
              </a:rPr>
              <a:t>after some weeks/months)</a:t>
            </a:r>
            <a:endParaRPr lang="en-GB" sz="2000" dirty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03848" y="2076450"/>
            <a:ext cx="5184576" cy="2360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GB" sz="2000" kern="0" dirty="0" smtClean="0">
                <a:latin typeface="+mj-lt"/>
                <a:ea typeface="+mj-ea"/>
                <a:cs typeface="+mj-cs"/>
              </a:rPr>
              <a:t>Rubio et al. (2102): Review paper (11 studies)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fr-FR" sz="2000" kern="0" dirty="0" smtClean="0"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kern="0" dirty="0" smtClean="0">
                <a:latin typeface="+mn-lt"/>
                <a:ea typeface="+mj-ea"/>
                <a:cs typeface="+mj-cs"/>
              </a:rPr>
              <a:t>Jardri et al. (2014): </a:t>
            </a:r>
            <a:r>
              <a:rPr lang="en-GB" sz="2000" dirty="0" smtClean="0">
                <a:latin typeface="+mn-lt"/>
              </a:rPr>
              <a:t>“…</a:t>
            </a:r>
            <a:r>
              <a:rPr lang="en-GB" sz="2000" kern="0" dirty="0" smtClean="0">
                <a:latin typeface="+mn-lt"/>
                <a:ea typeface="+mj-ea"/>
                <a:cs typeface="+mj-cs"/>
              </a:rPr>
              <a:t>most </a:t>
            </a:r>
            <a:r>
              <a:rPr lang="en-US" sz="2000" dirty="0" smtClean="0">
                <a:latin typeface="+mn-lt"/>
              </a:rPr>
              <a:t>nonpsychotic hallucinations </a:t>
            </a:r>
            <a:r>
              <a:rPr lang="en-US" sz="2000" dirty="0">
                <a:latin typeface="+mn-lt"/>
              </a:rPr>
              <a:t>are associated with </a:t>
            </a:r>
            <a:r>
              <a:rPr lang="en-US" sz="2000" dirty="0" smtClean="0">
                <a:latin typeface="+mn-lt"/>
              </a:rPr>
              <a:t>periods of </a:t>
            </a:r>
            <a:r>
              <a:rPr lang="en-US" sz="2000" dirty="0">
                <a:latin typeface="+mn-lt"/>
              </a:rPr>
              <a:t>anxiety and stressful events and disappear when </a:t>
            </a:r>
            <a:r>
              <a:rPr lang="en-US" sz="2000" dirty="0" smtClean="0">
                <a:latin typeface="+mn-lt"/>
              </a:rPr>
              <a:t>the </a:t>
            </a:r>
            <a:r>
              <a:rPr lang="en-GB" sz="2000" dirty="0" smtClean="0">
                <a:latin typeface="+mn-lt"/>
              </a:rPr>
              <a:t>stressful situation is resolved”</a:t>
            </a:r>
            <a:endParaRPr lang="en-GB" sz="20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93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V="1">
            <a:off x="1428750" y="1581150"/>
            <a:ext cx="406946" cy="990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428875" y="3571875"/>
            <a:ext cx="642938" cy="2143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85154" y="2714625"/>
            <a:ext cx="1661865" cy="707886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Hallucinations</a:t>
            </a:r>
          </a:p>
          <a:p>
            <a:pPr algn="ctr">
              <a:defRPr/>
            </a:pP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childhood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071562" y="785813"/>
            <a:ext cx="3860478" cy="40011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 smtClean="0">
                <a:latin typeface="+mn-lt"/>
              </a:rPr>
              <a:t>Stop spontaneously</a:t>
            </a:r>
            <a:endParaRPr lang="en-GB" sz="2000" dirty="0">
              <a:latin typeface="+mn-lt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237809" y="3429000"/>
            <a:ext cx="2286000" cy="1323439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Persist but with impact (development of psychopathology)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23290" y="1581150"/>
            <a:ext cx="3001963" cy="40011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 smtClean="0">
                <a:latin typeface="+mn-lt"/>
              </a:rPr>
              <a:t>Persist but with no impact</a:t>
            </a:r>
            <a:endParaRPr lang="en-GB" sz="2000" dirty="0">
              <a:latin typeface="+mn-lt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500313" y="2214563"/>
            <a:ext cx="642937" cy="357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6215063" y="2928938"/>
            <a:ext cx="27146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Mood disorders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Psychotic disorders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Substance disorders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PTSD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Social phobia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GB" sz="1800" dirty="0" smtClean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GB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661782" y="3214688"/>
            <a:ext cx="553281" cy="6072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5661782" y="3518297"/>
            <a:ext cx="563471" cy="4380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5667431" y="3821906"/>
            <a:ext cx="557822" cy="2688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5667431" y="4090719"/>
            <a:ext cx="557822" cy="16452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667431" y="4437112"/>
            <a:ext cx="55782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5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V="1">
            <a:off x="1428750" y="1581150"/>
            <a:ext cx="406946" cy="990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428875" y="3571875"/>
            <a:ext cx="642938" cy="2143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85154" y="2714625"/>
            <a:ext cx="1661865" cy="707886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Hallucinations</a:t>
            </a:r>
          </a:p>
          <a:p>
            <a:pPr algn="ctr">
              <a:defRPr/>
            </a:pP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childhood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071562" y="785813"/>
            <a:ext cx="3860478" cy="40011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 smtClean="0">
                <a:latin typeface="+mn-lt"/>
              </a:rPr>
              <a:t>Stop spontaneously</a:t>
            </a:r>
            <a:endParaRPr lang="en-GB" sz="2000" dirty="0">
              <a:latin typeface="+mn-lt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237809" y="3429000"/>
            <a:ext cx="2286000" cy="1323439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Persist but with impact (development of psychopathology)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23290" y="1581150"/>
            <a:ext cx="3001963" cy="40011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 smtClean="0">
                <a:latin typeface="+mn-lt"/>
              </a:rPr>
              <a:t>Persist but with no impact</a:t>
            </a:r>
            <a:endParaRPr lang="en-GB" sz="2000" dirty="0">
              <a:latin typeface="+mn-lt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500313" y="2214563"/>
            <a:ext cx="642937" cy="357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6215063" y="2928938"/>
            <a:ext cx="27146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GB" sz="1800" dirty="0" smtClean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 7.4% developed a psychotic disorder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GB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5661782" y="3429000"/>
            <a:ext cx="638410" cy="5273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928938" y="6000750"/>
            <a:ext cx="57150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GB" sz="1600" kern="0" dirty="0" err="1" smtClean="0">
                <a:latin typeface="+mj-lt"/>
                <a:ea typeface="+mj-ea"/>
                <a:cs typeface="+mj-cs"/>
              </a:rPr>
              <a:t>Lindscott</a:t>
            </a:r>
            <a:r>
              <a:rPr lang="en-GB" sz="1600" kern="0" dirty="0" smtClean="0">
                <a:latin typeface="+mj-lt"/>
                <a:ea typeface="+mj-ea"/>
                <a:cs typeface="+mj-cs"/>
              </a:rPr>
              <a:t> &amp; van </a:t>
            </a:r>
            <a:r>
              <a:rPr lang="en-GB" sz="1600" kern="0" dirty="0" err="1" smtClean="0">
                <a:latin typeface="+mj-lt"/>
                <a:ea typeface="+mj-ea"/>
                <a:cs typeface="+mj-cs"/>
              </a:rPr>
              <a:t>Os</a:t>
            </a:r>
            <a:r>
              <a:rPr lang="en-GB" sz="1600" kern="0" dirty="0" smtClean="0">
                <a:latin typeface="+mj-lt"/>
                <a:ea typeface="+mj-ea"/>
                <a:cs typeface="+mj-cs"/>
              </a:rPr>
              <a:t> (2013)</a:t>
            </a:r>
            <a:endParaRPr lang="fr-FR" sz="1600" i="1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16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en-GB" altLang="fr-FR" dirty="0" smtClean="0"/>
              <a:t>Healthy, “non-clinical” persons may also have this experience</a:t>
            </a:r>
          </a:p>
          <a:p>
            <a:pPr lvl="1" eaLnBrk="1" hangingPunct="1"/>
            <a:r>
              <a:rPr lang="en-GB" altLang="fr-FR" dirty="0" smtClean="0"/>
              <a:t>Children, adolescents, adults, </a:t>
            </a:r>
            <a:r>
              <a:rPr lang="en-GB" altLang="fr-FR" dirty="0" smtClean="0">
                <a:solidFill>
                  <a:srgbClr val="FF0000"/>
                </a:solidFill>
              </a:rPr>
              <a:t>elderly</a:t>
            </a:r>
          </a:p>
        </p:txBody>
      </p:sp>
    </p:spTree>
    <p:extLst>
      <p:ext uri="{BB962C8B-B14F-4D97-AF65-F5344CB8AC3E}">
        <p14:creationId xmlns:p14="http://schemas.microsoft.com/office/powerpoint/2010/main" val="31807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844675"/>
            <a:ext cx="8759825" cy="2413000"/>
          </a:xfr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28938" y="6000750"/>
            <a:ext cx="57150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GB" sz="1600" kern="0" dirty="0">
                <a:latin typeface="+mj-lt"/>
                <a:ea typeface="+mj-ea"/>
                <a:cs typeface="+mj-cs"/>
              </a:rPr>
              <a:t>Aleman &amp; Larøi </a:t>
            </a:r>
            <a:r>
              <a:rPr lang="fr-BE" sz="1600" kern="0" dirty="0">
                <a:latin typeface="+mj-lt"/>
                <a:ea typeface="+mj-ea"/>
                <a:cs typeface="+mj-cs"/>
              </a:rPr>
              <a:t>(2008)</a:t>
            </a:r>
            <a:endParaRPr lang="fr-FR" sz="1600" i="1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10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29600" cy="283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3" y="3187910"/>
            <a:ext cx="8712968" cy="224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2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29600" cy="283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3" y="3187910"/>
            <a:ext cx="8712968" cy="224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55576" y="3205889"/>
            <a:ext cx="6912768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	        19-30 </a:t>
            </a:r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yrs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	       31-60 </a:t>
            </a:r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yrs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	    61-96 </a:t>
            </a:r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yrs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46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29600" cy="283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3" y="3187910"/>
            <a:ext cx="8712968" cy="224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4941168"/>
            <a:ext cx="1800200" cy="173230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fr-BE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63688" y="4005064"/>
            <a:ext cx="4752528" cy="6480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330825"/>
          </a:xfrm>
        </p:spPr>
        <p:txBody>
          <a:bodyPr/>
          <a:lstStyle/>
          <a:p>
            <a:pPr>
              <a:buFont typeface="Symbol" pitchFamily="18" charset="2"/>
              <a:buNone/>
            </a:pPr>
            <a:endParaRPr lang="fr-BE" altLang="fr-FR" smtClean="0"/>
          </a:p>
          <a:p>
            <a:pPr>
              <a:buFont typeface="Symbol" pitchFamily="18" charset="2"/>
              <a:buNone/>
            </a:pPr>
            <a:endParaRPr lang="fr-BE" altLang="fr-FR" smtClean="0"/>
          </a:p>
          <a:p>
            <a:pPr>
              <a:buFont typeface="Symbol" pitchFamily="18" charset="2"/>
              <a:buNone/>
            </a:pPr>
            <a:endParaRPr lang="fr-BE" altLang="fr-FR" smtClean="0"/>
          </a:p>
          <a:p>
            <a:pPr>
              <a:buFont typeface="Symbol" pitchFamily="18" charset="2"/>
              <a:buNone/>
            </a:pPr>
            <a:endParaRPr lang="fr-BE" altLang="fr-FR" smtClean="0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2938" y="2428875"/>
            <a:ext cx="7920037" cy="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68313" y="1052513"/>
            <a:ext cx="806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altLang="fr-FR">
                <a:solidFill>
                  <a:schemeClr val="tx2"/>
                </a:solidFill>
                <a:latin typeface="Verdana" pitchFamily="34" charset="0"/>
              </a:rPr>
              <a:t>        	  Nonclinical                   	        Clinical</a:t>
            </a:r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395288" y="620713"/>
            <a:ext cx="4897437" cy="1439862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3635375" y="620713"/>
            <a:ext cx="4751388" cy="1439862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BE" altLang="fr-FR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71550" y="2857500"/>
            <a:ext cx="646113" cy="3286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fr-BE" sz="2800" kern="0" dirty="0">
                <a:latin typeface="+mn-lt"/>
              </a:rPr>
              <a:t>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fr-BE" sz="2800" kern="0" dirty="0">
                <a:latin typeface="+mn-lt"/>
              </a:rPr>
              <a:t>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fr-BE" sz="2800" kern="0" dirty="0">
                <a:latin typeface="+mn-lt"/>
              </a:rPr>
              <a:t>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fr-BE" sz="2800" kern="0" dirty="0">
                <a:latin typeface="+mn-lt"/>
              </a:rPr>
              <a:t>M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fr-BE" sz="2800" kern="0" dirty="0">
                <a:latin typeface="+mn-lt"/>
              </a:rPr>
              <a:t>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fr-BE" sz="2800" kern="0" dirty="0">
                <a:latin typeface="+mn-lt"/>
              </a:rPr>
              <a:t>L</a:t>
            </a:r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7740650" y="2786063"/>
            <a:ext cx="64611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fr-BE" altLang="fr-FR" sz="2800">
                <a:latin typeface="Verdana" pitchFamily="34" charset="0"/>
              </a:rPr>
              <a:t>P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fr-BE" altLang="fr-FR" sz="2800">
                <a:latin typeface="Verdana" pitchFamily="34" charset="0"/>
              </a:rPr>
              <a:t>A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fr-BE" altLang="fr-FR" sz="2800">
                <a:latin typeface="Verdana" pitchFamily="34" charset="0"/>
              </a:rPr>
              <a:t>T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fr-BE" altLang="fr-FR" sz="2800">
                <a:latin typeface="Verdana" pitchFamily="34" charset="0"/>
              </a:rPr>
              <a:t>H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fr-BE" altLang="fr-FR" sz="2800">
                <a:latin typeface="Verdana" pitchFamily="34" charset="0"/>
              </a:rPr>
              <a:t>O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43063" y="3786188"/>
            <a:ext cx="5572125" cy="576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sz="3200" dirty="0">
                <a:solidFill>
                  <a:schemeClr val="tx2"/>
                </a:solidFill>
                <a:latin typeface="Verdana" pitchFamily="34" charset="0"/>
              </a:rPr>
              <a:t>Hallucinations</a:t>
            </a:r>
          </a:p>
        </p:txBody>
      </p:sp>
    </p:spTree>
    <p:extLst>
      <p:ext uri="{BB962C8B-B14F-4D97-AF65-F5344CB8AC3E}">
        <p14:creationId xmlns:p14="http://schemas.microsoft.com/office/powerpoint/2010/main" val="25312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313" y="1052737"/>
            <a:ext cx="8643937" cy="41044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The nature of hallucinations, philosophical contributions</a:t>
            </a:r>
          </a:p>
          <a:p>
            <a:pPr lvl="1">
              <a:defRPr/>
            </a:pPr>
            <a:r>
              <a:rPr lang="en-GB" dirty="0" smtClean="0"/>
              <a:t>Hallucinations are not a perception: </a:t>
            </a:r>
          </a:p>
          <a:p>
            <a:pPr lvl="2">
              <a:defRPr/>
            </a:pPr>
            <a:r>
              <a:rPr lang="en-GB" dirty="0" smtClean="0"/>
              <a:t>Hallucinations are </a:t>
            </a:r>
            <a:r>
              <a:rPr lang="en-GB" dirty="0" err="1" smtClean="0"/>
              <a:t>uni</a:t>
            </a:r>
            <a:r>
              <a:rPr lang="en-GB" dirty="0" smtClean="0"/>
              <a:t>-sensorial; Perceptions are always multi-sensorial</a:t>
            </a:r>
          </a:p>
          <a:p>
            <a:pPr lvl="2">
              <a:defRPr/>
            </a:pPr>
            <a:r>
              <a:rPr lang="en-GB" dirty="0" smtClean="0"/>
              <a:t>A perception always involves an object</a:t>
            </a:r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69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contenu 2"/>
          <p:cNvSpPr>
            <a:spLocks noGrp="1"/>
          </p:cNvSpPr>
          <p:nvPr>
            <p:ph idx="1"/>
          </p:nvPr>
        </p:nvSpPr>
        <p:spPr>
          <a:xfrm>
            <a:off x="611188" y="404813"/>
            <a:ext cx="8208962" cy="62642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20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Schizophrenia with hallucinations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frequently with other disorders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frequently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sometimes/rarely (particular contexts)</a:t>
            </a:r>
          </a:p>
        </p:txBody>
      </p:sp>
      <p:sp>
        <p:nvSpPr>
          <p:cNvPr id="4" name="Organigramme : Extraire 3"/>
          <p:cNvSpPr/>
          <p:nvPr/>
        </p:nvSpPr>
        <p:spPr>
          <a:xfrm>
            <a:off x="611188" y="260350"/>
            <a:ext cx="8208962" cy="6408738"/>
          </a:xfrm>
          <a:prstGeom prst="flowChartExtra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13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contenu 2"/>
          <p:cNvSpPr>
            <a:spLocks noGrp="1"/>
          </p:cNvSpPr>
          <p:nvPr>
            <p:ph idx="1"/>
          </p:nvPr>
        </p:nvSpPr>
        <p:spPr>
          <a:xfrm>
            <a:off x="611188" y="404813"/>
            <a:ext cx="8208962" cy="62642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20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Schizophrenia with hallucinations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frequently with other disorders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frequently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sometimes/rarely (particular contexts)</a:t>
            </a:r>
          </a:p>
        </p:txBody>
      </p:sp>
      <p:sp>
        <p:nvSpPr>
          <p:cNvPr id="4" name="Organigramme : Extraire 3"/>
          <p:cNvSpPr/>
          <p:nvPr/>
        </p:nvSpPr>
        <p:spPr>
          <a:xfrm>
            <a:off x="611188" y="260350"/>
            <a:ext cx="8208962" cy="6408738"/>
          </a:xfrm>
          <a:prstGeom prst="flowChartExtra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" name="Flèche vers le haut 1"/>
          <p:cNvSpPr/>
          <p:nvPr/>
        </p:nvSpPr>
        <p:spPr>
          <a:xfrm>
            <a:off x="4355976" y="4725144"/>
            <a:ext cx="359693" cy="50405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Flèche vers le haut 4"/>
          <p:cNvSpPr/>
          <p:nvPr/>
        </p:nvSpPr>
        <p:spPr>
          <a:xfrm>
            <a:off x="4355976" y="3212691"/>
            <a:ext cx="359693" cy="50405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lèche vers le haut 5"/>
          <p:cNvSpPr/>
          <p:nvPr/>
        </p:nvSpPr>
        <p:spPr>
          <a:xfrm>
            <a:off x="4355976" y="1628800"/>
            <a:ext cx="359693" cy="50405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860032" y="1578496"/>
            <a:ext cx="73042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fr-BE" b="1" dirty="0" smtClean="0">
                <a:solidFill>
                  <a:srgbClr val="FF0000"/>
                </a:solidFill>
              </a:rPr>
              <a:t>?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860032" y="3162387"/>
            <a:ext cx="73042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fr-BE" b="1" dirty="0" smtClean="0">
                <a:solidFill>
                  <a:srgbClr val="FF0000"/>
                </a:solidFill>
              </a:rPr>
              <a:t>?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860032" y="4608854"/>
            <a:ext cx="73042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fr-BE" b="1" dirty="0" smtClean="0">
                <a:solidFill>
                  <a:srgbClr val="FF0000"/>
                </a:solidFill>
              </a:rPr>
              <a:t>?</a:t>
            </a:r>
            <a:endParaRPr lang="fr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contenu 2"/>
          <p:cNvSpPr>
            <a:spLocks noGrp="1"/>
          </p:cNvSpPr>
          <p:nvPr>
            <p:ph idx="1"/>
          </p:nvPr>
        </p:nvSpPr>
        <p:spPr>
          <a:xfrm>
            <a:off x="611188" y="404813"/>
            <a:ext cx="8208962" cy="62642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20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Schizophrenia with hallucinations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frequently with other disorders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frequently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sometimes/rarely (particular contexts)</a:t>
            </a:r>
          </a:p>
        </p:txBody>
      </p:sp>
      <p:sp>
        <p:nvSpPr>
          <p:cNvPr id="4" name="Organigramme : Extraire 3"/>
          <p:cNvSpPr/>
          <p:nvPr/>
        </p:nvSpPr>
        <p:spPr>
          <a:xfrm>
            <a:off x="611188" y="260350"/>
            <a:ext cx="8208962" cy="6408738"/>
          </a:xfrm>
          <a:prstGeom prst="flowChartExtra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" name="Flèche vers le haut 1"/>
          <p:cNvSpPr/>
          <p:nvPr/>
        </p:nvSpPr>
        <p:spPr>
          <a:xfrm>
            <a:off x="4355976" y="4725144"/>
            <a:ext cx="359693" cy="50405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7" name="Connecteur droit 6"/>
          <p:cNvCxnSpPr/>
          <p:nvPr/>
        </p:nvCxnSpPr>
        <p:spPr>
          <a:xfrm>
            <a:off x="1475309" y="3140968"/>
            <a:ext cx="6480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èche vers le haut 9"/>
          <p:cNvSpPr/>
          <p:nvPr/>
        </p:nvSpPr>
        <p:spPr>
          <a:xfrm>
            <a:off x="4355976" y="3212691"/>
            <a:ext cx="359693" cy="50405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412776"/>
            <a:ext cx="1882552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BE" dirty="0" smtClean="0">
                <a:solidFill>
                  <a:srgbClr val="0066FF"/>
                </a:solidFill>
              </a:rPr>
              <a:t>Person A</a:t>
            </a:r>
            <a:endParaRPr lang="fr-BE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contenu 2"/>
          <p:cNvSpPr>
            <a:spLocks noGrp="1"/>
          </p:cNvSpPr>
          <p:nvPr>
            <p:ph idx="1"/>
          </p:nvPr>
        </p:nvSpPr>
        <p:spPr>
          <a:xfrm>
            <a:off x="611188" y="404813"/>
            <a:ext cx="8208962" cy="62642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20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Schizophrenia with hallucinations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frequently with other disorders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frequently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sometimes/rarely (particular contexts)</a:t>
            </a:r>
          </a:p>
        </p:txBody>
      </p:sp>
      <p:sp>
        <p:nvSpPr>
          <p:cNvPr id="4" name="Organigramme : Extraire 3"/>
          <p:cNvSpPr/>
          <p:nvPr/>
        </p:nvSpPr>
        <p:spPr>
          <a:xfrm>
            <a:off x="611188" y="260350"/>
            <a:ext cx="8208962" cy="6408738"/>
          </a:xfrm>
          <a:prstGeom prst="flowChartExtra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" name="Flèche vers le haut 1"/>
          <p:cNvSpPr/>
          <p:nvPr/>
        </p:nvSpPr>
        <p:spPr>
          <a:xfrm>
            <a:off x="4355976" y="4725144"/>
            <a:ext cx="359693" cy="50405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Flèche vers le haut 4"/>
          <p:cNvSpPr/>
          <p:nvPr/>
        </p:nvSpPr>
        <p:spPr>
          <a:xfrm>
            <a:off x="4355976" y="3212691"/>
            <a:ext cx="359693" cy="50405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lèche vers le haut 5"/>
          <p:cNvSpPr/>
          <p:nvPr/>
        </p:nvSpPr>
        <p:spPr>
          <a:xfrm>
            <a:off x="4355976" y="1628800"/>
            <a:ext cx="359693" cy="50405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412776"/>
            <a:ext cx="1882552" cy="936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BE" dirty="0" smtClean="0">
                <a:solidFill>
                  <a:srgbClr val="0066FF"/>
                </a:solidFill>
              </a:rPr>
              <a:t>Person B</a:t>
            </a:r>
            <a:endParaRPr lang="fr-BE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1206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Possible approaches to better elucidate this process:</a:t>
            </a:r>
          </a:p>
          <a:p>
            <a:pPr lvl="1"/>
            <a:r>
              <a:rPr lang="en-GB" dirty="0"/>
              <a:t>Combined epidemiological and longitudinal studies</a:t>
            </a:r>
          </a:p>
          <a:p>
            <a:pPr lvl="2"/>
            <a:r>
              <a:rPr lang="en-GB" dirty="0"/>
              <a:t>Nature of the transition from a non-clinical hallucination to a clinical hallucination</a:t>
            </a:r>
          </a:p>
          <a:p>
            <a:pPr lvl="1"/>
            <a:r>
              <a:rPr lang="en-GB" dirty="0" smtClean="0"/>
              <a:t>Compare AVHs in patients and non-patients (voice-hearers)</a:t>
            </a:r>
          </a:p>
          <a:p>
            <a:pPr lvl="2"/>
            <a:r>
              <a:rPr lang="en-GB" dirty="0" smtClean="0"/>
              <a:t>Differences: </a:t>
            </a:r>
            <a:r>
              <a:rPr lang="en-GB" dirty="0"/>
              <a:t>factors and mechanisms involved in developing problematic AVHs, but also </a:t>
            </a:r>
            <a:r>
              <a:rPr lang="en-GB" dirty="0" smtClean="0"/>
              <a:t>“</a:t>
            </a:r>
            <a:r>
              <a:rPr lang="en-GB" dirty="0"/>
              <a:t>protective” mechanisms and factors that help prevent someone from developing problematic </a:t>
            </a:r>
            <a:r>
              <a:rPr lang="en-GB" dirty="0" smtClean="0"/>
              <a:t>AVHs</a:t>
            </a:r>
          </a:p>
          <a:p>
            <a:pPr lvl="1"/>
            <a:r>
              <a:rPr lang="en-GB" dirty="0"/>
              <a:t>Detailed assessment of changes in mental experiences that occur before AVHs develop, especially during early (i.e., prodromal) phases of psychosis</a:t>
            </a:r>
            <a:endParaRPr lang="fr-BE" dirty="0"/>
          </a:p>
          <a:p>
            <a:pPr lvl="2"/>
            <a:endParaRPr lang="en-GB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078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1206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Possible approaches to better elucidate this process:</a:t>
            </a:r>
          </a:p>
          <a:p>
            <a:pPr lvl="1"/>
            <a:r>
              <a:rPr lang="en-GB" dirty="0">
                <a:solidFill>
                  <a:srgbClr val="0066FF"/>
                </a:solidFill>
              </a:rPr>
              <a:t>Combined epidemiological and longitudinal studies</a:t>
            </a:r>
          </a:p>
          <a:p>
            <a:pPr lvl="2"/>
            <a:r>
              <a:rPr lang="en-GB" dirty="0">
                <a:solidFill>
                  <a:srgbClr val="0066FF"/>
                </a:solidFill>
              </a:rPr>
              <a:t>Nature of the transition from a non-clinical hallucination to a clinical hallucination</a:t>
            </a:r>
          </a:p>
          <a:p>
            <a:pPr lvl="1"/>
            <a:r>
              <a:rPr lang="en-GB" dirty="0" smtClean="0"/>
              <a:t>Compare AVHs in patients and non-patients (voice-hearers)</a:t>
            </a:r>
          </a:p>
          <a:p>
            <a:pPr lvl="2"/>
            <a:r>
              <a:rPr lang="en-GB" dirty="0" smtClean="0"/>
              <a:t>Differences: </a:t>
            </a:r>
            <a:r>
              <a:rPr lang="en-GB" dirty="0"/>
              <a:t>factors and mechanisms involved in developing problematic AVHs, but also </a:t>
            </a:r>
            <a:r>
              <a:rPr lang="en-GB" dirty="0" smtClean="0"/>
              <a:t>“</a:t>
            </a:r>
            <a:r>
              <a:rPr lang="en-GB" dirty="0"/>
              <a:t>protective” mechanisms and factors that help prevent someone from developing problematic </a:t>
            </a:r>
            <a:r>
              <a:rPr lang="en-GB" dirty="0" smtClean="0"/>
              <a:t>AVHs</a:t>
            </a:r>
          </a:p>
          <a:p>
            <a:pPr lvl="1"/>
            <a:r>
              <a:rPr lang="en-GB" dirty="0"/>
              <a:t>Detailed assessment of changes in mental experiences that occur before AVHs develop, especially during early (i.e., prodromal) phases of psychosis</a:t>
            </a:r>
            <a:endParaRPr lang="fr-BE" dirty="0"/>
          </a:p>
          <a:p>
            <a:pPr lvl="2"/>
            <a:endParaRPr lang="en-GB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23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672"/>
            <a:ext cx="8964613" cy="597651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 smtClean="0"/>
              <a:t>Krabbendam</a:t>
            </a:r>
            <a:r>
              <a:rPr lang="en-US" dirty="0" smtClean="0"/>
              <a:t> et al. (2005): Longitudinal and epidemiological study</a:t>
            </a:r>
          </a:p>
          <a:p>
            <a:pPr lvl="1"/>
            <a:r>
              <a:rPr lang="fr-FR" dirty="0"/>
              <a:t>4670 </a:t>
            </a:r>
            <a:r>
              <a:rPr lang="fr-FR" dirty="0" smtClean="0"/>
              <a:t>participants, </a:t>
            </a:r>
            <a:r>
              <a:rPr lang="en-GB" dirty="0" smtClean="0"/>
              <a:t>followed-up</a:t>
            </a:r>
            <a:r>
              <a:rPr lang="fr-FR" dirty="0" smtClean="0"/>
              <a:t> 1 &amp; 3 </a:t>
            </a:r>
            <a:r>
              <a:rPr lang="en-GB" dirty="0" smtClean="0"/>
              <a:t>years</a:t>
            </a:r>
            <a:r>
              <a:rPr lang="fr-FR" dirty="0" smtClean="0"/>
              <a:t> </a:t>
            </a:r>
            <a:r>
              <a:rPr lang="en-GB" dirty="0" smtClean="0"/>
              <a:t>after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(1)	 High hallucination proneness 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(2)	+ Mediating factors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			a) negative emotions (anxiety, 					distress, depressed mood)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			b) [tendency to experience delusions]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----------------------------------------------------------</a:t>
            </a:r>
          </a:p>
          <a:p>
            <a:pPr lvl="1">
              <a:buFontTx/>
              <a:buNone/>
              <a:defRPr/>
            </a:pPr>
            <a:r>
              <a:rPr lang="en-US" sz="2800" dirty="0" smtClean="0"/>
              <a:t>=</a:t>
            </a:r>
            <a:r>
              <a:rPr lang="en-US" dirty="0" smtClean="0"/>
              <a:t> significantly increases the risk of becoming a “clinical case”</a:t>
            </a:r>
          </a:p>
        </p:txBody>
      </p:sp>
    </p:spTree>
    <p:extLst>
      <p:ext uri="{BB962C8B-B14F-4D97-AF65-F5344CB8AC3E}">
        <p14:creationId xmlns:p14="http://schemas.microsoft.com/office/powerpoint/2010/main" val="41561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14438"/>
            <a:ext cx="8351837" cy="51673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It is not the nature of hallucinations in its itself that determines if a person becomes a « clinical case » but rather </a:t>
            </a:r>
            <a:r>
              <a:rPr lang="en-US" dirty="0" smtClean="0">
                <a:solidFill>
                  <a:srgbClr val="0070C0"/>
                </a:solidFill>
              </a:rPr>
              <a:t>how the person reacts emotionally/psychologically to these experiences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74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4" y="1124744"/>
            <a:ext cx="8642654" cy="262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28938" y="6000750"/>
            <a:ext cx="57150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GB" sz="1600" kern="0" dirty="0" err="1" smtClean="0">
                <a:latin typeface="+mj-lt"/>
                <a:ea typeface="+mj-ea"/>
                <a:cs typeface="+mj-cs"/>
              </a:rPr>
              <a:t>Kaymaz</a:t>
            </a:r>
            <a:r>
              <a:rPr lang="en-GB" sz="1600" kern="0" dirty="0" smtClean="0">
                <a:latin typeface="+mj-lt"/>
                <a:ea typeface="+mj-ea"/>
                <a:cs typeface="+mj-cs"/>
              </a:rPr>
              <a:t> &amp; Van </a:t>
            </a:r>
            <a:r>
              <a:rPr lang="en-GB" sz="1600" kern="0" dirty="0" err="1" smtClean="0">
                <a:latin typeface="+mj-lt"/>
                <a:ea typeface="+mj-ea"/>
                <a:cs typeface="+mj-cs"/>
              </a:rPr>
              <a:t>Os</a:t>
            </a:r>
            <a:r>
              <a:rPr lang="en-GB" sz="1600" kern="0" dirty="0" smtClean="0">
                <a:latin typeface="+mj-lt"/>
                <a:ea typeface="+mj-ea"/>
                <a:cs typeface="+mj-cs"/>
              </a:rPr>
              <a:t> (2010)</a:t>
            </a:r>
            <a:endParaRPr lang="fr-FR" sz="1600" i="1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00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1206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Possible approaches to better elucidate this process:</a:t>
            </a:r>
          </a:p>
          <a:p>
            <a:pPr lvl="1"/>
            <a:r>
              <a:rPr lang="en-GB" dirty="0"/>
              <a:t>Combined epidemiological and longitudinal studies</a:t>
            </a:r>
          </a:p>
          <a:p>
            <a:pPr lvl="2"/>
            <a:r>
              <a:rPr lang="en-GB" dirty="0"/>
              <a:t>Nature of the transition from a non-clinical hallucination to a clinical hallucination</a:t>
            </a:r>
          </a:p>
          <a:p>
            <a:pPr lvl="1"/>
            <a:r>
              <a:rPr lang="en-GB" dirty="0" smtClean="0">
                <a:solidFill>
                  <a:srgbClr val="0066FF"/>
                </a:solidFill>
              </a:rPr>
              <a:t>Compare AVHs in patients and non-patients (voice-hearers)</a:t>
            </a:r>
          </a:p>
          <a:p>
            <a:pPr lvl="2"/>
            <a:r>
              <a:rPr lang="en-GB" dirty="0" smtClean="0">
                <a:solidFill>
                  <a:srgbClr val="0066FF"/>
                </a:solidFill>
              </a:rPr>
              <a:t>Differences: </a:t>
            </a:r>
            <a:r>
              <a:rPr lang="en-GB" dirty="0">
                <a:solidFill>
                  <a:srgbClr val="0066FF"/>
                </a:solidFill>
              </a:rPr>
              <a:t>factors and mechanisms involved in developing problematic AVHs, but also </a:t>
            </a:r>
            <a:r>
              <a:rPr lang="en-GB" dirty="0" smtClean="0">
                <a:solidFill>
                  <a:srgbClr val="0066FF"/>
                </a:solidFill>
              </a:rPr>
              <a:t>“</a:t>
            </a:r>
            <a:r>
              <a:rPr lang="en-GB" dirty="0">
                <a:solidFill>
                  <a:srgbClr val="0066FF"/>
                </a:solidFill>
              </a:rPr>
              <a:t>protective” mechanisms and factors that help prevent someone from developing problematic </a:t>
            </a:r>
            <a:r>
              <a:rPr lang="en-GB" dirty="0" smtClean="0">
                <a:solidFill>
                  <a:srgbClr val="0066FF"/>
                </a:solidFill>
              </a:rPr>
              <a:t>AVHs</a:t>
            </a:r>
          </a:p>
          <a:p>
            <a:pPr lvl="1"/>
            <a:r>
              <a:rPr lang="en-GB" dirty="0"/>
              <a:t>Detailed assessment of changes in mental experiences that occur before AVHs develop, especially during early (i.e., prodromal) phases of psychosis</a:t>
            </a:r>
            <a:endParaRPr lang="fr-BE" dirty="0"/>
          </a:p>
          <a:p>
            <a:pPr lvl="2"/>
            <a:endParaRPr lang="en-GB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945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500063" y="1071563"/>
            <a:ext cx="8143875" cy="5024437"/>
          </a:xfrm>
        </p:spPr>
        <p:txBody>
          <a:bodyPr/>
          <a:lstStyle/>
          <a:p>
            <a:r>
              <a:rPr lang="en-US" altLang="nb-NO" smtClean="0"/>
              <a:t>Hallucinations:</a:t>
            </a:r>
          </a:p>
          <a:p>
            <a:pPr lvl="1"/>
            <a:r>
              <a:rPr lang="en-US" altLang="nb-NO" smtClean="0"/>
              <a:t>Extremely rich</a:t>
            </a:r>
          </a:p>
          <a:p>
            <a:pPr lvl="2"/>
            <a:r>
              <a:rPr lang="en-US" altLang="nb-NO" smtClean="0"/>
              <a:t>Modalities (auditory, visual, olfactory, gustative, musical, multimodal, etc.)</a:t>
            </a:r>
          </a:p>
        </p:txBody>
      </p:sp>
    </p:spTree>
    <p:extLst>
      <p:ext uri="{BB962C8B-B14F-4D97-AF65-F5344CB8AC3E}">
        <p14:creationId xmlns:p14="http://schemas.microsoft.com/office/powerpoint/2010/main" val="1772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contenu 2"/>
          <p:cNvSpPr>
            <a:spLocks noGrp="1"/>
          </p:cNvSpPr>
          <p:nvPr>
            <p:ph idx="1"/>
          </p:nvPr>
        </p:nvSpPr>
        <p:spPr>
          <a:xfrm>
            <a:off x="611188" y="404813"/>
            <a:ext cx="8208962" cy="62642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20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Schizophrenia with hallucinations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frequently with other disorders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frequently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sometimes/rarely (particular contexts)</a:t>
            </a:r>
          </a:p>
        </p:txBody>
      </p:sp>
      <p:sp>
        <p:nvSpPr>
          <p:cNvPr id="4" name="Organigramme : Extraire 3"/>
          <p:cNvSpPr/>
          <p:nvPr/>
        </p:nvSpPr>
        <p:spPr>
          <a:xfrm>
            <a:off x="611188" y="260350"/>
            <a:ext cx="8208962" cy="6408738"/>
          </a:xfrm>
          <a:prstGeom prst="flowChartExtra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5" name="Ellipse 4"/>
          <p:cNvSpPr/>
          <p:nvPr/>
        </p:nvSpPr>
        <p:spPr>
          <a:xfrm>
            <a:off x="2051050" y="476250"/>
            <a:ext cx="5329238" cy="1187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6" name="Ellipse 5"/>
          <p:cNvSpPr/>
          <p:nvPr/>
        </p:nvSpPr>
        <p:spPr>
          <a:xfrm>
            <a:off x="900113" y="2276873"/>
            <a:ext cx="7632700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34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contenu 2"/>
          <p:cNvSpPr>
            <a:spLocks noGrp="1"/>
          </p:cNvSpPr>
          <p:nvPr>
            <p:ph idx="1"/>
          </p:nvPr>
        </p:nvSpPr>
        <p:spPr>
          <a:xfrm>
            <a:off x="611188" y="404813"/>
            <a:ext cx="8208962" cy="62642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20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Schizophrenia with hallucinations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frequently with other disorders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frequently</a:t>
            </a:r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endParaRPr lang="en-GB" sz="2800" dirty="0" smtClean="0"/>
          </a:p>
          <a:p>
            <a:pPr marL="0" indent="0" algn="ctr">
              <a:buFont typeface="Arial" charset="0"/>
              <a:buNone/>
            </a:pPr>
            <a:r>
              <a:rPr lang="en-GB" sz="2800" dirty="0" smtClean="0"/>
              <a:t>Hallucinations sometimes/rarely (particular contexts)</a:t>
            </a:r>
          </a:p>
        </p:txBody>
      </p:sp>
      <p:sp>
        <p:nvSpPr>
          <p:cNvPr id="4" name="Organigramme : Extraire 3"/>
          <p:cNvSpPr/>
          <p:nvPr/>
        </p:nvSpPr>
        <p:spPr>
          <a:xfrm>
            <a:off x="611188" y="260350"/>
            <a:ext cx="8208962" cy="6408738"/>
          </a:xfrm>
          <a:prstGeom prst="flowChartExtra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5" name="Ellipse 4"/>
          <p:cNvSpPr/>
          <p:nvPr/>
        </p:nvSpPr>
        <p:spPr>
          <a:xfrm>
            <a:off x="2051050" y="476250"/>
            <a:ext cx="5329238" cy="1187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6" name="Ellipse 5"/>
          <p:cNvSpPr/>
          <p:nvPr/>
        </p:nvSpPr>
        <p:spPr>
          <a:xfrm>
            <a:off x="900113" y="2276873"/>
            <a:ext cx="7632700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988271" y="1663700"/>
            <a:ext cx="3456384" cy="61317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3200" dirty="0" smtClean="0"/>
              <a:t>Phenomenology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192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878" y="2568146"/>
            <a:ext cx="8229600" cy="381642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Daalman et al. (2011)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Patients with psychosis (n=118) who heard voices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Healthy persons (n=111) who heard voices</a:t>
            </a:r>
          </a:p>
          <a:p>
            <a:pPr lvl="1"/>
            <a:r>
              <a:rPr lang="en-GB" dirty="0"/>
              <a:t>In both groups: voices minimum once per month, during 1 year</a:t>
            </a:r>
          </a:p>
          <a:p>
            <a:r>
              <a:rPr lang="en-US" altLang="fr-FR" dirty="0"/>
              <a:t>PSYRATS Auditory Hallucinations Rating Scale + supplementary questions  </a:t>
            </a:r>
          </a:p>
          <a:p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6" y="476672"/>
            <a:ext cx="8748464" cy="207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8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836613"/>
            <a:ext cx="8280400" cy="52593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 sig. differences between groups for:</a:t>
            </a:r>
          </a:p>
          <a:p>
            <a:pPr lvl="1">
              <a:defRPr/>
            </a:pPr>
            <a:r>
              <a:rPr lang="en-US" dirty="0" smtClean="0"/>
              <a:t>Perceived location (inside/outside of the head)</a:t>
            </a:r>
          </a:p>
          <a:p>
            <a:pPr lvl="1">
              <a:defRPr/>
            </a:pPr>
            <a:r>
              <a:rPr lang="en-US" dirty="0" smtClean="0"/>
              <a:t>Loudness</a:t>
            </a:r>
          </a:p>
          <a:p>
            <a:pPr lvl="1">
              <a:defRPr/>
            </a:pPr>
            <a:r>
              <a:rPr lang="en-US" dirty="0" smtClean="0"/>
              <a:t>Number of voices</a:t>
            </a:r>
          </a:p>
          <a:p>
            <a:pPr lvl="1">
              <a:defRPr/>
            </a:pPr>
            <a:r>
              <a:rPr lang="en-US" dirty="0" smtClean="0"/>
              <a:t>Personification (attribution to a real and familiar person)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FontTx/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580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864475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11188" y="3212976"/>
            <a:ext cx="7345188" cy="648071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28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contenu 2"/>
          <p:cNvSpPr>
            <a:spLocks noGrp="1"/>
          </p:cNvSpPr>
          <p:nvPr>
            <p:ph idx="1"/>
          </p:nvPr>
        </p:nvSpPr>
        <p:spPr>
          <a:xfrm>
            <a:off x="323850" y="981075"/>
            <a:ext cx="7993063" cy="5114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Sig. diffs between groups for: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b="1" dirty="0" smtClean="0"/>
              <a:t>Negative emotional valence of the content of AVHs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/>
              <a:t>Later age at onset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/>
              <a:t>Higher frequency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/>
              <a:t>Lower degree of control</a:t>
            </a:r>
          </a:p>
          <a:p>
            <a:pPr lvl="1"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027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214"/>
            <a:ext cx="8163543" cy="636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28938" y="6000750"/>
            <a:ext cx="57150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GB" sz="1600" kern="0" dirty="0" smtClean="0">
                <a:latin typeface="+mj-lt"/>
                <a:ea typeface="+mj-ea"/>
                <a:cs typeface="+mj-cs"/>
              </a:rPr>
              <a:t>Johns et al. (2014)</a:t>
            </a:r>
            <a:endParaRPr lang="fr-FR" sz="1600" i="1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229600" cy="27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1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3758"/>
            <a:ext cx="7104155" cy="590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7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1206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Possible approaches to better elucidate this process:</a:t>
            </a:r>
          </a:p>
          <a:p>
            <a:pPr lvl="1"/>
            <a:r>
              <a:rPr lang="en-GB" dirty="0"/>
              <a:t>Combined epidemiological and longitudinal studies</a:t>
            </a:r>
          </a:p>
          <a:p>
            <a:pPr lvl="2"/>
            <a:r>
              <a:rPr lang="en-GB" dirty="0"/>
              <a:t>Nature of the transition from a non-clinical hallucination to a clinical hallucination</a:t>
            </a:r>
          </a:p>
          <a:p>
            <a:pPr lvl="1"/>
            <a:r>
              <a:rPr lang="en-GB" dirty="0" smtClean="0"/>
              <a:t>Compare AVHs in patients and non-patients (voice-hearers)</a:t>
            </a:r>
          </a:p>
          <a:p>
            <a:pPr lvl="2"/>
            <a:r>
              <a:rPr lang="en-GB" dirty="0" smtClean="0"/>
              <a:t>Differences: </a:t>
            </a:r>
            <a:r>
              <a:rPr lang="en-GB" dirty="0"/>
              <a:t>factors and mechanisms involved in developing problematic AVHs, but also </a:t>
            </a:r>
            <a:r>
              <a:rPr lang="en-GB" dirty="0" smtClean="0"/>
              <a:t>“</a:t>
            </a:r>
            <a:r>
              <a:rPr lang="en-GB" dirty="0"/>
              <a:t>protective” mechanisms and factors that help prevent someone from developing problematic </a:t>
            </a:r>
            <a:r>
              <a:rPr lang="en-GB" dirty="0" smtClean="0"/>
              <a:t>AVHs</a:t>
            </a:r>
          </a:p>
          <a:p>
            <a:pPr lvl="1"/>
            <a:r>
              <a:rPr lang="en-GB" dirty="0">
                <a:solidFill>
                  <a:srgbClr val="0066FF"/>
                </a:solidFill>
              </a:rPr>
              <a:t>Detailed assessment of changes in mental experiences that occur before AVHs develop, especially during early (i.e., prodromal) phases of psychosis</a:t>
            </a:r>
            <a:endParaRPr lang="fr-BE" dirty="0">
              <a:solidFill>
                <a:srgbClr val="0066FF"/>
              </a:solidFill>
            </a:endParaRPr>
          </a:p>
          <a:p>
            <a:pPr lvl="2"/>
            <a:endParaRPr lang="en-GB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199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2"/>
          <p:cNvSpPr>
            <a:spLocks noGrp="1"/>
          </p:cNvSpPr>
          <p:nvPr>
            <p:ph idx="1"/>
          </p:nvPr>
        </p:nvSpPr>
        <p:spPr>
          <a:xfrm>
            <a:off x="500063" y="1071563"/>
            <a:ext cx="8143875" cy="5024437"/>
          </a:xfrm>
        </p:spPr>
        <p:txBody>
          <a:bodyPr/>
          <a:lstStyle/>
          <a:p>
            <a:r>
              <a:rPr lang="en-US" altLang="nb-NO" smtClean="0"/>
              <a:t>Hallucinations:</a:t>
            </a:r>
          </a:p>
          <a:p>
            <a:pPr lvl="1"/>
            <a:r>
              <a:rPr lang="en-US" altLang="nb-NO" smtClean="0"/>
              <a:t>Extremely rich</a:t>
            </a:r>
          </a:p>
          <a:p>
            <a:pPr lvl="2"/>
            <a:r>
              <a:rPr lang="en-US" altLang="nb-NO" smtClean="0"/>
              <a:t>Modalities (auditory, visual, olfactory, gustative, musical, multimodal, etc.)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132138" y="2205038"/>
            <a:ext cx="1223962" cy="339725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nb-NO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u contenu 2"/>
          <p:cNvSpPr>
            <a:spLocks noGrp="1"/>
          </p:cNvSpPr>
          <p:nvPr>
            <p:ph idx="1"/>
          </p:nvPr>
        </p:nvSpPr>
        <p:spPr>
          <a:xfrm>
            <a:off x="285750" y="436563"/>
            <a:ext cx="8643938" cy="5699125"/>
          </a:xfrm>
        </p:spPr>
        <p:txBody>
          <a:bodyPr/>
          <a:lstStyle/>
          <a:p>
            <a:r>
              <a:rPr lang="en-US" smtClean="0"/>
              <a:t>Clinical staging model for psychosis </a:t>
            </a:r>
            <a:r>
              <a:rPr lang="fr-BE" sz="2000" smtClean="0"/>
              <a:t>(Raballo &amp; Lar</a:t>
            </a:r>
            <a:r>
              <a:rPr lang="en-US" sz="2000" smtClean="0"/>
              <a:t>øi, 2009)</a:t>
            </a:r>
            <a:endParaRPr lang="fr-BE" sz="2000" smtClean="0"/>
          </a:p>
          <a:p>
            <a:endParaRPr lang="fr-BE" smtClean="0"/>
          </a:p>
          <a:p>
            <a:endParaRPr lang="fr-BE" smtClean="0"/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357188" y="1857375"/>
            <a:ext cx="8501062" cy="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875" y="2214563"/>
            <a:ext cx="2052638" cy="58420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Premorbid phase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39975" y="2214563"/>
            <a:ext cx="2036763" cy="58420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Prodromal phase I</a:t>
            </a:r>
            <a:endParaRPr lang="en-US" sz="1600" b="1" i="1" dirty="0"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00563" y="2214563"/>
            <a:ext cx="2232025" cy="58420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Prodromal phase II</a:t>
            </a:r>
            <a:endParaRPr lang="en-US" sz="1600" b="1" i="1" dirty="0"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1650" y="2214563"/>
            <a:ext cx="1897063" cy="58420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Psychotic phase</a:t>
            </a:r>
            <a:endParaRPr lang="en-US" sz="1600" b="1" i="1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313" y="5214938"/>
            <a:ext cx="31432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Detectable vulnerability traits &amp; risk factors</a:t>
            </a:r>
          </a:p>
          <a:p>
            <a:pPr marL="533400" indent="-533400"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No gross psychosocial impairment</a:t>
            </a:r>
          </a:p>
          <a:p>
            <a:pPr marL="533400" indent="-533400" algn="ctr">
              <a:spcBef>
                <a:spcPct val="20000"/>
              </a:spcBef>
              <a:defRPr/>
            </a:pPr>
            <a:endParaRPr lang="en-US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71625" y="3357563"/>
            <a:ext cx="30368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Anomalous subjective experiences</a:t>
            </a:r>
          </a:p>
          <a:p>
            <a:pPr marL="533400" indent="-533400"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Initial psychosocial impairment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92500" y="5143500"/>
            <a:ext cx="3527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Sub threshold, attenuated psychotic symptoms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And/or brief, limited, intermittent psychosis</a:t>
            </a:r>
          </a:p>
          <a:p>
            <a:pPr marL="533400" indent="-533400" algn="ctr">
              <a:spcBef>
                <a:spcPct val="20000"/>
              </a:spcBef>
              <a:buFontTx/>
              <a:buChar char="-"/>
              <a:defRPr/>
            </a:pPr>
            <a:endParaRPr lang="en-US" sz="1800" dirty="0">
              <a:latin typeface="+mn-lt"/>
            </a:endParaRPr>
          </a:p>
          <a:p>
            <a:pPr marL="533400" indent="-533400" algn="ctr">
              <a:spcBef>
                <a:spcPct val="20000"/>
              </a:spcBef>
              <a:buFontTx/>
              <a:buChar char="-"/>
              <a:defRPr/>
            </a:pPr>
            <a:endParaRPr lang="en-US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227763" y="3286125"/>
            <a:ext cx="27368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Overt psychotic phase of full-blown prolonged symptoms of psychosis susceptible to develop into schizophrenia</a:t>
            </a:r>
            <a:endParaRPr lang="en-US" sz="18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042988" y="2857500"/>
            <a:ext cx="1587" cy="2393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V="1">
            <a:off x="2958307" y="3126581"/>
            <a:ext cx="500062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5430838" y="2890838"/>
            <a:ext cx="0" cy="21542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V="1">
            <a:off x="7514431" y="3102769"/>
            <a:ext cx="500063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4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u contenu 2"/>
          <p:cNvSpPr>
            <a:spLocks noGrp="1"/>
          </p:cNvSpPr>
          <p:nvPr>
            <p:ph idx="1"/>
          </p:nvPr>
        </p:nvSpPr>
        <p:spPr>
          <a:xfrm>
            <a:off x="285750" y="436563"/>
            <a:ext cx="8643938" cy="5699125"/>
          </a:xfrm>
        </p:spPr>
        <p:txBody>
          <a:bodyPr/>
          <a:lstStyle/>
          <a:p>
            <a:r>
              <a:rPr lang="en-US" smtClean="0"/>
              <a:t>Clinical staging model for psychosis </a:t>
            </a:r>
            <a:r>
              <a:rPr lang="fr-BE" sz="2000" smtClean="0"/>
              <a:t>(Raballo &amp; Lar</a:t>
            </a:r>
            <a:r>
              <a:rPr lang="en-US" sz="2000" smtClean="0"/>
              <a:t>øi, 2009)</a:t>
            </a:r>
            <a:endParaRPr lang="fr-BE" sz="2000" smtClean="0"/>
          </a:p>
          <a:p>
            <a:endParaRPr lang="fr-BE" smtClean="0"/>
          </a:p>
          <a:p>
            <a:endParaRPr lang="fr-BE" smtClean="0"/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357188" y="1857375"/>
            <a:ext cx="8501062" cy="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875" y="2214563"/>
            <a:ext cx="2052638" cy="58420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Premorbid phase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39975" y="2214563"/>
            <a:ext cx="2036763" cy="58420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Prodromal phase I</a:t>
            </a:r>
            <a:endParaRPr lang="en-US" sz="1600" b="1" i="1" dirty="0"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00563" y="2214563"/>
            <a:ext cx="2232025" cy="58420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Prodromal phase II</a:t>
            </a:r>
            <a:endParaRPr lang="en-US" sz="1600" b="1" i="1" dirty="0"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1650" y="2214563"/>
            <a:ext cx="1897063" cy="58420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Psychotic phase</a:t>
            </a:r>
            <a:endParaRPr lang="en-US" sz="1600" b="1" i="1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313" y="5214938"/>
            <a:ext cx="31432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Detectable vulnerability traits &amp; risk factors</a:t>
            </a:r>
          </a:p>
          <a:p>
            <a:pPr marL="533400" indent="-533400"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No gross psychosocial impairment</a:t>
            </a:r>
          </a:p>
          <a:p>
            <a:pPr marL="533400" indent="-533400" algn="ctr">
              <a:spcBef>
                <a:spcPct val="20000"/>
              </a:spcBef>
              <a:defRPr/>
            </a:pPr>
            <a:endParaRPr lang="en-US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71625" y="3357563"/>
            <a:ext cx="30368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Anomalous subjective experiences</a:t>
            </a:r>
          </a:p>
          <a:p>
            <a:pPr marL="533400" indent="-533400"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Initial psychosocial impairment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92500" y="5143500"/>
            <a:ext cx="3527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Sub threshold, attenuated psychotic symptoms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And/or brief, limited, intermittent psychosis</a:t>
            </a:r>
          </a:p>
          <a:p>
            <a:pPr marL="533400" indent="-533400" algn="ctr">
              <a:spcBef>
                <a:spcPct val="20000"/>
              </a:spcBef>
              <a:buFontTx/>
              <a:buChar char="-"/>
              <a:defRPr/>
            </a:pPr>
            <a:endParaRPr lang="en-US" sz="1800" dirty="0">
              <a:latin typeface="+mn-lt"/>
            </a:endParaRPr>
          </a:p>
          <a:p>
            <a:pPr marL="533400" indent="-533400" algn="ctr">
              <a:spcBef>
                <a:spcPct val="20000"/>
              </a:spcBef>
              <a:buFontTx/>
              <a:buChar char="-"/>
              <a:defRPr/>
            </a:pPr>
            <a:endParaRPr lang="en-US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227763" y="3286125"/>
            <a:ext cx="27368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Overt psychotic phase of full-blown prolonged symptoms of psychosis susceptible to develop into schizophrenia</a:t>
            </a:r>
            <a:endParaRPr lang="en-US" sz="18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042988" y="2857500"/>
            <a:ext cx="1587" cy="2393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V="1">
            <a:off x="2958307" y="3126581"/>
            <a:ext cx="500062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5430838" y="2890838"/>
            <a:ext cx="0" cy="21542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V="1">
            <a:off x="7514431" y="3102769"/>
            <a:ext cx="500063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506317" y="2890838"/>
            <a:ext cx="2179741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Clinical AVHs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06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u contenu 2"/>
          <p:cNvSpPr>
            <a:spLocks noGrp="1"/>
          </p:cNvSpPr>
          <p:nvPr>
            <p:ph idx="1"/>
          </p:nvPr>
        </p:nvSpPr>
        <p:spPr>
          <a:xfrm>
            <a:off x="285750" y="436563"/>
            <a:ext cx="8643938" cy="5699125"/>
          </a:xfrm>
        </p:spPr>
        <p:txBody>
          <a:bodyPr/>
          <a:lstStyle/>
          <a:p>
            <a:r>
              <a:rPr lang="en-US" smtClean="0"/>
              <a:t>Clinical staging model for psychosis </a:t>
            </a:r>
            <a:r>
              <a:rPr lang="fr-BE" sz="2000" smtClean="0"/>
              <a:t>(Raballo &amp; Lar</a:t>
            </a:r>
            <a:r>
              <a:rPr lang="en-US" sz="2000" smtClean="0"/>
              <a:t>øi, 2009)</a:t>
            </a:r>
            <a:endParaRPr lang="fr-BE" sz="2000" smtClean="0"/>
          </a:p>
          <a:p>
            <a:endParaRPr lang="fr-BE" smtClean="0"/>
          </a:p>
          <a:p>
            <a:endParaRPr lang="fr-BE" smtClean="0"/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357188" y="1857375"/>
            <a:ext cx="8501062" cy="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875" y="2214563"/>
            <a:ext cx="2052638" cy="58420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Premorbid phase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39975" y="2214563"/>
            <a:ext cx="2036763" cy="58420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Prodromal phase I</a:t>
            </a:r>
            <a:endParaRPr lang="en-US" sz="1600" b="1" i="1" dirty="0"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00563" y="2214563"/>
            <a:ext cx="2232025" cy="58420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Prodromal phase II</a:t>
            </a:r>
            <a:endParaRPr lang="en-US" sz="1600" b="1" i="1" dirty="0"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1650" y="2214563"/>
            <a:ext cx="1897063" cy="584200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Psychotic phase</a:t>
            </a:r>
            <a:endParaRPr lang="en-US" sz="1600" b="1" i="1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313" y="5214938"/>
            <a:ext cx="31432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Detectable vulnerability traits &amp; risk factors</a:t>
            </a:r>
          </a:p>
          <a:p>
            <a:pPr marL="533400" indent="-533400"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No gross psychosocial impairment</a:t>
            </a:r>
          </a:p>
          <a:p>
            <a:pPr marL="533400" indent="-533400" algn="ctr">
              <a:spcBef>
                <a:spcPct val="20000"/>
              </a:spcBef>
              <a:defRPr/>
            </a:pPr>
            <a:endParaRPr lang="en-US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71625" y="3357563"/>
            <a:ext cx="30368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Anomalous subjective experiences</a:t>
            </a:r>
          </a:p>
          <a:p>
            <a:pPr marL="533400" indent="-533400"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Initial psychosocial impairment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92500" y="5143500"/>
            <a:ext cx="3527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Sub threshold, attenuated psychotic symptoms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And/or brief, limited, intermittent psychosis</a:t>
            </a:r>
          </a:p>
          <a:p>
            <a:pPr marL="533400" indent="-533400" algn="ctr">
              <a:spcBef>
                <a:spcPct val="20000"/>
              </a:spcBef>
              <a:buFontTx/>
              <a:buChar char="-"/>
              <a:defRPr/>
            </a:pPr>
            <a:endParaRPr lang="en-US" sz="1800" dirty="0">
              <a:latin typeface="+mn-lt"/>
            </a:endParaRPr>
          </a:p>
          <a:p>
            <a:pPr marL="533400" indent="-533400" algn="ctr">
              <a:spcBef>
                <a:spcPct val="20000"/>
              </a:spcBef>
              <a:buFontTx/>
              <a:buChar char="-"/>
              <a:defRPr/>
            </a:pPr>
            <a:endParaRPr lang="en-US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227763" y="3286125"/>
            <a:ext cx="27368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- Overt psychotic phase of full-blown prolonged symptoms of psychosis susceptible to develop into schizophrenia</a:t>
            </a:r>
            <a:endParaRPr lang="en-US" sz="18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042988" y="2857500"/>
            <a:ext cx="1587" cy="2393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V="1">
            <a:off x="2958307" y="3126581"/>
            <a:ext cx="500062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5430838" y="2890838"/>
            <a:ext cx="0" cy="21542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V="1">
            <a:off x="7514431" y="3102769"/>
            <a:ext cx="500063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692275" y="3381375"/>
            <a:ext cx="2916238" cy="619125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563938" y="5154613"/>
            <a:ext cx="3384550" cy="617537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506317" y="2890838"/>
            <a:ext cx="2179741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Clinical AVHs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0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60350"/>
            <a:ext cx="4479925" cy="280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284538"/>
            <a:ext cx="5056188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32240" y="3374306"/>
            <a:ext cx="2179741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Clinical AVHs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43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GB" u="sng" dirty="0" smtClean="0"/>
              <a:t>Some examples:</a:t>
            </a:r>
          </a:p>
          <a:p>
            <a:pPr marL="457200" lvl="1" indent="-457200"/>
            <a:r>
              <a:rPr lang="en-GB" dirty="0" smtClean="0"/>
              <a:t>General </a:t>
            </a:r>
            <a:r>
              <a:rPr lang="en-GB" dirty="0"/>
              <a:t>perceived change in the stream of thoughts of the </a:t>
            </a:r>
            <a:r>
              <a:rPr lang="en-GB" dirty="0" smtClean="0"/>
              <a:t>person</a:t>
            </a:r>
          </a:p>
          <a:p>
            <a:pPr marL="742950" lvl="2" indent="-342900"/>
            <a:r>
              <a:rPr lang="en-GB" dirty="0" smtClean="0"/>
              <a:t>e.g., thoughts </a:t>
            </a:r>
            <a:r>
              <a:rPr lang="en-GB" dirty="0"/>
              <a:t>no longer shift smoothly and effortlessly from one moment to the </a:t>
            </a:r>
            <a:r>
              <a:rPr lang="en-GB" dirty="0" smtClean="0"/>
              <a:t>next</a:t>
            </a:r>
          </a:p>
          <a:p>
            <a:pPr marL="342900" lvl="1" indent="-342900"/>
            <a:r>
              <a:rPr lang="en-GB" dirty="0" smtClean="0"/>
              <a:t>Thoughts acquire </a:t>
            </a:r>
            <a:r>
              <a:rPr lang="en-GB" dirty="0"/>
              <a:t>a quasi-sensorial </a:t>
            </a:r>
            <a:r>
              <a:rPr lang="en-GB" dirty="0" smtClean="0"/>
              <a:t>concreteness</a:t>
            </a:r>
          </a:p>
          <a:p>
            <a:pPr marL="742950" lvl="2" indent="-342900"/>
            <a:r>
              <a:rPr lang="en-GB" dirty="0" smtClean="0"/>
              <a:t>e.g., thoughts feel as if endowed with perceptual features/acoustic qualities</a:t>
            </a:r>
          </a:p>
          <a:p>
            <a:pPr marL="342900" lvl="1" indent="-342900"/>
            <a:r>
              <a:rPr lang="en-GB" dirty="0" smtClean="0"/>
              <a:t>Accentuated </a:t>
            </a:r>
            <a:r>
              <a:rPr lang="en-GB" dirty="0"/>
              <a:t>introspective state of </a:t>
            </a:r>
            <a:r>
              <a:rPr lang="en-GB" dirty="0" smtClean="0"/>
              <a:t>self-monitoring</a:t>
            </a:r>
          </a:p>
          <a:p>
            <a:pPr marL="742950" lvl="2" indent="-342900"/>
            <a:r>
              <a:rPr lang="en-GB" dirty="0" smtClean="0"/>
              <a:t>e.g</a:t>
            </a:r>
            <a:r>
              <a:rPr lang="en-GB" dirty="0"/>
              <a:t>., where the person attempts to figure out the “specific type of sound” of </a:t>
            </a:r>
            <a:r>
              <a:rPr lang="en-GB" dirty="0" smtClean="0"/>
              <a:t>thoughts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3663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External factors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Adverse life events (ALE)</a:t>
            </a:r>
          </a:p>
          <a:p>
            <a:r>
              <a:rPr lang="en-GB" dirty="0" smtClean="0"/>
              <a:t>Culture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5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External factors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Adverse life events (ALE)</a:t>
            </a:r>
          </a:p>
          <a:p>
            <a:r>
              <a:rPr lang="en-GB" dirty="0" smtClean="0"/>
              <a:t>Culture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1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4050" y="188641"/>
            <a:ext cx="8670438" cy="37444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 smtClean="0"/>
          </a:p>
          <a:p>
            <a:endParaRPr lang="fr-BE" dirty="0"/>
          </a:p>
          <a:p>
            <a:endParaRPr lang="fr-BE" sz="1800" dirty="0" smtClean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7" y="404664"/>
            <a:ext cx="7875715" cy="76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9" y="1193797"/>
            <a:ext cx="8205763" cy="4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951" y="1936283"/>
            <a:ext cx="8610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Meta-analysis (36 studies) : sig. association between psychosis and ALE (in childhood)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If the ALE were removed from the population, number of people with psychosis reduced by 33%</a:t>
            </a:r>
            <a:endParaRPr lang="en-GB" sz="2800" dirty="0"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28938" y="6093296"/>
            <a:ext cx="57150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GB" sz="1600" kern="0" dirty="0" smtClean="0">
                <a:latin typeface="+mj-lt"/>
                <a:ea typeface="+mj-ea"/>
                <a:cs typeface="+mj-cs"/>
              </a:rPr>
              <a:t>Varese et al. (2012)</a:t>
            </a:r>
            <a:endParaRPr lang="fr-FR" sz="1600" i="1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964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4050" y="188641"/>
            <a:ext cx="8670438" cy="37444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 smtClean="0"/>
          </a:p>
          <a:p>
            <a:endParaRPr lang="fr-BE" dirty="0"/>
          </a:p>
          <a:p>
            <a:endParaRPr lang="fr-BE" sz="1800" dirty="0" smtClean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7" y="404664"/>
            <a:ext cx="7875715" cy="76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9" y="1193797"/>
            <a:ext cx="8205763" cy="4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951" y="1936283"/>
            <a:ext cx="8610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Meta-analysis (36 studies) : sig. association between psychosis and ALE (in childhood)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If the ALE were removed from the population, number of people with psychosis reduced by 33%</a:t>
            </a:r>
            <a:endParaRPr lang="en-GB" sz="2800" dirty="0">
              <a:latin typeface="+mn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4" y="4001654"/>
            <a:ext cx="893548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28938" y="6093296"/>
            <a:ext cx="57150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GB" sz="1600" kern="0" dirty="0" smtClean="0">
                <a:latin typeface="+mj-lt"/>
                <a:ea typeface="+mj-ea"/>
                <a:cs typeface="+mj-cs"/>
              </a:rPr>
              <a:t>Varese et al. (2012)</a:t>
            </a:r>
            <a:endParaRPr lang="fr-FR" sz="1600" i="1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58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GB" dirty="0" smtClean="0"/>
              <a:t>More specifically:</a:t>
            </a:r>
          </a:p>
          <a:p>
            <a:r>
              <a:rPr lang="en-GB" dirty="0" smtClean="0"/>
              <a:t>Relation between trauma and </a:t>
            </a:r>
            <a:r>
              <a:rPr lang="en-GB" u="sng" dirty="0" smtClean="0"/>
              <a:t>auditory-verbal hallucinations</a:t>
            </a:r>
            <a:r>
              <a:rPr lang="en-GB" dirty="0" smtClean="0"/>
              <a:t> in patients with psychosis </a:t>
            </a:r>
            <a:r>
              <a:rPr lang="en-GB" sz="2400" dirty="0" smtClean="0"/>
              <a:t>(Read et al., 2005 ; </a:t>
            </a:r>
            <a:r>
              <a:rPr lang="en-GB" sz="2400" dirty="0" err="1" smtClean="0"/>
              <a:t>Longden</a:t>
            </a:r>
            <a:r>
              <a:rPr lang="en-GB" sz="2400" dirty="0" smtClean="0"/>
              <a:t> et al., 2012 ; Sheffield et al., 2013 ; Bentall et al., 2012)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19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2"/>
          <p:cNvSpPr>
            <a:spLocks noGrp="1"/>
          </p:cNvSpPr>
          <p:nvPr>
            <p:ph idx="1"/>
          </p:nvPr>
        </p:nvSpPr>
        <p:spPr>
          <a:xfrm>
            <a:off x="395288" y="1989138"/>
            <a:ext cx="8229600" cy="6048375"/>
          </a:xfrm>
        </p:spPr>
        <p:txBody>
          <a:bodyPr/>
          <a:lstStyle/>
          <a:p>
            <a:pPr lvl="1"/>
            <a:r>
              <a:rPr lang="en-GB" altLang="nb-NO" dirty="0" smtClean="0"/>
              <a:t>Acoustic properties</a:t>
            </a:r>
          </a:p>
          <a:p>
            <a:pPr lvl="1"/>
            <a:r>
              <a:rPr lang="en-GB" altLang="nb-NO" dirty="0" smtClean="0"/>
              <a:t>Linguistic properties</a:t>
            </a:r>
          </a:p>
          <a:p>
            <a:pPr lvl="1"/>
            <a:r>
              <a:rPr lang="en-GB" altLang="nb-NO" dirty="0" smtClean="0"/>
              <a:t>Frequency</a:t>
            </a:r>
          </a:p>
          <a:p>
            <a:pPr lvl="1"/>
            <a:r>
              <a:rPr lang="en-GB" altLang="nb-NO" dirty="0" smtClean="0"/>
              <a:t>Control</a:t>
            </a:r>
          </a:p>
          <a:p>
            <a:pPr lvl="1"/>
            <a:r>
              <a:rPr lang="en-GB" altLang="nb-NO" dirty="0" smtClean="0"/>
              <a:t>Inner-outer localisation</a:t>
            </a:r>
          </a:p>
          <a:p>
            <a:pPr lvl="1"/>
            <a:r>
              <a:rPr lang="en-GB" altLang="nb-NO" dirty="0" smtClean="0"/>
              <a:t>Personification</a:t>
            </a:r>
          </a:p>
          <a:p>
            <a:pPr lvl="1"/>
            <a:r>
              <a:rPr lang="en-GB" altLang="nb-NO" dirty="0" smtClean="0"/>
              <a:t>Appraisals</a:t>
            </a:r>
          </a:p>
          <a:p>
            <a:pPr lvl="1"/>
            <a:r>
              <a:rPr lang="en-GB" altLang="nb-NO" dirty="0" smtClean="0"/>
              <a:t>Content</a:t>
            </a:r>
          </a:p>
          <a:p>
            <a:pPr lvl="1"/>
            <a:endParaRPr lang="en-GB" altLang="nb-NO" dirty="0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388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9" y="188640"/>
            <a:ext cx="7174235" cy="280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8169780" cy="312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2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9" y="188640"/>
            <a:ext cx="7174235" cy="280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59"/>
            <a:ext cx="8169780" cy="312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6516216" y="4703576"/>
            <a:ext cx="1872208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endParaRPr lang="en-US" sz="400" dirty="0" smtClean="0"/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1800" dirty="0" smtClean="0"/>
              <a:t>Hallucinations</a:t>
            </a:r>
            <a:endParaRPr lang="fr-BE" sz="1800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835696" y="3573016"/>
            <a:ext cx="2016224" cy="113056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endCxn id="5" idx="0"/>
          </p:cNvCxnSpPr>
          <p:nvPr/>
        </p:nvCxnSpPr>
        <p:spPr>
          <a:xfrm>
            <a:off x="5724128" y="3573016"/>
            <a:ext cx="1728192" cy="113056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4427984" y="3861048"/>
            <a:ext cx="504056" cy="6480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29600" cy="304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95" y="1600200"/>
            <a:ext cx="65804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3568" y="4293096"/>
            <a:ext cx="6912768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What situation where you in the first time you heard voices?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30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95" y="1600200"/>
            <a:ext cx="65804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3568" y="4293096"/>
            <a:ext cx="6912768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What situation where you in the first time you heard voices?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99792" y="116313"/>
            <a:ext cx="3240360" cy="418576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Marital problems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Left home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Depression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Divorce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Broken heart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Relational problems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Bullying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Unemployed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Accident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Violence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War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Alcohol/drugs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Death and grief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6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95" y="1600200"/>
            <a:ext cx="65804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5754" y="4077072"/>
            <a:ext cx="2069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participants who had their first</a:t>
            </a:r>
          </a:p>
          <a:p>
            <a:r>
              <a:rPr lang="fr-FR" sz="800" dirty="0"/>
              <a:t>AVH </a:t>
            </a:r>
            <a:r>
              <a:rPr lang="fr-FR" sz="800" dirty="0" err="1"/>
              <a:t>experience</a:t>
            </a:r>
            <a:r>
              <a:rPr lang="fr-FR" sz="800" dirty="0"/>
              <a:t> in a </a:t>
            </a:r>
            <a:r>
              <a:rPr lang="fr-FR" sz="800" dirty="0" err="1"/>
              <a:t>particular</a:t>
            </a:r>
            <a:r>
              <a:rPr lang="fr-FR" sz="800" dirty="0"/>
              <a:t> </a:t>
            </a:r>
            <a:r>
              <a:rPr lang="fr-FR" sz="800" dirty="0" err="1"/>
              <a:t>context</a:t>
            </a:r>
            <a:r>
              <a:rPr lang="fr-FR" sz="800" dirty="0"/>
              <a:t> or situation (possible options to</a:t>
            </a:r>
          </a:p>
          <a:p>
            <a:r>
              <a:rPr lang="en-US" sz="800" dirty="0"/>
              <a:t>select were: “marital problems”, “left home”, “depression”, “divorce”,</a:t>
            </a:r>
          </a:p>
          <a:p>
            <a:r>
              <a:rPr lang="en-US" sz="800" dirty="0"/>
              <a:t>“broken heart”, “relational problems”, “bullying”, “unemployed”, “accident”,</a:t>
            </a:r>
          </a:p>
          <a:p>
            <a:r>
              <a:rPr lang="en-US" sz="800" dirty="0"/>
              <a:t>“violence”, “war”, “alcohol/drugs use”, “death and grief”,</a:t>
            </a:r>
          </a:p>
          <a:p>
            <a:r>
              <a:rPr lang="fr-FR" sz="800" dirty="0"/>
              <a:t>“</a:t>
            </a:r>
            <a:r>
              <a:rPr lang="fr-FR" sz="800" dirty="0" err="1"/>
              <a:t>other</a:t>
            </a:r>
            <a:r>
              <a:rPr lang="fr-FR" sz="800" dirty="0"/>
              <a:t>”) and </a:t>
            </a:r>
            <a:r>
              <a:rPr lang="fr-FR" sz="800" dirty="0" err="1"/>
              <a:t>those</a:t>
            </a:r>
            <a:r>
              <a:rPr lang="fr-FR" sz="800" dirty="0"/>
              <a:t> </a:t>
            </a:r>
            <a:r>
              <a:rPr lang="fr-FR" sz="800" dirty="0" err="1"/>
              <a:t>who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9279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95" y="1600200"/>
            <a:ext cx="65804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76056" y="620688"/>
            <a:ext cx="3240360" cy="224676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More emotional AVHs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More often experienced hall in other (non-auditory) modalities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Poorer general mental health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580112" y="2867457"/>
            <a:ext cx="864096" cy="178567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655754" y="4077072"/>
            <a:ext cx="2069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participants who had their first</a:t>
            </a:r>
          </a:p>
          <a:p>
            <a:r>
              <a:rPr lang="fr-FR" sz="800" dirty="0"/>
              <a:t>AVH </a:t>
            </a:r>
            <a:r>
              <a:rPr lang="fr-FR" sz="800" dirty="0" err="1"/>
              <a:t>experience</a:t>
            </a:r>
            <a:r>
              <a:rPr lang="fr-FR" sz="800" dirty="0"/>
              <a:t> in a </a:t>
            </a:r>
            <a:r>
              <a:rPr lang="fr-FR" sz="800" dirty="0" err="1"/>
              <a:t>particular</a:t>
            </a:r>
            <a:r>
              <a:rPr lang="fr-FR" sz="800" dirty="0"/>
              <a:t> </a:t>
            </a:r>
            <a:r>
              <a:rPr lang="fr-FR" sz="800" dirty="0" err="1"/>
              <a:t>context</a:t>
            </a:r>
            <a:r>
              <a:rPr lang="fr-FR" sz="800" dirty="0"/>
              <a:t> or situation (possible options to</a:t>
            </a:r>
          </a:p>
          <a:p>
            <a:r>
              <a:rPr lang="en-US" sz="800" dirty="0"/>
              <a:t>select were: “marital problems”, “left home”, “depression”, “divorce”,</a:t>
            </a:r>
          </a:p>
          <a:p>
            <a:r>
              <a:rPr lang="en-US" sz="800" dirty="0"/>
              <a:t>“broken heart”, “relational problems”, “bullying”, “unemployed”, “accident”,</a:t>
            </a:r>
          </a:p>
          <a:p>
            <a:r>
              <a:rPr lang="en-US" sz="800" dirty="0"/>
              <a:t>“violence”, “war”, “alcohol/drugs use”, “death and grief”,</a:t>
            </a:r>
          </a:p>
          <a:p>
            <a:r>
              <a:rPr lang="fr-FR" sz="800" dirty="0"/>
              <a:t>“</a:t>
            </a:r>
            <a:r>
              <a:rPr lang="fr-FR" sz="800" dirty="0" err="1"/>
              <a:t>other</a:t>
            </a:r>
            <a:r>
              <a:rPr lang="fr-FR" sz="800" dirty="0"/>
              <a:t>”) and </a:t>
            </a:r>
            <a:r>
              <a:rPr lang="fr-FR" sz="800" dirty="0" err="1"/>
              <a:t>those</a:t>
            </a:r>
            <a:r>
              <a:rPr lang="fr-FR" sz="800" dirty="0"/>
              <a:t> </a:t>
            </a:r>
            <a:r>
              <a:rPr lang="fr-FR" sz="800" dirty="0" err="1"/>
              <a:t>who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5199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External factors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Adverse life events (ALE)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Culture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9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 lvl="1"/>
            <a:r>
              <a:rPr lang="en-GB" altLang="fr-FR" sz="2600" dirty="0" smtClean="0"/>
              <a:t>How do communities interpret, legitimize, support, and even produce different voice-hearing experiences?</a:t>
            </a:r>
          </a:p>
          <a:p>
            <a:pPr lvl="1"/>
            <a:r>
              <a:rPr lang="en-GB" altLang="fr-FR" sz="2600" dirty="0" smtClean="0"/>
              <a:t>Culture </a:t>
            </a:r>
            <a:r>
              <a:rPr lang="en-GB" altLang="fr-FR" sz="2600" dirty="0"/>
              <a:t>shapes hallucinations in many dimensions of the phenomena:</a:t>
            </a:r>
          </a:p>
          <a:p>
            <a:pPr lvl="2"/>
            <a:r>
              <a:rPr lang="en-GB" altLang="fr-FR" dirty="0"/>
              <a:t>acceptability, prevalence, content, etc.</a:t>
            </a:r>
          </a:p>
          <a:p>
            <a:pPr lvl="2"/>
            <a:r>
              <a:rPr lang="en-GB" altLang="fr-FR" dirty="0"/>
              <a:t>much more research is needed</a:t>
            </a:r>
          </a:p>
          <a:p>
            <a:endParaRPr lang="fr-B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30057"/>
            <a:ext cx="8567738" cy="182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410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5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 lvl="1"/>
            <a:r>
              <a:rPr lang="en-GB" altLang="fr-FR" sz="2600" dirty="0" smtClean="0"/>
              <a:t>How do communities interpret, legitimize, support, and even produce different voice-hearing experiences?</a:t>
            </a:r>
          </a:p>
          <a:p>
            <a:pPr lvl="1"/>
            <a:r>
              <a:rPr lang="en-GB" altLang="fr-FR" sz="2600" dirty="0" smtClean="0"/>
              <a:t>Culture </a:t>
            </a:r>
            <a:r>
              <a:rPr lang="en-GB" altLang="fr-FR" sz="2600" dirty="0"/>
              <a:t>shapes hallucinations in many dimensions of the phenomena:</a:t>
            </a:r>
          </a:p>
          <a:p>
            <a:pPr lvl="2"/>
            <a:r>
              <a:rPr lang="en-GB" altLang="fr-FR" dirty="0"/>
              <a:t>acceptability, prevalence, content, etc.</a:t>
            </a:r>
          </a:p>
          <a:p>
            <a:pPr lvl="2"/>
            <a:r>
              <a:rPr lang="en-GB" altLang="fr-FR" dirty="0"/>
              <a:t>much more research is needed</a:t>
            </a:r>
          </a:p>
          <a:p>
            <a:endParaRPr lang="fr-B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30057"/>
            <a:ext cx="8567738" cy="182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410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331640" y="5661248"/>
            <a:ext cx="4320480" cy="432048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2"/>
          <p:cNvSpPr>
            <a:spLocks noGrp="1"/>
          </p:cNvSpPr>
          <p:nvPr>
            <p:ph idx="1"/>
          </p:nvPr>
        </p:nvSpPr>
        <p:spPr>
          <a:xfrm>
            <a:off x="395288" y="1989138"/>
            <a:ext cx="8229600" cy="6048375"/>
          </a:xfrm>
        </p:spPr>
        <p:txBody>
          <a:bodyPr/>
          <a:lstStyle/>
          <a:p>
            <a:pPr lvl="1"/>
            <a:r>
              <a:rPr lang="en-GB" altLang="nb-NO" dirty="0" smtClean="0"/>
              <a:t>Acoustic properties</a:t>
            </a:r>
          </a:p>
          <a:p>
            <a:pPr lvl="1"/>
            <a:r>
              <a:rPr lang="en-GB" altLang="nb-NO" dirty="0" smtClean="0"/>
              <a:t>Linguistic properties</a:t>
            </a:r>
          </a:p>
          <a:p>
            <a:pPr lvl="1"/>
            <a:r>
              <a:rPr lang="en-GB" altLang="nb-NO" dirty="0" smtClean="0"/>
              <a:t>Frequency</a:t>
            </a:r>
          </a:p>
          <a:p>
            <a:pPr lvl="1"/>
            <a:r>
              <a:rPr lang="en-GB" altLang="nb-NO" dirty="0" smtClean="0"/>
              <a:t>Control</a:t>
            </a:r>
          </a:p>
          <a:p>
            <a:pPr lvl="1"/>
            <a:r>
              <a:rPr lang="en-GB" altLang="nb-NO" dirty="0" smtClean="0"/>
              <a:t>Inner-outer localisation</a:t>
            </a:r>
          </a:p>
          <a:p>
            <a:pPr lvl="1"/>
            <a:r>
              <a:rPr lang="en-GB" altLang="nb-NO" dirty="0" smtClean="0"/>
              <a:t>Personification</a:t>
            </a:r>
          </a:p>
          <a:p>
            <a:pPr lvl="1"/>
            <a:r>
              <a:rPr lang="en-GB" altLang="nb-NO" dirty="0" smtClean="0"/>
              <a:t>Appraisals</a:t>
            </a:r>
          </a:p>
          <a:p>
            <a:pPr lvl="1"/>
            <a:r>
              <a:rPr lang="en-GB" altLang="nb-NO" dirty="0" smtClean="0"/>
              <a:t>Content</a:t>
            </a:r>
          </a:p>
          <a:p>
            <a:pPr lvl="1"/>
            <a:endParaRPr lang="en-GB" altLang="nb-NO" dirty="0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388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896938" y="5589588"/>
            <a:ext cx="1871662" cy="503237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nb-NO" sz="2000">
              <a:latin typeface="Times New Roman" pitchFamily="18" charset="0"/>
            </a:endParaRP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906463" y="5013325"/>
            <a:ext cx="1871662" cy="503238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nb-NO" sz="2000">
              <a:latin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80757" y="3573016"/>
            <a:ext cx="1871662" cy="503238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nb-NO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333375"/>
            <a:ext cx="4684713" cy="5792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3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333375"/>
            <a:ext cx="4684713" cy="5792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3348038" y="1125538"/>
            <a:ext cx="1439862" cy="287337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000">
              <a:latin typeface="Times New Roman" pitchFamily="18" charset="0"/>
            </a:endParaRPr>
          </a:p>
        </p:txBody>
      </p:sp>
      <p:sp>
        <p:nvSpPr>
          <p:cNvPr id="100356" name="Rectangle 5"/>
          <p:cNvSpPr>
            <a:spLocks noChangeArrowheads="1"/>
          </p:cNvSpPr>
          <p:nvPr/>
        </p:nvSpPr>
        <p:spPr bwMode="auto">
          <a:xfrm>
            <a:off x="3348038" y="1819275"/>
            <a:ext cx="1223962" cy="314325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000">
              <a:latin typeface="Times New Roman" pitchFamily="18" charset="0"/>
            </a:endParaRPr>
          </a:p>
        </p:txBody>
      </p:sp>
      <p:sp>
        <p:nvSpPr>
          <p:cNvPr id="100357" name="Rectangle 6"/>
          <p:cNvSpPr>
            <a:spLocks noChangeArrowheads="1"/>
          </p:cNvSpPr>
          <p:nvPr/>
        </p:nvSpPr>
        <p:spPr bwMode="auto">
          <a:xfrm>
            <a:off x="3635375" y="2924175"/>
            <a:ext cx="1441450" cy="215900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000">
              <a:latin typeface="Times New Roman" pitchFamily="18" charset="0"/>
            </a:endParaRPr>
          </a:p>
        </p:txBody>
      </p:sp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4716463" y="3284538"/>
            <a:ext cx="647700" cy="215900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000">
              <a:latin typeface="Times New Roman" pitchFamily="18" charset="0"/>
            </a:endParaRPr>
          </a:p>
        </p:txBody>
      </p:sp>
      <p:sp>
        <p:nvSpPr>
          <p:cNvPr id="100359" name="Rectangle 8"/>
          <p:cNvSpPr>
            <a:spLocks noChangeArrowheads="1"/>
          </p:cNvSpPr>
          <p:nvPr/>
        </p:nvSpPr>
        <p:spPr bwMode="auto">
          <a:xfrm>
            <a:off x="5580063" y="5516563"/>
            <a:ext cx="1008062" cy="287337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000">
              <a:latin typeface="Times New Roman" pitchFamily="18" charset="0"/>
            </a:endParaRPr>
          </a:p>
        </p:txBody>
      </p:sp>
      <p:sp>
        <p:nvSpPr>
          <p:cNvPr id="100360" name="Rectangle 10"/>
          <p:cNvSpPr>
            <a:spLocks noChangeArrowheads="1"/>
          </p:cNvSpPr>
          <p:nvPr/>
        </p:nvSpPr>
        <p:spPr bwMode="auto">
          <a:xfrm>
            <a:off x="2843213" y="5661025"/>
            <a:ext cx="541337" cy="287338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000">
              <a:latin typeface="Times New Roman" pitchFamily="18" charset="0"/>
            </a:endParaRPr>
          </a:p>
        </p:txBody>
      </p:sp>
      <p:sp>
        <p:nvSpPr>
          <p:cNvPr id="100361" name="Rectangle 7"/>
          <p:cNvSpPr>
            <a:spLocks noChangeArrowheads="1"/>
          </p:cNvSpPr>
          <p:nvPr/>
        </p:nvSpPr>
        <p:spPr bwMode="auto">
          <a:xfrm>
            <a:off x="4932363" y="4292600"/>
            <a:ext cx="647700" cy="215900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u="sng" dirty="0" smtClean="0"/>
              <a:t>General ‘finding’:</a:t>
            </a:r>
          </a:p>
          <a:p>
            <a:pPr eaLnBrk="1" hangingPunct="1">
              <a:defRPr/>
            </a:pPr>
            <a:r>
              <a:rPr lang="en-US" dirty="0" smtClean="0"/>
              <a:t>AH &gt; VH in Western societies</a:t>
            </a:r>
          </a:p>
          <a:p>
            <a:pPr eaLnBrk="1" hangingPunct="1">
              <a:defRPr/>
            </a:pPr>
            <a:r>
              <a:rPr lang="en-US" dirty="0" smtClean="0"/>
              <a:t>VH &gt; AH in non-Western societies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7490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u="sng" dirty="0" smtClean="0"/>
              <a:t>General ‘finding’:</a:t>
            </a:r>
          </a:p>
          <a:p>
            <a:pPr eaLnBrk="1" hangingPunct="1">
              <a:defRPr/>
            </a:pPr>
            <a:r>
              <a:rPr lang="en-US" dirty="0" smtClean="0"/>
              <a:t>AH &gt; VH in Western societies</a:t>
            </a:r>
          </a:p>
          <a:p>
            <a:pPr eaLnBrk="1" hangingPunct="1">
              <a:defRPr/>
            </a:pPr>
            <a:r>
              <a:rPr lang="en-US" dirty="0" smtClean="0"/>
              <a:t>VH &gt; AH in non-Western societies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000" dirty="0" smtClean="0"/>
          </a:p>
        </p:txBody>
      </p:sp>
      <p:sp>
        <p:nvSpPr>
          <p:cNvPr id="4" name="Multiplier 3"/>
          <p:cNvSpPr/>
          <p:nvPr/>
        </p:nvSpPr>
        <p:spPr>
          <a:xfrm>
            <a:off x="-953" y="0"/>
            <a:ext cx="6264696" cy="5112568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0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dirty="0" smtClean="0"/>
              <a:t>High AH and High VH</a:t>
            </a:r>
          </a:p>
          <a:p>
            <a:r>
              <a:rPr lang="en-US" altLang="fr-FR" dirty="0" smtClean="0"/>
              <a:t>AH most prevalent in all countries </a:t>
            </a:r>
          </a:p>
          <a:p>
            <a:endParaRPr lang="en-US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2903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5508625" y="5373688"/>
            <a:ext cx="3095625" cy="652462"/>
          </a:xfrm>
        </p:spPr>
        <p:txBody>
          <a:bodyPr>
            <a:normAutofit/>
          </a:bodyPr>
          <a:lstStyle/>
          <a:p>
            <a:pPr algn="r" eaLnBrk="1" hangingPunct="1"/>
            <a:r>
              <a:rPr lang="fr-BE" altLang="fr-FR" sz="1600" dirty="0" smtClean="0"/>
              <a:t>Bauer et al. (2011)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748713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8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8229600" cy="254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761037"/>
          </a:xfrm>
        </p:spPr>
        <p:txBody>
          <a:bodyPr/>
          <a:lstStyle/>
          <a:p>
            <a:r>
              <a:rPr lang="en-GB" altLang="fr-FR" smtClean="0"/>
              <a:t>Nuevo et al. (2012):</a:t>
            </a:r>
          </a:p>
          <a:p>
            <a:pPr lvl="1"/>
            <a:r>
              <a:rPr lang="en-GB" altLang="fr-FR" smtClean="0"/>
              <a:t>Prevalence of psychotic symptoms in the general population</a:t>
            </a:r>
          </a:p>
          <a:p>
            <a:pPr lvl="2"/>
            <a:r>
              <a:rPr lang="en-GB" altLang="fr-FR" smtClean="0"/>
              <a:t>delusional mood, delusions of reference and persecution, delusions of control, hallucinations</a:t>
            </a:r>
            <a:endParaRPr lang="en-GB" altLang="fr-FR" u="sng" smtClean="0"/>
          </a:p>
          <a:p>
            <a:r>
              <a:rPr lang="en-GB" altLang="fr-FR" smtClean="0"/>
              <a:t>52 countries (N=256.445)</a:t>
            </a:r>
          </a:p>
          <a:p>
            <a:r>
              <a:rPr lang="en-GB" altLang="fr-FR" smtClean="0"/>
              <a:t>Prevalence of having at least 1 psychotic symptom: 12.5%</a:t>
            </a:r>
          </a:p>
          <a:p>
            <a:pPr lvl="1"/>
            <a:r>
              <a:rPr lang="en-GB" altLang="fr-FR" smtClean="0"/>
              <a:t>Hallucinations: 5.8% (all types of hallucinations)</a:t>
            </a:r>
          </a:p>
          <a:p>
            <a:pPr lvl="2"/>
            <a:r>
              <a:rPr lang="en-GB" altLang="fr-FR" smtClean="0"/>
              <a:t>0.8% (Vietnam) – 31.4% (Nepal)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1413" y="5157788"/>
            <a:ext cx="1081087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" name="Rectangle 3"/>
          <p:cNvSpPr/>
          <p:nvPr/>
        </p:nvSpPr>
        <p:spPr>
          <a:xfrm>
            <a:off x="4787900" y="5157788"/>
            <a:ext cx="720725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3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761037"/>
          </a:xfrm>
        </p:spPr>
        <p:txBody>
          <a:bodyPr/>
          <a:lstStyle/>
          <a:p>
            <a:r>
              <a:rPr lang="en-GB" altLang="fr-FR" smtClean="0"/>
              <a:t>Nuevo et al. (2012):</a:t>
            </a:r>
          </a:p>
          <a:p>
            <a:pPr lvl="1"/>
            <a:r>
              <a:rPr lang="en-GB" altLang="fr-FR" smtClean="0"/>
              <a:t>Prevalence of psychotic symptoms in the general population</a:t>
            </a:r>
          </a:p>
          <a:p>
            <a:pPr lvl="2"/>
            <a:r>
              <a:rPr lang="en-GB" altLang="fr-FR" smtClean="0"/>
              <a:t>delusional mood, delusions of reference and persecution, delusions of control, hallucinations</a:t>
            </a:r>
            <a:endParaRPr lang="en-GB" altLang="fr-FR" u="sng" smtClean="0"/>
          </a:p>
          <a:p>
            <a:r>
              <a:rPr lang="en-GB" altLang="fr-FR" smtClean="0"/>
              <a:t>52 countries (N=256.445)</a:t>
            </a:r>
          </a:p>
          <a:p>
            <a:r>
              <a:rPr lang="en-GB" altLang="fr-FR" smtClean="0"/>
              <a:t>Prevalence of having at least 1 psychotic symptom: 12.5%</a:t>
            </a:r>
          </a:p>
          <a:p>
            <a:pPr lvl="1"/>
            <a:r>
              <a:rPr lang="en-GB" altLang="fr-FR" smtClean="0"/>
              <a:t>Hallucinations: 5.8% (all types of hallucinations)</a:t>
            </a:r>
          </a:p>
          <a:p>
            <a:pPr lvl="2"/>
            <a:r>
              <a:rPr lang="en-GB" altLang="fr-FR" smtClean="0"/>
              <a:t>0.8% (Vietnam) – 31.4% (Nepal)</a:t>
            </a:r>
          </a:p>
        </p:txBody>
      </p:sp>
    </p:spTree>
    <p:extLst>
      <p:ext uri="{BB962C8B-B14F-4D97-AF65-F5344CB8AC3E}">
        <p14:creationId xmlns:p14="http://schemas.microsoft.com/office/powerpoint/2010/main" val="5751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9750" y="476250"/>
            <a:ext cx="8229600" cy="5832475"/>
          </a:xfrm>
        </p:spPr>
        <p:txBody>
          <a:bodyPr/>
          <a:lstStyle/>
          <a:p>
            <a:r>
              <a:rPr lang="en-US" altLang="nb-NO" sz="1400" smtClean="0"/>
              <a:t>Nepal (32.03)</a:t>
            </a:r>
          </a:p>
          <a:p>
            <a:r>
              <a:rPr lang="en-US" altLang="nb-NO" sz="1400" smtClean="0"/>
              <a:t>Brazil (13.67)</a:t>
            </a:r>
          </a:p>
          <a:p>
            <a:r>
              <a:rPr lang="en-US" altLang="nb-NO" sz="1400" smtClean="0"/>
              <a:t>India (12.29)</a:t>
            </a:r>
          </a:p>
          <a:p>
            <a:r>
              <a:rPr lang="en-US" altLang="nb-NO" sz="1400" smtClean="0"/>
              <a:t>Dominican Republic (11.82)</a:t>
            </a:r>
          </a:p>
          <a:p>
            <a:r>
              <a:rPr lang="en-US" altLang="nb-NO" sz="1400" smtClean="0"/>
              <a:t>Kenya (11.01)</a:t>
            </a:r>
          </a:p>
          <a:p>
            <a:r>
              <a:rPr lang="en-US" altLang="nb-NO" sz="1400" smtClean="0"/>
              <a:t>Swaziland (10.18)</a:t>
            </a:r>
          </a:p>
          <a:p>
            <a:r>
              <a:rPr lang="en-US" altLang="nb-NO" sz="1400" smtClean="0"/>
              <a:t>Chad (8.28)</a:t>
            </a:r>
          </a:p>
          <a:p>
            <a:r>
              <a:rPr lang="en-US" altLang="nb-NO" sz="1400" smtClean="0"/>
              <a:t>South Africa (8.19)</a:t>
            </a:r>
          </a:p>
          <a:p>
            <a:r>
              <a:rPr lang="en-US" altLang="nb-NO" sz="1400" smtClean="0"/>
              <a:t>Burkina Faso (7.37)</a:t>
            </a:r>
          </a:p>
          <a:p>
            <a:r>
              <a:rPr lang="en-US" altLang="nb-NO" sz="1400" smtClean="0"/>
              <a:t>Cote d’Ivoire (7.72)</a:t>
            </a:r>
          </a:p>
          <a:p>
            <a:r>
              <a:rPr lang="en-US" altLang="nb-NO" sz="2000" b="1" smtClean="0">
                <a:solidFill>
                  <a:srgbClr val="FF0000"/>
                </a:solidFill>
              </a:rPr>
              <a:t>….</a:t>
            </a:r>
          </a:p>
          <a:p>
            <a:r>
              <a:rPr lang="en-US" altLang="nb-NO" sz="1400" smtClean="0"/>
              <a:t>China (0.88)</a:t>
            </a:r>
          </a:p>
          <a:p>
            <a:r>
              <a:rPr lang="en-US" altLang="nb-NO" sz="1400" smtClean="0"/>
              <a:t>Slovenia (0.87)</a:t>
            </a:r>
          </a:p>
          <a:p>
            <a:r>
              <a:rPr lang="en-US" altLang="nb-NO" sz="1400" smtClean="0"/>
              <a:t>Ukraine (0.86)</a:t>
            </a:r>
          </a:p>
          <a:p>
            <a:r>
              <a:rPr lang="en-US" altLang="nb-NO" sz="1400" smtClean="0"/>
              <a:t>Sri Lanka (0.72)</a:t>
            </a:r>
          </a:p>
          <a:p>
            <a:r>
              <a:rPr lang="en-US" altLang="nb-NO" sz="1400" smtClean="0"/>
              <a:t>Georgia (0.63)</a:t>
            </a:r>
          </a:p>
          <a:p>
            <a:r>
              <a:rPr lang="en-US" altLang="nb-NO" sz="1400" smtClean="0"/>
              <a:t>Czech Republic (0.58)</a:t>
            </a:r>
          </a:p>
          <a:p>
            <a:r>
              <a:rPr lang="en-US" altLang="nb-NO" sz="1400" smtClean="0"/>
              <a:t>Spain (0.51)</a:t>
            </a:r>
          </a:p>
          <a:p>
            <a:r>
              <a:rPr lang="en-US" altLang="nb-NO" sz="1400" smtClean="0"/>
              <a:t>Bosnia and Herzegovina (0.49)</a:t>
            </a:r>
          </a:p>
          <a:p>
            <a:r>
              <a:rPr lang="en-US" altLang="nb-NO" sz="1400" smtClean="0"/>
              <a:t>Kazakhstan (0.48)</a:t>
            </a:r>
          </a:p>
          <a:p>
            <a:r>
              <a:rPr lang="en-US" altLang="nb-NO" sz="1400" smtClean="0"/>
              <a:t>Vietnam (0.21)</a:t>
            </a:r>
          </a:p>
          <a:p>
            <a:endParaRPr lang="en-US" altLang="nb-NO" sz="1400" smtClean="0"/>
          </a:p>
        </p:txBody>
      </p:sp>
      <p:sp>
        <p:nvSpPr>
          <p:cNvPr id="4" name="Right Brace 3"/>
          <p:cNvSpPr/>
          <p:nvPr/>
        </p:nvSpPr>
        <p:spPr>
          <a:xfrm>
            <a:off x="3779838" y="620713"/>
            <a:ext cx="720725" cy="208756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" name="Right Brace 4"/>
          <p:cNvSpPr/>
          <p:nvPr/>
        </p:nvSpPr>
        <p:spPr>
          <a:xfrm>
            <a:off x="3779838" y="3573463"/>
            <a:ext cx="720725" cy="208756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4277" name="Espace réservé du contenu 2"/>
          <p:cNvSpPr txBox="1">
            <a:spLocks/>
          </p:cNvSpPr>
          <p:nvPr/>
        </p:nvSpPr>
        <p:spPr bwMode="auto">
          <a:xfrm>
            <a:off x="4643438" y="1412875"/>
            <a:ext cx="1152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fr-FR" sz="2000"/>
              <a:t>Top 10</a:t>
            </a:r>
          </a:p>
        </p:txBody>
      </p:sp>
      <p:sp>
        <p:nvSpPr>
          <p:cNvPr id="54278" name="Espace réservé du contenu 2"/>
          <p:cNvSpPr txBox="1">
            <a:spLocks/>
          </p:cNvSpPr>
          <p:nvPr/>
        </p:nvSpPr>
        <p:spPr bwMode="auto">
          <a:xfrm>
            <a:off x="4716463" y="4437063"/>
            <a:ext cx="1358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fr-FR" sz="2000"/>
              <a:t>Bottom 10</a:t>
            </a:r>
          </a:p>
        </p:txBody>
      </p:sp>
    </p:spTree>
    <p:extLst>
      <p:ext uri="{BB962C8B-B14F-4D97-AF65-F5344CB8AC3E}">
        <p14:creationId xmlns:p14="http://schemas.microsoft.com/office/powerpoint/2010/main" val="734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10691</TotalTime>
  <Words>2571</Words>
  <Application>Microsoft Office PowerPoint</Application>
  <PresentationFormat>On-screen Show (4:3)</PresentationFormat>
  <Paragraphs>495</Paragraphs>
  <Slides>103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Thème Office</vt:lpstr>
      <vt:lpstr>Stemmehøring: hva vet vi om dens fenomenologi, spesifisitet og utvikling?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groups and hallucinations</vt:lpstr>
      <vt:lpstr>Clinical groups and hallucinations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Continuum hypothesis of hallucinations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Phenomenology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External factors</vt:lpstr>
      <vt:lpstr>External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External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Bauer et al. (2011)</vt:lpstr>
      <vt:lpstr>PowerPoint Presentation</vt:lpstr>
      <vt:lpstr>PowerPoint Presentation</vt:lpstr>
      <vt:lpstr>PowerPoint Presentation</vt:lpstr>
      <vt:lpstr>PowerPoint Presentation</vt:lpstr>
      <vt:lpstr>Interdisciplinary</vt:lpstr>
      <vt:lpstr>PowerPoint Presentation</vt:lpstr>
      <vt:lpstr>PowerPoint Presentation</vt:lpstr>
      <vt:lpstr>Takk!</vt:lpstr>
    </vt:vector>
  </TitlesOfParts>
  <Company>Université de Liège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défense thèse</dc:title>
  <dc:creator>Laroi</dc:creator>
  <cp:lastModifiedBy>Frank Larøi</cp:lastModifiedBy>
  <cp:revision>2749</cp:revision>
  <dcterms:created xsi:type="dcterms:W3CDTF">2001-10-28T14:24:04Z</dcterms:created>
  <dcterms:modified xsi:type="dcterms:W3CDTF">2019-05-24T06:00:24Z</dcterms:modified>
</cp:coreProperties>
</file>