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8" r:id="rId1"/>
  </p:sldMasterIdLst>
  <p:notesMasterIdLst>
    <p:notesMasterId r:id="rId66"/>
  </p:notesMasterIdLst>
  <p:sldIdLst>
    <p:sldId id="1165" r:id="rId2"/>
    <p:sldId id="1018" r:id="rId3"/>
    <p:sldId id="333" r:id="rId4"/>
    <p:sldId id="342" r:id="rId5"/>
    <p:sldId id="451" r:id="rId6"/>
    <p:sldId id="385" r:id="rId7"/>
    <p:sldId id="1173" r:id="rId8"/>
    <p:sldId id="349" r:id="rId9"/>
    <p:sldId id="389" r:id="rId10"/>
    <p:sldId id="410" r:id="rId11"/>
    <p:sldId id="690" r:id="rId12"/>
    <p:sldId id="408" r:id="rId13"/>
    <p:sldId id="409" r:id="rId14"/>
    <p:sldId id="1023" r:id="rId15"/>
    <p:sldId id="376" r:id="rId16"/>
    <p:sldId id="377" r:id="rId17"/>
    <p:sldId id="378" r:id="rId18"/>
    <p:sldId id="387" r:id="rId19"/>
    <p:sldId id="256" r:id="rId20"/>
    <p:sldId id="1064" r:id="rId21"/>
    <p:sldId id="1108" r:id="rId22"/>
    <p:sldId id="1065" r:id="rId23"/>
    <p:sldId id="1166" r:id="rId24"/>
    <p:sldId id="1067" r:id="rId25"/>
    <p:sldId id="1069" r:id="rId26"/>
    <p:sldId id="1138" r:id="rId27"/>
    <p:sldId id="1070" r:id="rId28"/>
    <p:sldId id="280" r:id="rId29"/>
    <p:sldId id="281" r:id="rId30"/>
    <p:sldId id="282" r:id="rId31"/>
    <p:sldId id="283" r:id="rId32"/>
    <p:sldId id="1170" r:id="rId33"/>
    <p:sldId id="1171" r:id="rId34"/>
    <p:sldId id="286" r:id="rId35"/>
    <p:sldId id="287" r:id="rId36"/>
    <p:sldId id="288" r:id="rId37"/>
    <p:sldId id="289" r:id="rId38"/>
    <p:sldId id="290" r:id="rId39"/>
    <p:sldId id="291" r:id="rId40"/>
    <p:sldId id="292" r:id="rId41"/>
    <p:sldId id="322" r:id="rId42"/>
    <p:sldId id="321" r:id="rId43"/>
    <p:sldId id="293" r:id="rId44"/>
    <p:sldId id="294" r:id="rId45"/>
    <p:sldId id="295" r:id="rId46"/>
    <p:sldId id="1172" r:id="rId47"/>
    <p:sldId id="1118" r:id="rId48"/>
    <p:sldId id="1156" r:id="rId49"/>
    <p:sldId id="1162" r:id="rId50"/>
    <p:sldId id="1175" r:id="rId51"/>
    <p:sldId id="1125" r:id="rId52"/>
    <p:sldId id="1163" r:id="rId53"/>
    <p:sldId id="302" r:id="rId54"/>
    <p:sldId id="1167" r:id="rId55"/>
    <p:sldId id="340" r:id="rId56"/>
    <p:sldId id="352" r:id="rId57"/>
    <p:sldId id="341" r:id="rId58"/>
    <p:sldId id="344" r:id="rId59"/>
    <p:sldId id="346" r:id="rId60"/>
    <p:sldId id="351" r:id="rId61"/>
    <p:sldId id="306" r:id="rId62"/>
    <p:sldId id="1169" r:id="rId63"/>
    <p:sldId id="1168" r:id="rId64"/>
    <p:sldId id="315"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644D0196-7A8A-49AE-BFF4-834E4441B49C}">
          <p14:sldIdLst>
            <p14:sldId id="1165"/>
            <p14:sldId id="1018"/>
            <p14:sldId id="333"/>
            <p14:sldId id="342"/>
            <p14:sldId id="451"/>
            <p14:sldId id="385"/>
            <p14:sldId id="1173"/>
            <p14:sldId id="349"/>
            <p14:sldId id="389"/>
            <p14:sldId id="410"/>
            <p14:sldId id="690"/>
            <p14:sldId id="408"/>
            <p14:sldId id="409"/>
            <p14:sldId id="1023"/>
            <p14:sldId id="376"/>
            <p14:sldId id="377"/>
            <p14:sldId id="378"/>
            <p14:sldId id="387"/>
          </p14:sldIdLst>
        </p14:section>
        <p14:section name="Default Section" id="{9BC9539B-D752-40EF-ADCA-11A3DD471E9D}">
          <p14:sldIdLst>
            <p14:sldId id="256"/>
            <p14:sldId id="1064"/>
            <p14:sldId id="1108"/>
            <p14:sldId id="1065"/>
            <p14:sldId id="1166"/>
            <p14:sldId id="1067"/>
            <p14:sldId id="1069"/>
            <p14:sldId id="1138"/>
            <p14:sldId id="1070"/>
            <p14:sldId id="280"/>
            <p14:sldId id="281"/>
            <p14:sldId id="282"/>
            <p14:sldId id="283"/>
            <p14:sldId id="1170"/>
            <p14:sldId id="1171"/>
            <p14:sldId id="286"/>
            <p14:sldId id="287"/>
            <p14:sldId id="288"/>
            <p14:sldId id="289"/>
            <p14:sldId id="290"/>
            <p14:sldId id="291"/>
            <p14:sldId id="292"/>
            <p14:sldId id="322"/>
            <p14:sldId id="321"/>
            <p14:sldId id="293"/>
            <p14:sldId id="294"/>
            <p14:sldId id="295"/>
            <p14:sldId id="1172"/>
          </p14:sldIdLst>
        </p14:section>
        <p14:section name="background" id="{774F3659-DCAD-47C7-9D5C-DD0A6B39B2ED}">
          <p14:sldIdLst>
            <p14:sldId id="1118"/>
            <p14:sldId id="1156"/>
            <p14:sldId id="1162"/>
            <p14:sldId id="1175"/>
            <p14:sldId id="1125"/>
            <p14:sldId id="1163"/>
            <p14:sldId id="302"/>
            <p14:sldId id="1167"/>
            <p14:sldId id="340"/>
            <p14:sldId id="352"/>
            <p14:sldId id="341"/>
            <p14:sldId id="344"/>
            <p14:sldId id="346"/>
            <p14:sldId id="351"/>
            <p14:sldId id="306"/>
            <p14:sldId id="1169"/>
            <p14:sldId id="1168"/>
          </p14:sldIdLst>
        </p14:section>
        <p14:section name="background" id="{7E09E4DE-658A-48BE-B683-F15DD047AA5A}">
          <p14:sldIdLst>
            <p14:sldId id="315"/>
          </p14:sldIdLst>
        </p14:section>
      </p14:sectionLst>
    </p:ext>
    <p:ext uri="{EFAFB233-063F-42B5-8137-9DF3F51BA10A}">
      <p15:sldGuideLst xmlns:p15="http://schemas.microsoft.com/office/powerpoint/2012/main">
        <p15:guide id="1" orient="horz" pos="3883">
          <p15:clr>
            <a:srgbClr val="A4A3A4"/>
          </p15:clr>
        </p15:guide>
        <p15:guide id="2" orient="horz" pos="954">
          <p15:clr>
            <a:srgbClr val="A4A3A4"/>
          </p15:clr>
        </p15:guide>
        <p15:guide id="3" pos="530">
          <p15:clr>
            <a:srgbClr val="A4A3A4"/>
          </p15:clr>
        </p15:guide>
        <p15:guide id="4" pos="52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any" initials="B" lastIdx="2" clrIdx="0"/>
  <p:cmAuthor id="1" name="Bethany Brand" initials="BB" lastIdx="10" clrIdx="1"/>
  <p:cmAuthor id="2" name="Microsoft Office User" initials="CH"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2" autoAdjust="0"/>
    <p:restoredTop sz="94630" autoAdjust="0"/>
  </p:normalViewPr>
  <p:slideViewPr>
    <p:cSldViewPr snapToGrid="0" snapToObjects="1">
      <p:cViewPr varScale="1">
        <p:scale>
          <a:sx n="98" d="100"/>
          <a:sy n="98" d="100"/>
        </p:scale>
        <p:origin x="496" y="45"/>
      </p:cViewPr>
      <p:guideLst>
        <p:guide orient="horz" pos="3883"/>
        <p:guide orient="horz" pos="954"/>
        <p:guide pos="530"/>
        <p:guide pos="5231"/>
      </p:guideLst>
    </p:cSldViewPr>
  </p:slideViewPr>
  <p:notesTextViewPr>
    <p:cViewPr>
      <p:scale>
        <a:sx n="100" d="100"/>
        <a:sy n="100" d="100"/>
      </p:scale>
      <p:origin x="0" y="0"/>
    </p:cViewPr>
  </p:notesTextViewPr>
  <p:sorterViewPr>
    <p:cViewPr varScale="1">
      <p:scale>
        <a:sx n="1" d="1"/>
        <a:sy n="1" d="1"/>
      </p:scale>
      <p:origin x="0" y="-243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thany\Documents\Bs%20Stuff\Pubs\TOP%20DD%20studies\TOP%20DD%20Network\Network%20Funding\Disorders%20by%20number%20studies%20listing%20disorder%20name%20and%20tx%20in%20titles%20201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dam%20Howard.Tara\Adam%20Howard.Tara\Documents\Documents\~~Research%20Assistantship~~\Norway\Figures%20for%20Presentation%20(2)_bb_more%20tables_tdh.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am%20Howard.Tara\Adam%20Howard.Tara\Documents\Documents\~~Research%20Assistantship~~\Norway\Figures%20for%20Presentation%20(2)_bb_more%20tables_td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42487546199581E-2"/>
          <c:y val="2.9569892473118281E-2"/>
          <c:w val="0.59523809523809523"/>
          <c:h val="0.94086021505376349"/>
        </c:manualLayout>
      </c:layout>
      <c:pieChart>
        <c:varyColors val="1"/>
        <c:ser>
          <c:idx val="0"/>
          <c:order val="0"/>
          <c:cat>
            <c:strRef>
              <c:f>Sheet1!$A$1:$A$6</c:f>
              <c:strCache>
                <c:ptCount val="6"/>
                <c:pt idx="0">
                  <c:v>Dissociative Disorders</c:v>
                </c:pt>
                <c:pt idx="1">
                  <c:v>Posttraumatic Stress Disorder</c:v>
                </c:pt>
                <c:pt idx="2">
                  <c:v>Autism</c:v>
                </c:pt>
                <c:pt idx="3">
                  <c:v>Depression</c:v>
                </c:pt>
                <c:pt idx="4">
                  <c:v>Bipolar Disorder</c:v>
                </c:pt>
                <c:pt idx="5">
                  <c:v>Schizophrenia</c:v>
                </c:pt>
              </c:strCache>
            </c:strRef>
          </c:cat>
          <c:val>
            <c:numRef>
              <c:f>Sheet1!$B$1:$B$6</c:f>
              <c:numCache>
                <c:formatCode>0.00</c:formatCode>
                <c:ptCount val="6"/>
                <c:pt idx="0">
                  <c:v>151</c:v>
                </c:pt>
                <c:pt idx="1">
                  <c:v>1236</c:v>
                </c:pt>
                <c:pt idx="2">
                  <c:v>1160</c:v>
                </c:pt>
                <c:pt idx="3">
                  <c:v>15153</c:v>
                </c:pt>
                <c:pt idx="4">
                  <c:v>3785</c:v>
                </c:pt>
                <c:pt idx="5">
                  <c:v>8124</c:v>
                </c:pt>
              </c:numCache>
            </c:numRef>
          </c:val>
          <c:extLst>
            <c:ext xmlns:c16="http://schemas.microsoft.com/office/drawing/2014/chart" uri="{C3380CC4-5D6E-409C-BE32-E72D297353CC}">
              <c16:uniqueId val="{00000000-EB1C-4D73-A500-0EC4BD93E46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502932669130643"/>
          <c:y val="7.1152738972144608E-2"/>
          <c:w val="0.31626319031549627"/>
          <c:h val="0.79855473710947422"/>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none" spc="0" normalizeH="0" baseline="0">
                <a:solidFill>
                  <a:schemeClr val="dk1">
                    <a:lumMod val="50000"/>
                    <a:lumOff val="50000"/>
                  </a:schemeClr>
                </a:solidFill>
                <a:latin typeface="+mj-lt"/>
                <a:ea typeface="+mj-ea"/>
                <a:cs typeface="+mj-cs"/>
              </a:defRPr>
            </a:pPr>
            <a:r>
              <a:rPr lang="en-US" sz="4000" dirty="0"/>
              <a:t>PTSD</a:t>
            </a:r>
            <a:r>
              <a:rPr lang="en-US" sz="4000" baseline="0" dirty="0"/>
              <a:t> (P</a:t>
            </a:r>
            <a:r>
              <a:rPr lang="en-US" sz="4000" dirty="0"/>
              <a:t>CL-C)</a:t>
            </a:r>
          </a:p>
        </c:rich>
      </c:tx>
      <c:overlay val="0"/>
      <c:spPr>
        <a:noFill/>
        <a:ln>
          <a:noFill/>
        </a:ln>
        <a:effectLst/>
      </c:spPr>
      <c:txPr>
        <a:bodyPr rot="0" spcFirstLastPara="1" vertOverflow="ellipsis" vert="horz" wrap="square" anchor="ctr" anchorCtr="1"/>
        <a:lstStyle/>
        <a:p>
          <a:pPr>
            <a:defRPr sz="40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'PCL-C'!$B$5</c:f>
              <c:strCache>
                <c:ptCount val="1"/>
                <c:pt idx="0">
                  <c:v>High Dissociation</c:v>
                </c:pt>
              </c:strCache>
            </c:strRef>
          </c:tx>
          <c:spPr>
            <a:solidFill>
              <a:schemeClr val="accent1">
                <a:lumMod val="50000"/>
              </a:schemeClr>
            </a:solidFill>
            <a:ln>
              <a:noFill/>
            </a:ln>
            <a:effectLst/>
          </c:spPr>
          <c:invertIfNegative val="0"/>
          <c:cat>
            <c:strRef>
              <c:f>'PCL-C'!$A$6:$A$8</c:f>
              <c:strCache>
                <c:ptCount val="3"/>
                <c:pt idx="0">
                  <c:v>Baseline</c:v>
                </c:pt>
                <c:pt idx="1">
                  <c:v>Year 1</c:v>
                </c:pt>
                <c:pt idx="2">
                  <c:v>Year 2</c:v>
                </c:pt>
              </c:strCache>
            </c:strRef>
          </c:cat>
          <c:val>
            <c:numRef>
              <c:f>'PCL-C'!$B$6:$B$8</c:f>
              <c:numCache>
                <c:formatCode>0.0</c:formatCode>
                <c:ptCount val="3"/>
                <c:pt idx="0">
                  <c:v>65.42</c:v>
                </c:pt>
                <c:pt idx="1">
                  <c:v>59.46</c:v>
                </c:pt>
                <c:pt idx="2">
                  <c:v>54.14</c:v>
                </c:pt>
              </c:numCache>
            </c:numRef>
          </c:val>
          <c:extLst>
            <c:ext xmlns:c16="http://schemas.microsoft.com/office/drawing/2014/chart" uri="{C3380CC4-5D6E-409C-BE32-E72D297353CC}">
              <c16:uniqueId val="{00000000-3C4B-4A14-A0D8-314E06B4CE15}"/>
            </c:ext>
          </c:extLst>
        </c:ser>
        <c:ser>
          <c:idx val="1"/>
          <c:order val="1"/>
          <c:tx>
            <c:strRef>
              <c:f>'PCL-C'!$C$5</c:f>
              <c:strCache>
                <c:ptCount val="1"/>
                <c:pt idx="0">
                  <c:v>Low Dissociation</c:v>
                </c:pt>
              </c:strCache>
            </c:strRef>
          </c:tx>
          <c:spPr>
            <a:solidFill>
              <a:srgbClr val="00B050"/>
            </a:solidFill>
            <a:ln>
              <a:noFill/>
            </a:ln>
            <a:effectLst/>
          </c:spPr>
          <c:invertIfNegative val="0"/>
          <c:cat>
            <c:strRef>
              <c:f>'PCL-C'!$A$6:$A$8</c:f>
              <c:strCache>
                <c:ptCount val="3"/>
                <c:pt idx="0">
                  <c:v>Baseline</c:v>
                </c:pt>
                <c:pt idx="1">
                  <c:v>Year 1</c:v>
                </c:pt>
                <c:pt idx="2">
                  <c:v>Year 2</c:v>
                </c:pt>
              </c:strCache>
            </c:strRef>
          </c:cat>
          <c:val>
            <c:numRef>
              <c:f>'PCL-C'!$C$6:$C$8</c:f>
              <c:numCache>
                <c:formatCode>0.0</c:formatCode>
                <c:ptCount val="3"/>
                <c:pt idx="0">
                  <c:v>52.6</c:v>
                </c:pt>
                <c:pt idx="1">
                  <c:v>50.12</c:v>
                </c:pt>
                <c:pt idx="2">
                  <c:v>47.15</c:v>
                </c:pt>
              </c:numCache>
            </c:numRef>
          </c:val>
          <c:extLst>
            <c:ext xmlns:c16="http://schemas.microsoft.com/office/drawing/2014/chart" uri="{C3380CC4-5D6E-409C-BE32-E72D297353CC}">
              <c16:uniqueId val="{00000001-3C4B-4A14-A0D8-314E06B4CE15}"/>
            </c:ext>
          </c:extLst>
        </c:ser>
        <c:dLbls>
          <c:showLegendKey val="0"/>
          <c:showVal val="0"/>
          <c:showCatName val="0"/>
          <c:showSerName val="0"/>
          <c:showPercent val="0"/>
          <c:showBubbleSize val="0"/>
        </c:dLbls>
        <c:gapWidth val="267"/>
        <c:overlap val="-43"/>
        <c:axId val="498395624"/>
        <c:axId val="498397976"/>
      </c:barChart>
      <c:catAx>
        <c:axId val="4983956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0" i="0" u="none" strike="noStrike" kern="1200" cap="none" spc="0" normalizeH="0" baseline="0">
                <a:solidFill>
                  <a:schemeClr val="dk1">
                    <a:lumMod val="65000"/>
                    <a:lumOff val="35000"/>
                  </a:schemeClr>
                </a:solidFill>
                <a:latin typeface="+mn-lt"/>
                <a:ea typeface="+mn-ea"/>
                <a:cs typeface="+mn-cs"/>
              </a:defRPr>
            </a:pPr>
            <a:endParaRPr lang="en-US"/>
          </a:p>
        </c:txPr>
        <c:crossAx val="498397976"/>
        <c:crosses val="autoZero"/>
        <c:auto val="1"/>
        <c:lblAlgn val="ctr"/>
        <c:lblOffset val="100"/>
        <c:noMultiLvlLbl val="0"/>
      </c:catAx>
      <c:valAx>
        <c:axId val="4983979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r>
                  <a:rPr lang="en-US" sz="2000" dirty="0"/>
                  <a:t>PTSD Mean </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dk1">
                    <a:lumMod val="65000"/>
                    <a:lumOff val="35000"/>
                  </a:schemeClr>
                </a:solidFill>
                <a:latin typeface="+mn-lt"/>
                <a:ea typeface="+mn-ea"/>
                <a:cs typeface="+mn-cs"/>
              </a:defRPr>
            </a:pPr>
            <a:endParaRPr lang="en-US"/>
          </a:p>
        </c:txPr>
        <c:crossAx val="49839562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none" spc="0" normalizeH="0" baseline="0">
                <a:solidFill>
                  <a:schemeClr val="dk1">
                    <a:lumMod val="50000"/>
                    <a:lumOff val="50000"/>
                  </a:schemeClr>
                </a:solidFill>
                <a:latin typeface="+mj-lt"/>
                <a:ea typeface="+mj-ea"/>
                <a:cs typeface="+mj-cs"/>
              </a:defRPr>
            </a:pPr>
            <a:r>
              <a:rPr lang="en-US" sz="4000" dirty="0"/>
              <a:t>Dissociation</a:t>
            </a:r>
          </a:p>
        </c:rich>
      </c:tx>
      <c:overlay val="0"/>
      <c:spPr>
        <a:noFill/>
        <a:ln>
          <a:noFill/>
        </a:ln>
        <a:effectLst/>
      </c:spPr>
      <c:txPr>
        <a:bodyPr rot="0" spcFirstLastPara="1" vertOverflow="ellipsis" vert="horz" wrap="square" anchor="ctr" anchorCtr="1"/>
        <a:lstStyle/>
        <a:p>
          <a:pPr>
            <a:defRPr sz="40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DES!$B$5</c:f>
              <c:strCache>
                <c:ptCount val="1"/>
                <c:pt idx="0">
                  <c:v>High Dissociation</c:v>
                </c:pt>
              </c:strCache>
            </c:strRef>
          </c:tx>
          <c:spPr>
            <a:solidFill>
              <a:schemeClr val="accent1">
                <a:lumMod val="50000"/>
              </a:schemeClr>
            </a:solidFill>
            <a:ln>
              <a:noFill/>
            </a:ln>
            <a:effectLst/>
          </c:spPr>
          <c:invertIfNegative val="0"/>
          <c:cat>
            <c:strRef>
              <c:f>DES!$A$6:$A$8</c:f>
              <c:strCache>
                <c:ptCount val="3"/>
                <c:pt idx="0">
                  <c:v>Baseline</c:v>
                </c:pt>
                <c:pt idx="1">
                  <c:v>Year 1</c:v>
                </c:pt>
                <c:pt idx="2">
                  <c:v>Year 2</c:v>
                </c:pt>
              </c:strCache>
            </c:strRef>
          </c:cat>
          <c:val>
            <c:numRef>
              <c:f>DES!$B$6:$B$8</c:f>
              <c:numCache>
                <c:formatCode>0.0</c:formatCode>
                <c:ptCount val="3"/>
                <c:pt idx="0">
                  <c:v>50.89</c:v>
                </c:pt>
                <c:pt idx="1">
                  <c:v>44.5</c:v>
                </c:pt>
                <c:pt idx="2">
                  <c:v>37.82</c:v>
                </c:pt>
              </c:numCache>
            </c:numRef>
          </c:val>
          <c:extLst>
            <c:ext xmlns:c16="http://schemas.microsoft.com/office/drawing/2014/chart" uri="{C3380CC4-5D6E-409C-BE32-E72D297353CC}">
              <c16:uniqueId val="{00000000-3C83-4853-ACDE-8242DE435155}"/>
            </c:ext>
          </c:extLst>
        </c:ser>
        <c:ser>
          <c:idx val="1"/>
          <c:order val="1"/>
          <c:tx>
            <c:strRef>
              <c:f>DES!$C$5</c:f>
              <c:strCache>
                <c:ptCount val="1"/>
                <c:pt idx="0">
                  <c:v>Low Dissociation</c:v>
                </c:pt>
              </c:strCache>
            </c:strRef>
          </c:tx>
          <c:spPr>
            <a:solidFill>
              <a:srgbClr val="00B050"/>
            </a:solidFill>
            <a:ln>
              <a:noFill/>
            </a:ln>
            <a:effectLst/>
          </c:spPr>
          <c:invertIfNegative val="0"/>
          <c:cat>
            <c:strRef>
              <c:f>DES!$A$6:$A$8</c:f>
              <c:strCache>
                <c:ptCount val="3"/>
                <c:pt idx="0">
                  <c:v>Baseline</c:v>
                </c:pt>
                <c:pt idx="1">
                  <c:v>Year 1</c:v>
                </c:pt>
                <c:pt idx="2">
                  <c:v>Year 2</c:v>
                </c:pt>
              </c:strCache>
            </c:strRef>
          </c:cat>
          <c:val>
            <c:numRef>
              <c:f>DES!$C$6:$C$8</c:f>
              <c:numCache>
                <c:formatCode>0.0</c:formatCode>
                <c:ptCount val="3"/>
                <c:pt idx="0">
                  <c:v>18.21</c:v>
                </c:pt>
                <c:pt idx="1">
                  <c:v>18.34</c:v>
                </c:pt>
                <c:pt idx="2">
                  <c:v>15.67</c:v>
                </c:pt>
              </c:numCache>
            </c:numRef>
          </c:val>
          <c:extLst>
            <c:ext xmlns:c16="http://schemas.microsoft.com/office/drawing/2014/chart" uri="{C3380CC4-5D6E-409C-BE32-E72D297353CC}">
              <c16:uniqueId val="{00000001-3C83-4853-ACDE-8242DE435155}"/>
            </c:ext>
          </c:extLst>
        </c:ser>
        <c:dLbls>
          <c:showLegendKey val="0"/>
          <c:showVal val="0"/>
          <c:showCatName val="0"/>
          <c:showSerName val="0"/>
          <c:showPercent val="0"/>
          <c:showBubbleSize val="0"/>
        </c:dLbls>
        <c:gapWidth val="267"/>
        <c:overlap val="-43"/>
        <c:axId val="498412480"/>
        <c:axId val="498415616"/>
      </c:barChart>
      <c:catAx>
        <c:axId val="498412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0" i="0" u="none" strike="noStrike" kern="1200" cap="none" spc="0" normalizeH="0" baseline="0">
                <a:solidFill>
                  <a:schemeClr val="dk1">
                    <a:lumMod val="65000"/>
                    <a:lumOff val="35000"/>
                  </a:schemeClr>
                </a:solidFill>
                <a:latin typeface="+mn-lt"/>
                <a:ea typeface="+mn-ea"/>
                <a:cs typeface="+mn-cs"/>
              </a:defRPr>
            </a:pPr>
            <a:endParaRPr lang="en-US"/>
          </a:p>
        </c:txPr>
        <c:crossAx val="498415616"/>
        <c:crosses val="autoZero"/>
        <c:auto val="1"/>
        <c:lblAlgn val="ctr"/>
        <c:lblOffset val="100"/>
        <c:noMultiLvlLbl val="0"/>
      </c:catAx>
      <c:valAx>
        <c:axId val="498415616"/>
        <c:scaling>
          <c:orientation val="minMax"/>
          <c:max val="7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r>
                  <a:rPr lang="en-US" sz="2000" dirty="0"/>
                  <a:t>DES Mean </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dk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dk1">
                    <a:lumMod val="65000"/>
                    <a:lumOff val="35000"/>
                  </a:schemeClr>
                </a:solidFill>
                <a:latin typeface="+mn-lt"/>
                <a:ea typeface="+mn-ea"/>
                <a:cs typeface="+mn-cs"/>
              </a:defRPr>
            </a:pPr>
            <a:endParaRPr lang="en-US"/>
          </a:p>
        </c:txPr>
        <c:crossAx val="49841248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3722E96-47A4-45D0-B754-6F76E08BEE17}" type="datetimeFigureOut">
              <a:rPr lang="en-US"/>
              <a:pPr>
                <a:defRPr/>
              </a:pPr>
              <a:t>5/20/2019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F51DA08-9726-4900-A430-153DB4D9606C}" type="slidenum">
              <a:rPr lang="en-US"/>
              <a:pPr>
                <a:defRPr/>
              </a:pPr>
              <a:t>‹#›</a:t>
            </a:fld>
            <a:endParaRPr lang="en-US"/>
          </a:p>
        </p:txBody>
      </p:sp>
    </p:spTree>
    <p:extLst>
      <p:ext uri="{BB962C8B-B14F-4D97-AF65-F5344CB8AC3E}">
        <p14:creationId xmlns:p14="http://schemas.microsoft.com/office/powerpoint/2010/main" val="33171590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1</a:t>
            </a:fld>
            <a:endParaRPr lang="en-US" dirty="0"/>
          </a:p>
        </p:txBody>
      </p:sp>
    </p:spTree>
    <p:extLst>
      <p:ext uri="{BB962C8B-B14F-4D97-AF65-F5344CB8AC3E}">
        <p14:creationId xmlns:p14="http://schemas.microsoft.com/office/powerpoint/2010/main" val="156616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27</a:t>
            </a:fld>
            <a:endParaRPr lang="en-US" dirty="0"/>
          </a:p>
        </p:txBody>
      </p:sp>
    </p:spTree>
    <p:extLst>
      <p:ext uri="{BB962C8B-B14F-4D97-AF65-F5344CB8AC3E}">
        <p14:creationId xmlns:p14="http://schemas.microsoft.com/office/powerpoint/2010/main" val="74890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a:t>
            </a:r>
            <a:r>
              <a:rPr lang="en-US" sz="1200" i="1" baseline="0" dirty="0">
                <a:latin typeface="+mn-lt"/>
              </a:rPr>
              <a:t>pathological dissociation probability)</a:t>
            </a:r>
            <a:endParaRPr lang="en-US" sz="1200" i="1" dirty="0">
              <a:latin typeface="+mn-lt"/>
            </a:endParaRPr>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28</a:t>
            </a:fld>
            <a:endParaRPr lang="en-US"/>
          </a:p>
        </p:txBody>
      </p:sp>
    </p:spTree>
    <p:extLst>
      <p:ext uri="{BB962C8B-B14F-4D97-AF65-F5344CB8AC3E}">
        <p14:creationId xmlns:p14="http://schemas.microsoft.com/office/powerpoint/2010/main" val="178043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29</a:t>
            </a:fld>
            <a:endParaRPr lang="en-US"/>
          </a:p>
        </p:txBody>
      </p:sp>
    </p:spTree>
    <p:extLst>
      <p:ext uri="{BB962C8B-B14F-4D97-AF65-F5344CB8AC3E}">
        <p14:creationId xmlns:p14="http://schemas.microsoft.com/office/powerpoint/2010/main" val="363772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30</a:t>
            </a:fld>
            <a:endParaRPr lang="en-US"/>
          </a:p>
        </p:txBody>
      </p:sp>
    </p:spTree>
    <p:extLst>
      <p:ext uri="{BB962C8B-B14F-4D97-AF65-F5344CB8AC3E}">
        <p14:creationId xmlns:p14="http://schemas.microsoft.com/office/powerpoint/2010/main" val="65853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31</a:t>
            </a:fld>
            <a:endParaRPr lang="en-US"/>
          </a:p>
        </p:txBody>
      </p:sp>
    </p:spTree>
    <p:extLst>
      <p:ext uri="{BB962C8B-B14F-4D97-AF65-F5344CB8AC3E}">
        <p14:creationId xmlns:p14="http://schemas.microsoft.com/office/powerpoint/2010/main" val="99755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63B116F-698E-446D-B1AE-B51873A4299B}" type="slidenum">
              <a:rPr lang="en-US" smtClean="0"/>
              <a:pPr/>
              <a:t>32</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124595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7BBDF42-3494-45BB-8EB8-B7F0C8B7AAC4}" type="slidenum">
              <a:rPr lang="en-US" smtClean="0"/>
              <a:pPr/>
              <a:t>33</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300948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34</a:t>
            </a:fld>
            <a:endParaRPr lang="en-US"/>
          </a:p>
        </p:txBody>
      </p:sp>
    </p:spTree>
    <p:extLst>
      <p:ext uri="{BB962C8B-B14F-4D97-AF65-F5344CB8AC3E}">
        <p14:creationId xmlns:p14="http://schemas.microsoft.com/office/powerpoint/2010/main" val="32286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35</a:t>
            </a:fld>
            <a:endParaRPr lang="en-US"/>
          </a:p>
        </p:txBody>
      </p:sp>
    </p:spTree>
    <p:extLst>
      <p:ext uri="{BB962C8B-B14F-4D97-AF65-F5344CB8AC3E}">
        <p14:creationId xmlns:p14="http://schemas.microsoft.com/office/powerpoint/2010/main" val="113460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 am compassionate and fair with myself, that is, I respond to myself with as much empathy as I would show someone else in the same situation</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aware of the thoughts, feelings, and body sensations that indicate I’m getting anxious or overwhelmed</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use relaxation techniques (such as relaxation exercises, safe place imagery, music) to safely help myself relax and feel better when I begin to get anxious or overwhelmed  - I use relaxation techniques (such as relaxation exercises, safe place imagery, music) to safely help myself relax and feel better when I begin to get anxious or overwhelmed</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manage intrusive memories and flashbacks using containment strategies (imagery techniques used to contain and manage PTSD symptoms)</a:t>
            </a:r>
            <a:r>
              <a:rPr lang="en-US" dirty="0">
                <a:effectLst/>
              </a:rPr>
              <a:t> </a:t>
            </a:r>
            <a:endParaRPr lang="en-US" sz="1200" kern="1200" dirty="0">
              <a:solidFill>
                <a:srgbClr val="000000"/>
              </a:solidFill>
              <a:effectLst/>
              <a:latin typeface="+mn-lt"/>
              <a:ea typeface="Times New Roman" charset="0"/>
              <a:cs typeface="+mn-cs"/>
            </a:endParaRPr>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36</a:t>
            </a:fld>
            <a:endParaRPr lang="en-US"/>
          </a:p>
        </p:txBody>
      </p:sp>
    </p:spTree>
    <p:extLst>
      <p:ext uri="{BB962C8B-B14F-4D97-AF65-F5344CB8AC3E}">
        <p14:creationId xmlns:p14="http://schemas.microsoft.com/office/powerpoint/2010/main" val="16828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pitchFamily="34" charset="0"/>
              </a:defRPr>
            </a:lvl1pPr>
            <a:lvl2pPr marL="742950" indent="-285750" defTabSz="923925" eaLnBrk="0" hangingPunct="0">
              <a:defRPr>
                <a:solidFill>
                  <a:schemeClr val="tx1"/>
                </a:solidFill>
                <a:latin typeface="Arial" pitchFamily="34" charset="0"/>
              </a:defRPr>
            </a:lvl2pPr>
            <a:lvl3pPr marL="1143000" indent="-228600" defTabSz="923925" eaLnBrk="0" hangingPunct="0">
              <a:defRPr>
                <a:solidFill>
                  <a:schemeClr val="tx1"/>
                </a:solidFill>
                <a:latin typeface="Arial" pitchFamily="34" charset="0"/>
              </a:defRPr>
            </a:lvl3pPr>
            <a:lvl4pPr marL="1600200" indent="-228600" defTabSz="923925" eaLnBrk="0" hangingPunct="0">
              <a:defRPr>
                <a:solidFill>
                  <a:schemeClr val="tx1"/>
                </a:solidFill>
                <a:latin typeface="Arial" pitchFamily="34" charset="0"/>
              </a:defRPr>
            </a:lvl4pPr>
            <a:lvl5pPr marL="2057400" indent="-228600" defTabSz="923925" eaLnBrk="0" hangingPunct="0">
              <a:defRPr>
                <a:solidFill>
                  <a:schemeClr val="tx1"/>
                </a:solidFill>
                <a:latin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defRPr>
            </a:lvl9pPr>
          </a:lstStyle>
          <a:p>
            <a:pPr eaLnBrk="1" hangingPunct="1"/>
            <a:fld id="{BB8B55E5-9A99-48F3-8E6E-A47F773DB940}" type="slidenum">
              <a:rPr lang="en-US"/>
              <a:pPr eaLnBrk="1" hangingPunct="1"/>
              <a:t>5</a:t>
            </a:fld>
            <a:endParaRPr 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01464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 am compassionate and fair with myself, that is, I respond to myself with as much empathy as I would show someone else in the same situation</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aware of the thoughts, feelings, and body sensations that indicate I’m getting anxious or overwhelmed</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use relaxation techniques (such as relaxation exercises, safe place imagery, music) to safely help myself relax and feel better when I begin to get anxious or overwhelmed  - I use relaxation techniques (such as relaxation exercises, safe place imagery, music) to safely help myself relax and feel better when I begin to get anxious or overwhelmed</a:t>
            </a:r>
            <a:r>
              <a:rPr lang="en-US"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mn-lt"/>
              <a:ea typeface="Times New Roman"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manage intrusive memories and flashbacks using containment strategies (imagery techniques used to contain and manage PTSD symptoms)</a:t>
            </a:r>
            <a:r>
              <a:rPr lang="en-US" dirty="0">
                <a:effectLst/>
              </a:rPr>
              <a:t> </a:t>
            </a:r>
            <a:endParaRPr lang="en-US" sz="1200" kern="1200" dirty="0">
              <a:solidFill>
                <a:srgbClr val="000000"/>
              </a:solidFill>
              <a:effectLst/>
              <a:latin typeface="+mn-lt"/>
              <a:ea typeface="Times New Roman" charset="0"/>
              <a:cs typeface="+mn-cs"/>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37</a:t>
            </a:fld>
            <a:endParaRPr lang="en-US"/>
          </a:p>
        </p:txBody>
      </p:sp>
    </p:spTree>
    <p:extLst>
      <p:ext uri="{BB962C8B-B14F-4D97-AF65-F5344CB8AC3E}">
        <p14:creationId xmlns:p14="http://schemas.microsoft.com/office/powerpoint/2010/main" val="203267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use grounding techniques when I need to prevent myself from going numb, zoning out, or losing time  (Examples: focus on my surroundings pay attention to my five senses tense and relax my muscles )</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 begin to confuse the past with the present, I notice this and work to see differences between how things are now versus how they were when I was being traumatized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 am aware of, able to think about, and can control my impulses  (Example: I can feel angry or depressed without doing something unhealthy ) </a:t>
            </a:r>
            <a:endParaRPr lang="en-US" sz="1200" dirty="0">
              <a:solidFill>
                <a:srgbClr val="000000"/>
              </a:solidFill>
              <a:effectLst/>
              <a:latin typeface="+mn-lt"/>
              <a:ea typeface="Times New Roman" charset="0"/>
            </a:endParaRPr>
          </a:p>
          <a:p>
            <a:endParaRPr lang="en-US" dirty="0">
              <a:effectLst/>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38</a:t>
            </a:fld>
            <a:endParaRPr lang="en-US"/>
          </a:p>
        </p:txBody>
      </p:sp>
    </p:spTree>
    <p:extLst>
      <p:ext uri="{BB962C8B-B14F-4D97-AF65-F5344CB8AC3E}">
        <p14:creationId xmlns:p14="http://schemas.microsoft.com/office/powerpoint/2010/main" val="650982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use grounding techniques when I need to prevent myself from going numb, zoning out, or losing time  (Examples: focus on my surroundings pay attention to my five senses tense and relax my muscles )</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 begin to confuse the past with the present, I notice this and work to see differences between how things are now versus how they were when I was being traumatized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 am aware of, able to think about, and can control my impulses  (Example: I can feel angry or depressed without doing something unhealthy ) </a:t>
            </a:r>
            <a:endParaRPr lang="en-US" sz="1200" dirty="0">
              <a:solidFill>
                <a:srgbClr val="000000"/>
              </a:solidFill>
              <a:effectLst/>
              <a:latin typeface="+mn-lt"/>
              <a:ea typeface="Times New Roman" charset="0"/>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39</a:t>
            </a:fld>
            <a:endParaRPr lang="en-US"/>
          </a:p>
        </p:txBody>
      </p:sp>
    </p:spTree>
    <p:extLst>
      <p:ext uri="{BB962C8B-B14F-4D97-AF65-F5344CB8AC3E}">
        <p14:creationId xmlns:p14="http://schemas.microsoft.com/office/powerpoint/2010/main" val="141604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40</a:t>
            </a:fld>
            <a:endParaRPr lang="en-US"/>
          </a:p>
        </p:txBody>
      </p:sp>
    </p:spTree>
    <p:extLst>
      <p:ext uri="{BB962C8B-B14F-4D97-AF65-F5344CB8AC3E}">
        <p14:creationId xmlns:p14="http://schemas.microsoft.com/office/powerpoint/2010/main" val="82292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ffectLst/>
              <a:latin typeface="+mn-lt"/>
              <a:ea typeface="Times New Roman" charset="0"/>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41</a:t>
            </a:fld>
            <a:endParaRPr lang="en-US"/>
          </a:p>
        </p:txBody>
      </p:sp>
    </p:spTree>
    <p:extLst>
      <p:ext uri="{BB962C8B-B14F-4D97-AF65-F5344CB8AC3E}">
        <p14:creationId xmlns:p14="http://schemas.microsoft.com/office/powerpoint/2010/main" val="457501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42</a:t>
            </a:fld>
            <a:endParaRPr lang="en-US"/>
          </a:p>
        </p:txBody>
      </p:sp>
    </p:spTree>
    <p:extLst>
      <p:ext uri="{BB962C8B-B14F-4D97-AF65-F5344CB8AC3E}">
        <p14:creationId xmlns:p14="http://schemas.microsoft.com/office/powerpoint/2010/main" val="110553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ffectLst/>
              <a:latin typeface="+mn-lt"/>
              <a:ea typeface="Times New Roman" charset="0"/>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43</a:t>
            </a:fld>
            <a:endParaRPr lang="en-US"/>
          </a:p>
        </p:txBody>
      </p:sp>
    </p:spTree>
    <p:extLst>
      <p:ext uri="{BB962C8B-B14F-4D97-AF65-F5344CB8AC3E}">
        <p14:creationId xmlns:p14="http://schemas.microsoft.com/office/powerpoint/2010/main" val="930930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44</a:t>
            </a:fld>
            <a:endParaRPr lang="en-US"/>
          </a:p>
        </p:txBody>
      </p:sp>
    </p:spTree>
    <p:extLst>
      <p:ext uri="{BB962C8B-B14F-4D97-AF65-F5344CB8AC3E}">
        <p14:creationId xmlns:p14="http://schemas.microsoft.com/office/powerpoint/2010/main" val="185688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ffectLst/>
              <a:latin typeface="+mn-lt"/>
              <a:ea typeface="Times New Roman" charset="0"/>
            </a:endParaRPr>
          </a:p>
        </p:txBody>
      </p:sp>
      <p:sp>
        <p:nvSpPr>
          <p:cNvPr id="4" name="Slide Number Placeholder 3"/>
          <p:cNvSpPr>
            <a:spLocks noGrp="1"/>
          </p:cNvSpPr>
          <p:nvPr>
            <p:ph type="sldNum" sz="quarter" idx="10"/>
          </p:nvPr>
        </p:nvSpPr>
        <p:spPr/>
        <p:txBody>
          <a:bodyPr/>
          <a:lstStyle/>
          <a:p>
            <a:fld id="{55A84B5D-16DD-4B35-9C61-4EC5F9D82C86}" type="slidenum">
              <a:rPr lang="en-US" smtClean="0"/>
              <a:pPr/>
              <a:t>45</a:t>
            </a:fld>
            <a:endParaRPr lang="en-US"/>
          </a:p>
        </p:txBody>
      </p:sp>
    </p:spTree>
    <p:extLst>
      <p:ext uri="{BB962C8B-B14F-4D97-AF65-F5344CB8AC3E}">
        <p14:creationId xmlns:p14="http://schemas.microsoft.com/office/powerpoint/2010/main" val="450386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Bold is large ES.  What’s the pattern that you see about which group shows largest gains?</a:t>
            </a:r>
          </a:p>
        </p:txBody>
      </p:sp>
      <p:sp>
        <p:nvSpPr>
          <p:cNvPr id="4" name="Slide Number Placeholder 3"/>
          <p:cNvSpPr>
            <a:spLocks noGrp="1"/>
          </p:cNvSpPr>
          <p:nvPr>
            <p:ph type="sldNum" sz="quarter" idx="5"/>
          </p:nvPr>
        </p:nvSpPr>
        <p:spPr/>
        <p:txBody>
          <a:bodyPr/>
          <a:lstStyle/>
          <a:p>
            <a:pPr>
              <a:defRPr/>
            </a:pPr>
            <a:fld id="{9F51DA08-9726-4900-A430-153DB4D9606C}" type="slidenum">
              <a:rPr lang="en-US" smtClean="0"/>
              <a:pPr>
                <a:defRPr/>
              </a:pPr>
              <a:t>47</a:t>
            </a:fld>
            <a:endParaRPr lang="en-US"/>
          </a:p>
        </p:txBody>
      </p:sp>
    </p:spTree>
    <p:extLst>
      <p:ext uri="{BB962C8B-B14F-4D97-AF65-F5344CB8AC3E}">
        <p14:creationId xmlns:p14="http://schemas.microsoft.com/office/powerpoint/2010/main" val="410823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944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Self-harm incidents</a:t>
            </a:r>
            <a:r>
              <a:rPr lang="en-US" baseline="0" dirty="0"/>
              <a:t> refers to therapists' estimated number of patients' self-harm incidents in past 6 months.</a:t>
            </a:r>
            <a:endParaRPr lang="en-US" dirty="0"/>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51</a:t>
            </a:fld>
            <a:endParaRPr lang="en-US"/>
          </a:p>
        </p:txBody>
      </p:sp>
    </p:spTree>
    <p:extLst>
      <p:ext uri="{BB962C8B-B14F-4D97-AF65-F5344CB8AC3E}">
        <p14:creationId xmlns:p14="http://schemas.microsoft.com/office/powerpoint/2010/main" val="3261045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Self-harm incidents</a:t>
            </a:r>
            <a:r>
              <a:rPr lang="en-US" baseline="0" dirty="0"/>
              <a:t> refers to therapists' estimated number of patients' self-harm incidents in past 6 months.</a:t>
            </a:r>
            <a:endParaRPr lang="en-US" dirty="0"/>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52</a:t>
            </a:fld>
            <a:endParaRPr lang="en-US"/>
          </a:p>
        </p:txBody>
      </p:sp>
    </p:spTree>
    <p:extLst>
      <p:ext uri="{BB962C8B-B14F-4D97-AF65-F5344CB8AC3E}">
        <p14:creationId xmlns:p14="http://schemas.microsoft.com/office/powerpoint/2010/main" val="1798215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Including </a:t>
            </a:r>
            <a:r>
              <a:rPr lang="en-US" sz="1200" dirty="0"/>
              <a:t>probability of pathological dissociation </a:t>
            </a:r>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53</a:t>
            </a:fld>
            <a:endParaRPr lang="en-US"/>
          </a:p>
        </p:txBody>
      </p:sp>
    </p:spTree>
    <p:extLst>
      <p:ext uri="{BB962C8B-B14F-4D97-AF65-F5344CB8AC3E}">
        <p14:creationId xmlns:p14="http://schemas.microsoft.com/office/powerpoint/2010/main" val="3399210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54</a:t>
            </a:fld>
            <a:endParaRPr lang="en-US" dirty="0"/>
          </a:p>
        </p:txBody>
      </p:sp>
    </p:spTree>
    <p:extLst>
      <p:ext uri="{BB962C8B-B14F-4D97-AF65-F5344CB8AC3E}">
        <p14:creationId xmlns:p14="http://schemas.microsoft.com/office/powerpoint/2010/main" val="1566165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55</a:t>
            </a:fld>
            <a:endParaRPr lang="en-US" dirty="0"/>
          </a:p>
        </p:txBody>
      </p:sp>
    </p:spTree>
    <p:extLst>
      <p:ext uri="{BB962C8B-B14F-4D97-AF65-F5344CB8AC3E}">
        <p14:creationId xmlns:p14="http://schemas.microsoft.com/office/powerpoint/2010/main" val="271669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56</a:t>
            </a:fld>
            <a:endParaRPr lang="en-US" dirty="0"/>
          </a:p>
        </p:txBody>
      </p:sp>
    </p:spTree>
    <p:extLst>
      <p:ext uri="{BB962C8B-B14F-4D97-AF65-F5344CB8AC3E}">
        <p14:creationId xmlns:p14="http://schemas.microsoft.com/office/powerpoint/2010/main" val="2821333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including general quality of life and personality, romantic relationship, friendship, vocational, and physical health.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Are they not at all, moderately, or extremely lacking in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 </a:t>
            </a:r>
            <a:r>
              <a:rPr lang="en-US" dirty="0">
                <a:latin typeface="Cambria"/>
                <a:cs typeface="Cambria"/>
              </a:rPr>
              <a:t>Do these symptoms have any impact on their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3.</a:t>
            </a:r>
            <a:r>
              <a:rPr lang="en-US" baseline="0" dirty="0">
                <a:latin typeface="Cambria"/>
                <a:cs typeface="Cambria"/>
              </a:rPr>
              <a:t> Given our findings</a:t>
            </a:r>
            <a:r>
              <a:rPr lang="is-IS" baseline="0" dirty="0">
                <a:latin typeface="Cambria"/>
                <a:cs typeface="Cambria"/>
              </a:rPr>
              <a:t>…</a:t>
            </a:r>
            <a:endParaRPr lang="en-US" dirty="0"/>
          </a:p>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57</a:t>
            </a:fld>
            <a:endParaRPr lang="en-US" dirty="0"/>
          </a:p>
        </p:txBody>
      </p:sp>
    </p:spTree>
    <p:extLst>
      <p:ext uri="{BB962C8B-B14F-4D97-AF65-F5344CB8AC3E}">
        <p14:creationId xmlns:p14="http://schemas.microsoft.com/office/powerpoint/2010/main" val="3218285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including general quality of life and personality, romantic relationship, friendship, vocational, and physical health.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Are they not at all, moderately, or extremely lacking in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 </a:t>
            </a:r>
            <a:r>
              <a:rPr lang="en-US" dirty="0">
                <a:latin typeface="Cambria"/>
                <a:cs typeface="Cambria"/>
              </a:rPr>
              <a:t>Do these symptoms have any impact on their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3.</a:t>
            </a:r>
            <a:r>
              <a:rPr lang="en-US" baseline="0" dirty="0">
                <a:latin typeface="Cambria"/>
                <a:cs typeface="Cambria"/>
              </a:rPr>
              <a:t> Given our findings</a:t>
            </a:r>
            <a:r>
              <a:rPr lang="is-IS" baseline="0" dirty="0">
                <a:latin typeface="Cambria"/>
                <a:cs typeface="Cambria"/>
              </a:rPr>
              <a:t>…</a:t>
            </a:r>
            <a:endParaRPr lang="en-US" dirty="0"/>
          </a:p>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58</a:t>
            </a:fld>
            <a:endParaRPr lang="en-US" dirty="0"/>
          </a:p>
        </p:txBody>
      </p:sp>
    </p:spTree>
    <p:extLst>
      <p:ext uri="{BB962C8B-B14F-4D97-AF65-F5344CB8AC3E}">
        <p14:creationId xmlns:p14="http://schemas.microsoft.com/office/powerpoint/2010/main" val="2860400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a:t>
            </a:r>
            <a:r>
              <a:rPr lang="en-US" sz="1200" i="1" baseline="0" dirty="0">
                <a:latin typeface="+mn-lt"/>
              </a:rPr>
              <a:t>pathological dissociation probability)</a:t>
            </a:r>
            <a:endParaRPr lang="en-US" sz="1200" i="1" dirty="0">
              <a:latin typeface="+mn-lt"/>
            </a:endParaRPr>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59</a:t>
            </a:fld>
            <a:endParaRPr lang="en-US"/>
          </a:p>
        </p:txBody>
      </p:sp>
    </p:spTree>
    <p:extLst>
      <p:ext uri="{BB962C8B-B14F-4D97-AF65-F5344CB8AC3E}">
        <p14:creationId xmlns:p14="http://schemas.microsoft.com/office/powerpoint/2010/main" val="4004852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rPr>
              <a:t>(</a:t>
            </a:r>
            <a:r>
              <a:rPr lang="en-US" sz="1200" i="1" baseline="0" dirty="0">
                <a:latin typeface="+mn-lt"/>
              </a:rPr>
              <a:t>pathological dissociation probability)</a:t>
            </a:r>
            <a:endParaRPr lang="en-US" sz="1200" i="1" dirty="0">
              <a:latin typeface="+mn-lt"/>
            </a:endParaRPr>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60</a:t>
            </a:fld>
            <a:endParaRPr lang="en-US"/>
          </a:p>
        </p:txBody>
      </p:sp>
    </p:spTree>
    <p:extLst>
      <p:ext uri="{BB962C8B-B14F-4D97-AF65-F5344CB8AC3E}">
        <p14:creationId xmlns:p14="http://schemas.microsoft.com/office/powerpoint/2010/main" val="326594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9</a:t>
            </a:fld>
            <a:endParaRPr lang="en-US"/>
          </a:p>
        </p:txBody>
      </p:sp>
    </p:spTree>
    <p:extLst>
      <p:ext uri="{BB962C8B-B14F-4D97-AF65-F5344CB8AC3E}">
        <p14:creationId xmlns:p14="http://schemas.microsoft.com/office/powerpoint/2010/main" val="1016208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61</a:t>
            </a:fld>
            <a:endParaRPr lang="en-US"/>
          </a:p>
        </p:txBody>
      </p:sp>
    </p:spTree>
    <p:extLst>
      <p:ext uri="{BB962C8B-B14F-4D97-AF65-F5344CB8AC3E}">
        <p14:creationId xmlns:p14="http://schemas.microsoft.com/office/powerpoint/2010/main" val="4148273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62</a:t>
            </a:fld>
            <a:endParaRPr lang="en-US"/>
          </a:p>
        </p:txBody>
      </p:sp>
    </p:spTree>
    <p:extLst>
      <p:ext uri="{BB962C8B-B14F-4D97-AF65-F5344CB8AC3E}">
        <p14:creationId xmlns:p14="http://schemas.microsoft.com/office/powerpoint/2010/main" val="834998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A84B5D-16DD-4B35-9C61-4EC5F9D82C86}" type="slidenum">
              <a:rPr lang="en-US" smtClean="0"/>
              <a:pPr/>
              <a:t>63</a:t>
            </a:fld>
            <a:endParaRPr lang="en-US"/>
          </a:p>
        </p:txBody>
      </p:sp>
    </p:spTree>
    <p:extLst>
      <p:ext uri="{BB962C8B-B14F-4D97-AF65-F5344CB8AC3E}">
        <p14:creationId xmlns:p14="http://schemas.microsoft.com/office/powerpoint/2010/main" val="195743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84603CE-4DA9-48C0-B736-643E47127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34934A0A-52C5-4D75-BCC3-6DE878997E19}" type="slidenum">
              <a:rPr lang="en-US" altLang="en-US"/>
              <a:pPr eaLnBrk="1" hangingPunct="1">
                <a:spcBef>
                  <a:spcPct val="0"/>
                </a:spcBef>
              </a:pPr>
              <a:t>15</a:t>
            </a:fld>
            <a:endParaRPr lang="en-US" altLang="en-US"/>
          </a:p>
        </p:txBody>
      </p:sp>
      <p:sp>
        <p:nvSpPr>
          <p:cNvPr id="115715" name="Rectangle 2">
            <a:extLst>
              <a:ext uri="{FF2B5EF4-FFF2-40B4-BE49-F238E27FC236}">
                <a16:creationId xmlns:a16="http://schemas.microsoft.com/office/drawing/2014/main" id="{473A0C33-6606-46D5-80C7-B7A3CB557E4F}"/>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AA4D6FFD-3DF6-49B8-ACBE-2CE7BA91D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064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18</a:t>
            </a:fld>
            <a:endParaRPr lang="en-US" dirty="0"/>
          </a:p>
        </p:txBody>
      </p:sp>
    </p:spTree>
    <p:extLst>
      <p:ext uri="{BB962C8B-B14F-4D97-AF65-F5344CB8AC3E}">
        <p14:creationId xmlns:p14="http://schemas.microsoft.com/office/powerpoint/2010/main" val="37032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19</a:t>
            </a:fld>
            <a:endParaRPr lang="en-US" dirty="0"/>
          </a:p>
        </p:txBody>
      </p:sp>
    </p:spTree>
    <p:extLst>
      <p:ext uri="{BB962C8B-B14F-4D97-AF65-F5344CB8AC3E}">
        <p14:creationId xmlns:p14="http://schemas.microsoft.com/office/powerpoint/2010/main" val="213697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including general quality of life and personality, romantic relationship, friendship, vocational, and physical health.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Are they not at all, moderately, or extremely lacking in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 </a:t>
            </a:r>
            <a:r>
              <a:rPr lang="en-US" dirty="0">
                <a:latin typeface="Cambria"/>
                <a:cs typeface="Cambria"/>
              </a:rPr>
              <a:t>Do these symptoms have any impact on their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3.</a:t>
            </a:r>
            <a:r>
              <a:rPr lang="en-US" baseline="0" dirty="0">
                <a:latin typeface="Cambria"/>
                <a:cs typeface="Cambria"/>
              </a:rPr>
              <a:t> Given our findings</a:t>
            </a:r>
            <a:r>
              <a:rPr lang="is-IS" baseline="0" dirty="0">
                <a:latin typeface="Cambria"/>
                <a:cs typeface="Cambria"/>
              </a:rPr>
              <a:t>…</a:t>
            </a:r>
            <a:endParaRPr lang="en-US" dirty="0"/>
          </a:p>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25</a:t>
            </a:fld>
            <a:endParaRPr lang="en-US" dirty="0"/>
          </a:p>
        </p:txBody>
      </p:sp>
    </p:spTree>
    <p:extLst>
      <p:ext uri="{BB962C8B-B14F-4D97-AF65-F5344CB8AC3E}">
        <p14:creationId xmlns:p14="http://schemas.microsoft.com/office/powerpoint/2010/main" val="344939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including general quality of life and personality, romantic relationship, friendship, vocational, and physical health.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Are they not at all, moderately, or extremely lacking in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 </a:t>
            </a:r>
            <a:r>
              <a:rPr lang="en-US" dirty="0">
                <a:latin typeface="Cambria"/>
                <a:cs typeface="Cambria"/>
              </a:rPr>
              <a:t>Do these symptoms have any impact on their quality of life?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latin typeface="Cambria"/>
                <a:cs typeface="Cambria"/>
              </a:rPr>
              <a:t>3.</a:t>
            </a:r>
            <a:r>
              <a:rPr lang="en-US" baseline="0" dirty="0">
                <a:latin typeface="Cambria"/>
                <a:cs typeface="Cambria"/>
              </a:rPr>
              <a:t> Given our findings</a:t>
            </a:r>
            <a:r>
              <a:rPr lang="is-IS" baseline="0" dirty="0">
                <a:latin typeface="Cambria"/>
                <a:cs typeface="Cambria"/>
              </a:rPr>
              <a:t>…</a:t>
            </a:r>
            <a:endParaRPr lang="en-US" dirty="0"/>
          </a:p>
          <a:p>
            <a:endParaRPr lang="en-US" dirty="0"/>
          </a:p>
        </p:txBody>
      </p:sp>
      <p:sp>
        <p:nvSpPr>
          <p:cNvPr id="4" name="Slide Number Placeholder 3"/>
          <p:cNvSpPr>
            <a:spLocks noGrp="1"/>
          </p:cNvSpPr>
          <p:nvPr>
            <p:ph type="sldNum" sz="quarter" idx="10"/>
          </p:nvPr>
        </p:nvSpPr>
        <p:spPr/>
        <p:txBody>
          <a:bodyPr/>
          <a:lstStyle/>
          <a:p>
            <a:fld id="{704E5032-2257-E14D-AB43-0B461A9916FB}" type="slidenum">
              <a:rPr lang="en-US" smtClean="0"/>
              <a:t>26</a:t>
            </a:fld>
            <a:endParaRPr lang="en-US" dirty="0"/>
          </a:p>
        </p:txBody>
      </p:sp>
    </p:spTree>
    <p:extLst>
      <p:ext uri="{BB962C8B-B14F-4D97-AF65-F5344CB8AC3E}">
        <p14:creationId xmlns:p14="http://schemas.microsoft.com/office/powerpoint/2010/main" val="206082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62373"/>
            <a:ext cx="7467600" cy="1039427"/>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205037"/>
            <a:ext cx="7467600" cy="4373563"/>
          </a:xfrm>
          <a:prstGeom prst="rect">
            <a:avLst/>
          </a:prstGeom>
        </p:spPr>
        <p:txBody>
          <a:bodyPr/>
          <a:lstStyle>
            <a:lvl1pPr>
              <a:buClr>
                <a:schemeClr val="tx1">
                  <a:lumMod val="75000"/>
                  <a:lumOff val="25000"/>
                </a:schemeClr>
              </a:buClr>
              <a:defRPr>
                <a:solidFill>
                  <a:schemeClr val="tx1">
                    <a:lumMod val="65000"/>
                    <a:lumOff val="35000"/>
                  </a:schemeClr>
                </a:solidFill>
              </a:defRPr>
            </a:lvl1pPr>
            <a:lvl2pPr>
              <a:buClr>
                <a:schemeClr val="tx1">
                  <a:lumMod val="75000"/>
                  <a:lumOff val="25000"/>
                </a:schemeClr>
              </a:buClr>
              <a:defRPr>
                <a:solidFill>
                  <a:schemeClr val="tx1">
                    <a:lumMod val="65000"/>
                    <a:lumOff val="35000"/>
                  </a:schemeClr>
                </a:solidFill>
              </a:defRPr>
            </a:lvl2pPr>
            <a:lvl3pPr>
              <a:buClr>
                <a:schemeClr val="tx1">
                  <a:lumMod val="75000"/>
                  <a:lumOff val="25000"/>
                </a:schemeClr>
              </a:buClr>
              <a:defRPr>
                <a:solidFill>
                  <a:schemeClr val="tx1">
                    <a:lumMod val="65000"/>
                    <a:lumOff val="35000"/>
                  </a:schemeClr>
                </a:solidFill>
              </a:defRPr>
            </a:lvl3pPr>
            <a:lvl4pPr>
              <a:buClr>
                <a:schemeClr val="tx1">
                  <a:lumMod val="75000"/>
                  <a:lumOff val="25000"/>
                </a:schemeClr>
              </a:buClr>
              <a:defRPr>
                <a:solidFill>
                  <a:schemeClr val="tx1">
                    <a:lumMod val="65000"/>
                    <a:lumOff val="35000"/>
                  </a:schemeClr>
                </a:solidFill>
              </a:defRPr>
            </a:lvl4pPr>
            <a:lvl5pPr>
              <a:buClr>
                <a:schemeClr val="tx1">
                  <a:lumMod val="75000"/>
                  <a:lumOff val="25000"/>
                </a:schemeClr>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55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3941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209801"/>
            <a:ext cx="7467601" cy="2197100"/>
          </a:xfrm>
          <a:prstGeom prst="rect">
            <a:avLst/>
          </a:prstGeom>
        </p:spPr>
        <p:txBody>
          <a:bodyPr vert="horz" anchor="t" anchorCtr="0"/>
          <a:lstStyle>
            <a:lvl1pPr marL="0" indent="0" algn="l">
              <a:buNone/>
              <a:defRPr sz="2000">
                <a:solidFill>
                  <a:schemeClr val="tx1">
                    <a:lumMod val="65000"/>
                    <a:lumOff val="3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15861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9"/>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5" indent="0">
              <a:buNone/>
              <a:defRPr sz="1351">
                <a:solidFill>
                  <a:schemeClr val="tx1">
                    <a:tint val="75000"/>
                  </a:schemeClr>
                </a:solidFill>
              </a:defRPr>
            </a:lvl2pPr>
            <a:lvl3pPr marL="685808" indent="0">
              <a:buNone/>
              <a:defRPr sz="1200">
                <a:solidFill>
                  <a:schemeClr val="tx1">
                    <a:tint val="75000"/>
                  </a:schemeClr>
                </a:solidFill>
              </a:defRPr>
            </a:lvl3pPr>
            <a:lvl4pPr marL="1028713" indent="0">
              <a:buNone/>
              <a:defRPr sz="1051">
                <a:solidFill>
                  <a:schemeClr val="tx1">
                    <a:tint val="75000"/>
                  </a:schemeClr>
                </a:solidFill>
              </a:defRPr>
            </a:lvl4pPr>
            <a:lvl5pPr marL="1371617" indent="0">
              <a:buNone/>
              <a:defRPr sz="1051">
                <a:solidFill>
                  <a:schemeClr val="tx1">
                    <a:tint val="75000"/>
                  </a:schemeClr>
                </a:solidFill>
              </a:defRPr>
            </a:lvl5pPr>
            <a:lvl6pPr marL="1714522" indent="0">
              <a:buNone/>
              <a:defRPr sz="1051">
                <a:solidFill>
                  <a:schemeClr val="tx1">
                    <a:tint val="75000"/>
                  </a:schemeClr>
                </a:solidFill>
              </a:defRPr>
            </a:lvl6pPr>
            <a:lvl7pPr marL="2057426" indent="0">
              <a:buNone/>
              <a:defRPr sz="1051">
                <a:solidFill>
                  <a:schemeClr val="tx1">
                    <a:tint val="75000"/>
                  </a:schemeClr>
                </a:solidFill>
              </a:defRPr>
            </a:lvl7pPr>
            <a:lvl8pPr marL="2400330" indent="0">
              <a:buNone/>
              <a:defRPr sz="1051">
                <a:solidFill>
                  <a:schemeClr val="tx1">
                    <a:tint val="75000"/>
                  </a:schemeClr>
                </a:solidFill>
              </a:defRPr>
            </a:lvl8pPr>
            <a:lvl9pPr marL="2743235"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0C9F7E-6EDB-4571-87E5-DFADF76B5078}"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3505E-9795-41A9-BA68-80FD98B8B3FC}" type="slidenum">
              <a:rPr lang="en-US" smtClean="0"/>
              <a:t>‹#›</a:t>
            </a:fld>
            <a:endParaRPr lang="en-US"/>
          </a:p>
        </p:txBody>
      </p:sp>
    </p:spTree>
    <p:extLst>
      <p:ext uri="{BB962C8B-B14F-4D97-AF65-F5344CB8AC3E}">
        <p14:creationId xmlns:p14="http://schemas.microsoft.com/office/powerpoint/2010/main" val="1975520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BA1207-11BD-6046-8884-A89599049C95}"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6F7FE57-ED88-8E4A-8D09-58946F905EFB}" type="datetimeFigureOut">
              <a:rPr lang="en-US" smtClean="0"/>
              <a:t>5/20/2019</a:t>
            </a:fld>
            <a:endParaRPr lang="en-US" dirty="0"/>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4" r:id="rId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bbrand@towson.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725" y="2881877"/>
            <a:ext cx="7212845" cy="3435802"/>
          </a:xfrm>
        </p:spPr>
        <p:txBody>
          <a:bodyPr/>
          <a:lstStyle/>
          <a:p>
            <a:pPr algn="ct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r>
              <a:rPr lang="en-US" sz="3600" dirty="0"/>
              <a:t>Treatment of Dissociative Disorders: The TOP DD Study Challenges </a:t>
            </a:r>
            <a:br>
              <a:rPr lang="en-US" sz="3600" dirty="0"/>
            </a:br>
            <a:r>
              <a:rPr lang="en-US" sz="3600" dirty="0"/>
              <a:t>Myths and Suggests </a:t>
            </a:r>
            <a:br>
              <a:rPr lang="en-US" sz="3600" dirty="0"/>
            </a:br>
            <a:r>
              <a:rPr lang="en-US" sz="3600" dirty="0"/>
              <a:t>Future Clinical Directions</a:t>
            </a:r>
            <a:br>
              <a:rPr lang="en-US" dirty="0"/>
            </a:br>
            <a:br>
              <a:rPr lang="en-US" altLang="en-US" sz="2000" dirty="0">
                <a:ea typeface="ヒラギノ角ゴ ProN W3"/>
                <a:cs typeface="ヒラギノ角ゴ ProN W3"/>
                <a:sym typeface="Futura Book"/>
              </a:rPr>
            </a:br>
            <a:br>
              <a:rPr lang="en-US" altLang="en-US" sz="1800" dirty="0">
                <a:ea typeface="ヒラギノ角ゴ ProN W3"/>
                <a:cs typeface="ヒラギノ角ゴ ProN W3"/>
                <a:sym typeface="Futura Book"/>
              </a:rPr>
            </a:br>
            <a:endParaRPr lang="en-US" sz="3600" dirty="0"/>
          </a:p>
        </p:txBody>
      </p:sp>
      <p:sp>
        <p:nvSpPr>
          <p:cNvPr id="3" name="Subtitle 2"/>
          <p:cNvSpPr>
            <a:spLocks noGrp="1"/>
          </p:cNvSpPr>
          <p:nvPr>
            <p:ph type="subTitle" idx="1"/>
          </p:nvPr>
        </p:nvSpPr>
        <p:spPr>
          <a:xfrm>
            <a:off x="947890" y="5682254"/>
            <a:ext cx="7288060" cy="635425"/>
          </a:xfrm>
        </p:spPr>
        <p:txBody>
          <a:bodyPr>
            <a:noAutofit/>
          </a:bodyPr>
          <a:lstStyle/>
          <a:p>
            <a:pPr algn="ctr"/>
            <a:r>
              <a:rPr lang="en-US" altLang="en-US" sz="2800" b="1" dirty="0">
                <a:ea typeface="ヒラギノ角ゴ ProN W3"/>
                <a:cs typeface="ヒラギノ角ゴ ProN W3"/>
                <a:sym typeface="Futura Book"/>
              </a:rPr>
              <a:t>Bethany Brand, Ph.D.</a:t>
            </a:r>
            <a:br>
              <a:rPr lang="en-US" altLang="en-US" sz="2800" b="1" dirty="0">
                <a:ea typeface="ヒラギノ角ゴ ProN W3"/>
                <a:cs typeface="ヒラギノ角ゴ ProN W3"/>
                <a:sym typeface="Futura Book"/>
              </a:rPr>
            </a:br>
            <a:r>
              <a:rPr lang="en-US" altLang="en-US" sz="2400" b="1" dirty="0">
                <a:ea typeface="ヒラギノ角ゴ ProN W3"/>
                <a:cs typeface="ヒラギノ角ゴ ProN W3"/>
                <a:sym typeface="Futura Book"/>
              </a:rPr>
              <a:t>Towson University</a:t>
            </a:r>
            <a:endParaRPr lang="en-US" sz="2800" b="1" i="1" dirty="0">
              <a:latin typeface="Cambria"/>
              <a:cs typeface="Cambri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490" y="162722"/>
            <a:ext cx="5689099" cy="2222463"/>
          </a:xfrm>
          <a:prstGeom prst="rect">
            <a:avLst/>
          </a:prstGeom>
        </p:spPr>
      </p:pic>
    </p:spTree>
    <p:extLst>
      <p:ext uri="{BB962C8B-B14F-4D97-AF65-F5344CB8AC3E}">
        <p14:creationId xmlns:p14="http://schemas.microsoft.com/office/powerpoint/2010/main" val="383169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FCC9-4A13-4168-B4AD-819563F8D5FE}"/>
              </a:ext>
            </a:extLst>
          </p:cNvPr>
          <p:cNvSpPr>
            <a:spLocks noGrp="1"/>
          </p:cNvSpPr>
          <p:nvPr>
            <p:ph type="title"/>
          </p:nvPr>
        </p:nvSpPr>
        <p:spPr>
          <a:xfrm>
            <a:off x="489282" y="1323339"/>
            <a:ext cx="7542213" cy="1717041"/>
          </a:xfrm>
        </p:spPr>
        <p:txBody>
          <a:bodyPr>
            <a:normAutofit fontScale="90000"/>
          </a:bodyPr>
          <a:lstStyle/>
          <a:p>
            <a:br>
              <a:rPr lang="en-US" dirty="0"/>
            </a:br>
            <a:br>
              <a:rPr lang="en-US" dirty="0"/>
            </a:br>
            <a:r>
              <a:rPr lang="en-US" dirty="0"/>
              <a:t>Phasic Trauma Treatment That Focuses on Dissociation Does Not Make Patients Worse</a:t>
            </a:r>
          </a:p>
        </p:txBody>
      </p:sp>
      <p:sp>
        <p:nvSpPr>
          <p:cNvPr id="4" name="TextBox 3">
            <a:extLst>
              <a:ext uri="{FF2B5EF4-FFF2-40B4-BE49-F238E27FC236}">
                <a16:creationId xmlns:a16="http://schemas.microsoft.com/office/drawing/2014/main" id="{9D069E08-AF8E-46CD-98AB-27B5FFDE695E}"/>
              </a:ext>
            </a:extLst>
          </p:cNvPr>
          <p:cNvSpPr txBox="1"/>
          <p:nvPr/>
        </p:nvSpPr>
        <p:spPr>
          <a:xfrm>
            <a:off x="685800" y="4224528"/>
            <a:ext cx="7601608" cy="923330"/>
          </a:xfrm>
          <a:prstGeom prst="rect">
            <a:avLst/>
          </a:prstGeom>
          <a:noFill/>
        </p:spPr>
        <p:txBody>
          <a:bodyPr wrap="square" rtlCol="0">
            <a:spAutoFit/>
          </a:bodyPr>
          <a:lstStyle/>
          <a:p>
            <a:r>
              <a:rPr lang="nl-NL" dirty="0"/>
              <a:t>Brand, B.L. &amp; </a:t>
            </a:r>
            <a:r>
              <a:rPr lang="nl-NL" dirty="0" err="1"/>
              <a:t>Loewenstein</a:t>
            </a:r>
            <a:r>
              <a:rPr lang="nl-NL" dirty="0"/>
              <a:t>, R.J. (2014). </a:t>
            </a:r>
            <a:r>
              <a:rPr lang="en-US" dirty="0"/>
              <a:t>Does phasic trauma treatment make patients with dissociative identity disorder treatment more dissociative? </a:t>
            </a:r>
            <a:r>
              <a:rPr lang="en-US" i="1" dirty="0"/>
              <a:t>Journal of Trauma &amp; Dissociation, 15</a:t>
            </a:r>
            <a:r>
              <a:rPr lang="en-US" dirty="0"/>
              <a:t>, 52-65.</a:t>
            </a:r>
          </a:p>
        </p:txBody>
      </p:sp>
    </p:spTree>
    <p:extLst>
      <p:ext uri="{BB962C8B-B14F-4D97-AF65-F5344CB8AC3E}">
        <p14:creationId xmlns:p14="http://schemas.microsoft.com/office/powerpoint/2010/main" val="374693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2FA64C-84FA-4D03-8CA8-0883F7500864}"/>
              </a:ext>
            </a:extLst>
          </p:cNvPr>
          <p:cNvSpPr>
            <a:spLocks noGrp="1"/>
          </p:cNvSpPr>
          <p:nvPr>
            <p:ph type="title"/>
          </p:nvPr>
        </p:nvSpPr>
        <p:spPr>
          <a:xfrm>
            <a:off x="660400" y="520700"/>
            <a:ext cx="6295102" cy="1244600"/>
          </a:xfrm>
        </p:spPr>
        <p:txBody>
          <a:bodyPr>
            <a:noAutofit/>
          </a:bodyPr>
          <a:lstStyle/>
          <a:p>
            <a:pPr>
              <a:defRPr/>
            </a:pPr>
            <a:r>
              <a:rPr lang="en-US" sz="3200" dirty="0">
                <a:ea typeface="ＭＳ Ｐゴシック" charset="0"/>
                <a:cs typeface="+mj-cs"/>
              </a:rPr>
              <a:t>Amnesia and Identity Alternation Over Time in TOP DD Participants</a:t>
            </a:r>
          </a:p>
        </p:txBody>
      </p:sp>
      <p:sp>
        <p:nvSpPr>
          <p:cNvPr id="63491" name="Date Placeholder 1">
            <a:extLst>
              <a:ext uri="{FF2B5EF4-FFF2-40B4-BE49-F238E27FC236}">
                <a16:creationId xmlns:a16="http://schemas.microsoft.com/office/drawing/2014/main" id="{803F2D46-FE00-46B8-B9F0-3BFCF2034520}"/>
              </a:ext>
            </a:extLst>
          </p:cNvPr>
          <p:cNvSpPr>
            <a:spLocks noGrp="1"/>
          </p:cNvSpPr>
          <p:nvPr>
            <p:ph type="dt" sz="quarter" idx="10"/>
          </p:nvPr>
        </p:nvSpPr>
        <p:spPr bwMode="auto">
          <a:xfrm>
            <a:off x="5403849" y="6041364"/>
            <a:ext cx="68395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fontAlgn="base">
              <a:spcBef>
                <a:spcPct val="0"/>
              </a:spcBef>
              <a:spcAft>
                <a:spcPct val="0"/>
              </a:spcAft>
              <a:defRPr sz="675" kern="1200">
                <a:solidFill>
                  <a:schemeClr val="tx1">
                    <a:tint val="7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buClrTx/>
              <a:buSzTx/>
              <a:buFontTx/>
              <a:buNone/>
            </a:pPr>
            <a:fld id="{BA0C9F7E-6EDB-4571-87E5-DFADF76B5078}" type="datetimeFigureOut">
              <a:rPr lang="en-US" smtClean="0"/>
              <a:pPr eaLnBrk="1" hangingPunct="1">
                <a:buClrTx/>
                <a:buSzTx/>
                <a:buFontTx/>
                <a:buNone/>
              </a:pPr>
              <a:t>5/20/2019</a:t>
            </a:fld>
            <a:endParaRPr lang="en-US" altLang="en-US" sz="1300">
              <a:solidFill>
                <a:srgbClr val="B3AEAC"/>
              </a:solidFill>
              <a:latin typeface="Garamond" panose="02020404030301010803" pitchFamily="18" charset="0"/>
            </a:endParaRPr>
          </a:p>
        </p:txBody>
      </p:sp>
      <p:sp>
        <p:nvSpPr>
          <p:cNvPr id="4" name="Footer Placeholder 3">
            <a:extLst>
              <a:ext uri="{FF2B5EF4-FFF2-40B4-BE49-F238E27FC236}">
                <a16:creationId xmlns:a16="http://schemas.microsoft.com/office/drawing/2014/main" id="{D12D2888-9F39-456E-B9FB-2EFA1796AE5C}"/>
              </a:ext>
            </a:extLst>
          </p:cNvPr>
          <p:cNvSpPr>
            <a:spLocks noGrp="1"/>
          </p:cNvSpPr>
          <p:nvPr>
            <p:ph type="ftr" sz="quarter" idx="11"/>
          </p:nvPr>
        </p:nvSpPr>
        <p:spPr>
          <a:xfrm>
            <a:off x="508001" y="6041364"/>
            <a:ext cx="4723209"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675" kern="1200">
                <a:solidFill>
                  <a:schemeClr val="tx1">
                    <a:tint val="7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a:p>
        </p:txBody>
      </p:sp>
      <p:pic>
        <p:nvPicPr>
          <p:cNvPr id="63493" name="Picture 1">
            <a:extLst>
              <a:ext uri="{FF2B5EF4-FFF2-40B4-BE49-F238E27FC236}">
                <a16:creationId xmlns:a16="http://schemas.microsoft.com/office/drawing/2014/main" id="{9266ECAD-3124-47EE-82F4-D5925F386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71" y="1689874"/>
            <a:ext cx="6540447" cy="499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C1496-C922-4B3C-BAA4-BF1631F4C275}"/>
              </a:ext>
            </a:extLst>
          </p:cNvPr>
          <p:cNvPicPr>
            <a:picLocks noChangeAspect="1"/>
          </p:cNvPicPr>
          <p:nvPr/>
        </p:nvPicPr>
        <p:blipFill>
          <a:blip r:embed="rId2"/>
          <a:stretch>
            <a:fillRect/>
          </a:stretch>
        </p:blipFill>
        <p:spPr>
          <a:xfrm>
            <a:off x="400824" y="620109"/>
            <a:ext cx="8010956" cy="6008217"/>
          </a:xfrm>
          <a:prstGeom prst="rect">
            <a:avLst/>
          </a:prstGeom>
        </p:spPr>
      </p:pic>
    </p:spTree>
    <p:extLst>
      <p:ext uri="{BB962C8B-B14F-4D97-AF65-F5344CB8AC3E}">
        <p14:creationId xmlns:p14="http://schemas.microsoft.com/office/powerpoint/2010/main" val="23773657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C81F9F-181A-483B-BA93-0B94BC089BF0}"/>
              </a:ext>
            </a:extLst>
          </p:cNvPr>
          <p:cNvPicPr>
            <a:picLocks noChangeAspect="1"/>
          </p:cNvPicPr>
          <p:nvPr/>
        </p:nvPicPr>
        <p:blipFill>
          <a:blip r:embed="rId2"/>
          <a:stretch>
            <a:fillRect/>
          </a:stretch>
        </p:blipFill>
        <p:spPr>
          <a:xfrm>
            <a:off x="1176979" y="515007"/>
            <a:ext cx="7234740" cy="5827985"/>
          </a:xfrm>
          <a:prstGeom prst="rect">
            <a:avLst/>
          </a:prstGeom>
        </p:spPr>
      </p:pic>
    </p:spTree>
    <p:extLst>
      <p:ext uri="{BB962C8B-B14F-4D97-AF65-F5344CB8AC3E}">
        <p14:creationId xmlns:p14="http://schemas.microsoft.com/office/powerpoint/2010/main" val="13560295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F0B330C-42B3-4386-9DDE-AF618239669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ea typeface="MS PGothic" panose="020B0600070205080204" pitchFamily="34" charset="-128"/>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ea typeface="MS PGothic" panose="020B0600070205080204" pitchFamily="34" charset="-128"/>
              </a:defRPr>
            </a:lvl2pPr>
            <a:lvl3pPr marL="1143000" indent="-228600" eaLnBrk="0" hangingPunct="0">
              <a:spcBef>
                <a:spcPts val="400"/>
              </a:spcBef>
              <a:buClr>
                <a:srgbClr val="B58B80"/>
              </a:buClr>
              <a:buSzPct val="100000"/>
              <a:buFont typeface="Wingdings 2" panose="05020102010507070707" pitchFamily="18" charset="2"/>
              <a:buChar char=""/>
              <a:defRPr sz="2300">
                <a:solidFill>
                  <a:schemeClr val="tx1"/>
                </a:solidFill>
                <a:latin typeface="Rockwell" panose="02060603020205020403" pitchFamily="18" charset="0"/>
                <a:ea typeface="MS PGothic" panose="020B0600070205080204" pitchFamily="34" charset="-128"/>
              </a:defRPr>
            </a:lvl3pPr>
            <a:lvl4pPr marL="1600200" indent="-228600" eaLnBrk="0" hangingPunct="0">
              <a:spcBef>
                <a:spcPts val="400"/>
              </a:spcBef>
              <a:buClr>
                <a:srgbClr val="B58B80"/>
              </a:buClr>
              <a:buSzPct val="100000"/>
              <a:buFont typeface="Wingdings 2" panose="05020102010507070707" pitchFamily="18" charset="2"/>
              <a:buChar char=""/>
              <a:defRPr sz="2000">
                <a:solidFill>
                  <a:schemeClr val="tx1"/>
                </a:solidFill>
                <a:latin typeface="Rockwell" panose="02060603020205020403" pitchFamily="18" charset="0"/>
                <a:ea typeface="MS PGothic" panose="020B0600070205080204" pitchFamily="34" charset="-128"/>
              </a:defRPr>
            </a:lvl4pPr>
            <a:lvl5pPr marL="2057400" indent="-228600" eaLnBrk="0" hangingPunct="0">
              <a:spcBef>
                <a:spcPts val="400"/>
              </a:spcBef>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9pPr>
          </a:lstStyle>
          <a:p>
            <a:pPr eaLnBrk="1" hangingPunct="1">
              <a:buClrTx/>
              <a:buSzTx/>
              <a:buFontTx/>
              <a:buNone/>
            </a:pPr>
            <a:endParaRPr lang="en-US" altLang="en-US" sz="1800">
              <a:latin typeface="Garamond" panose="02020404030301010803" pitchFamily="18" charset="0"/>
            </a:endParaRPr>
          </a:p>
        </p:txBody>
      </p:sp>
      <p:graphicFrame>
        <p:nvGraphicFramePr>
          <p:cNvPr id="69635" name="Object 2">
            <a:extLst>
              <a:ext uri="{FF2B5EF4-FFF2-40B4-BE49-F238E27FC236}">
                <a16:creationId xmlns:a16="http://schemas.microsoft.com/office/drawing/2014/main" id="{7D07D686-095D-486D-846D-1927C518ACE8}"/>
              </a:ext>
            </a:extLst>
          </p:cNvPr>
          <p:cNvGraphicFramePr>
            <a:graphicFrameLocks noChangeAspect="1"/>
          </p:cNvGraphicFramePr>
          <p:nvPr>
            <p:extLst/>
          </p:nvPr>
        </p:nvGraphicFramePr>
        <p:xfrm>
          <a:off x="307975" y="1295400"/>
          <a:ext cx="8607425" cy="4089400"/>
        </p:xfrm>
        <a:graphic>
          <a:graphicData uri="http://schemas.openxmlformats.org/presentationml/2006/ole">
            <mc:AlternateContent xmlns:mc="http://schemas.openxmlformats.org/markup-compatibility/2006">
              <mc:Choice xmlns:v="urn:schemas-microsoft-com:vml" Requires="v">
                <p:oleObj spid="_x0000_s1032" name="Chart" r:id="rId3" imgW="9681287" imgH="4596782" progId="Excel.Chart.8">
                  <p:embed/>
                </p:oleObj>
              </mc:Choice>
              <mc:Fallback>
                <p:oleObj name="Chart" r:id="rId3" imgW="9681287" imgH="4596782" progId="Excel.Chart.8">
                  <p:embed/>
                  <p:pic>
                    <p:nvPicPr>
                      <p:cNvPr id="69635" name="Object 2">
                        <a:extLst>
                          <a:ext uri="{FF2B5EF4-FFF2-40B4-BE49-F238E27FC236}">
                            <a16:creationId xmlns:a16="http://schemas.microsoft.com/office/drawing/2014/main" id="{7D07D686-095D-486D-846D-1927C518A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295400"/>
                        <a:ext cx="8607425" cy="4089400"/>
                      </a:xfrm>
                      <a:prstGeom prst="rect">
                        <a:avLst/>
                      </a:prstGeom>
                      <a:solidFill>
                        <a:schemeClr val="accent1">
                          <a:lumMod val="75000"/>
                        </a:schemeClr>
                      </a:solidFill>
                      <a:ln>
                        <a:noFill/>
                      </a:ln>
                    </p:spPr>
                  </p:pic>
                </p:oleObj>
              </mc:Fallback>
            </mc:AlternateContent>
          </a:graphicData>
        </a:graphic>
      </p:graphicFrame>
      <p:sp>
        <p:nvSpPr>
          <p:cNvPr id="5" name="TextBox 4">
            <a:extLst>
              <a:ext uri="{FF2B5EF4-FFF2-40B4-BE49-F238E27FC236}">
                <a16:creationId xmlns:a16="http://schemas.microsoft.com/office/drawing/2014/main" id="{81A77E94-8011-4730-B557-F542D1761237}"/>
              </a:ext>
            </a:extLst>
          </p:cNvPr>
          <p:cNvSpPr txBox="1"/>
          <p:nvPr/>
        </p:nvSpPr>
        <p:spPr>
          <a:xfrm>
            <a:off x="2895600" y="6324600"/>
            <a:ext cx="7094538" cy="307975"/>
          </a:xfrm>
          <a:prstGeom prst="rect">
            <a:avLst/>
          </a:prstGeom>
          <a:noFill/>
        </p:spPr>
        <p:txBody>
          <a:bodyPr>
            <a:spAutoFit/>
          </a:bodyPr>
          <a:lstStyle/>
          <a:p>
            <a:pPr>
              <a:defRPr/>
            </a:pPr>
            <a:r>
              <a:rPr lang="en-US" sz="1400" dirty="0">
                <a:solidFill>
                  <a:schemeClr val="tx1">
                    <a:lumMod val="95000"/>
                    <a:lumOff val="5000"/>
                  </a:schemeClr>
                </a:solidFill>
                <a:latin typeface="Rockwell"/>
                <a:ea typeface="+mn-ea"/>
                <a:cs typeface="Rockwell"/>
              </a:rPr>
              <a:t>Myrick, Brand, et al. </a:t>
            </a:r>
            <a:r>
              <a:rPr lang="en-US" sz="1400" i="1" dirty="0">
                <a:solidFill>
                  <a:schemeClr val="tx1">
                    <a:lumMod val="95000"/>
                    <a:lumOff val="5000"/>
                  </a:schemeClr>
                </a:solidFill>
                <a:latin typeface="Rockwell"/>
                <a:ea typeface="+mn-ea"/>
                <a:cs typeface="Rockwell"/>
              </a:rPr>
              <a:t>Journal of Trauma and Dissociation</a:t>
            </a:r>
            <a:r>
              <a:rPr lang="en-US" sz="1400" dirty="0">
                <a:solidFill>
                  <a:schemeClr val="tx1">
                    <a:lumMod val="95000"/>
                    <a:lumOff val="5000"/>
                  </a:schemeClr>
                </a:solidFill>
                <a:latin typeface="Rockwell"/>
                <a:ea typeface="+mn-ea"/>
                <a:cs typeface="Rockwell"/>
              </a:rPr>
              <a:t>.</a:t>
            </a:r>
          </a:p>
        </p:txBody>
      </p:sp>
    </p:spTree>
    <p:extLst>
      <p:ext uri="{BB962C8B-B14F-4D97-AF65-F5344CB8AC3E}">
        <p14:creationId xmlns:p14="http://schemas.microsoft.com/office/powerpoint/2010/main" val="22586166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AA61351-CC1F-4714-B05B-9F2FD6871082}"/>
              </a:ext>
            </a:extLst>
          </p:cNvPr>
          <p:cNvSpPr>
            <a:spLocks noGrp="1" noChangeArrowheads="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ea typeface="+mj-ea"/>
                <a:cs typeface="Rockwell"/>
              </a:rPr>
              <a:t>First TOP DD Methodology: </a:t>
            </a:r>
            <a:r>
              <a:rPr lang="en-US" b="1" dirty="0">
                <a:solidFill>
                  <a:schemeClr val="tx2">
                    <a:tint val="100000"/>
                    <a:shade val="90000"/>
                    <a:satMod val="250000"/>
                    <a:alpha val="100000"/>
                  </a:schemeClr>
                </a:solidFill>
                <a:ea typeface="+mj-ea"/>
                <a:cs typeface="Rockwell"/>
              </a:rPr>
              <a:t>Naturalistic Study</a:t>
            </a:r>
          </a:p>
        </p:txBody>
      </p:sp>
      <p:sp>
        <p:nvSpPr>
          <p:cNvPr id="51203" name="Rectangle 3">
            <a:extLst>
              <a:ext uri="{FF2B5EF4-FFF2-40B4-BE49-F238E27FC236}">
                <a16:creationId xmlns:a16="http://schemas.microsoft.com/office/drawing/2014/main" id="{7AC5E786-A66C-4997-970E-6B0596A11C7C}"/>
              </a:ext>
            </a:extLst>
          </p:cNvPr>
          <p:cNvSpPr>
            <a:spLocks noGrp="1" noChangeArrowheads="1"/>
          </p:cNvSpPr>
          <p:nvPr>
            <p:ph idx="1"/>
          </p:nvPr>
        </p:nvSpPr>
        <p:spPr/>
        <p:txBody>
          <a:bodyPr/>
          <a:lstStyle/>
          <a:p>
            <a:pPr eaLnBrk="1" hangingPunct="1">
              <a:lnSpc>
                <a:spcPct val="90000"/>
              </a:lnSpc>
            </a:pPr>
            <a:r>
              <a:rPr lang="en-US" altLang="en-US" sz="2800" dirty="0"/>
              <a:t>Pilot study assessing DD patients at intake into study, and prospectively at 6, 18, 30 months </a:t>
            </a:r>
          </a:p>
          <a:p>
            <a:pPr eaLnBrk="1" hangingPunct="1">
              <a:lnSpc>
                <a:spcPct val="90000"/>
              </a:lnSpc>
              <a:buFont typeface="Wingdings" panose="05000000000000000000" pitchFamily="2" charset="2"/>
              <a:buNone/>
            </a:pPr>
            <a:endParaRPr lang="en-US" altLang="en-US" sz="2800" dirty="0"/>
          </a:p>
          <a:p>
            <a:pPr eaLnBrk="1" hangingPunct="1">
              <a:lnSpc>
                <a:spcPct val="90000"/>
              </a:lnSpc>
            </a:pPr>
            <a:r>
              <a:rPr lang="en-US" altLang="en-US" sz="2800" dirty="0"/>
              <a:t>280 patients already diagnosed with a DD and in outpatient treatment with community therapists </a:t>
            </a:r>
          </a:p>
          <a:p>
            <a:pPr eaLnBrk="1" hangingPunct="1">
              <a:lnSpc>
                <a:spcPct val="90000"/>
              </a:lnSpc>
              <a:buFont typeface="Wingdings" panose="05000000000000000000" pitchFamily="2" charset="2"/>
              <a:buNone/>
            </a:pPr>
            <a:endParaRPr lang="en-US" altLang="en-US" sz="2800" dirty="0"/>
          </a:p>
          <a:p>
            <a:pPr eaLnBrk="1" hangingPunct="1">
              <a:lnSpc>
                <a:spcPct val="90000"/>
              </a:lnSpc>
            </a:pPr>
            <a:r>
              <a:rPr lang="en-US" altLang="en-US" sz="2800" dirty="0"/>
              <a:t>292 outpatient therapists recruited from professional organizations; therapists recruited 1 patient each</a:t>
            </a:r>
          </a:p>
        </p:txBody>
      </p:sp>
    </p:spTree>
    <p:extLst>
      <p:ext uri="{BB962C8B-B14F-4D97-AF65-F5344CB8AC3E}">
        <p14:creationId xmlns:p14="http://schemas.microsoft.com/office/powerpoint/2010/main" val="16843597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Map">
            <a:extLst>
              <a:ext uri="{FF2B5EF4-FFF2-40B4-BE49-F238E27FC236}">
                <a16:creationId xmlns:a16="http://schemas.microsoft.com/office/drawing/2014/main" id="{9709E00E-FAD9-4256-B23E-62CA91C87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4" t="19792" r="3906"/>
          <a:stretch>
            <a:fillRect/>
          </a:stretch>
        </p:blipFill>
        <p:spPr bwMode="auto">
          <a:xfrm>
            <a:off x="0" y="990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descr="Map">
            <a:extLst>
              <a:ext uri="{FF2B5EF4-FFF2-40B4-BE49-F238E27FC236}">
                <a16:creationId xmlns:a16="http://schemas.microsoft.com/office/drawing/2014/main" id="{CB566199-E143-4410-8BCC-439B11567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4" t="19792" r="3906"/>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Map">
            <a:extLst>
              <a:ext uri="{FF2B5EF4-FFF2-40B4-BE49-F238E27FC236}">
                <a16:creationId xmlns:a16="http://schemas.microsoft.com/office/drawing/2014/main" id="{4ADD4830-C726-40C8-BA79-C0B7C1EA9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4" t="19792" r="3906"/>
          <a:stretch>
            <a:fillRect/>
          </a:stretch>
        </p:blipFill>
        <p:spPr bwMode="auto">
          <a:xfrm>
            <a:off x="0" y="0"/>
            <a:ext cx="9263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7">
            <a:extLst>
              <a:ext uri="{FF2B5EF4-FFF2-40B4-BE49-F238E27FC236}">
                <a16:creationId xmlns:a16="http://schemas.microsoft.com/office/drawing/2014/main" id="{FBB1372A-18BA-4914-A88D-FB6A34F6CF12}"/>
              </a:ext>
            </a:extLst>
          </p:cNvPr>
          <p:cNvSpPr>
            <a:spLocks noChangeArrowheads="1"/>
          </p:cNvSpPr>
          <p:nvPr/>
        </p:nvSpPr>
        <p:spPr bwMode="auto">
          <a:xfrm>
            <a:off x="381000" y="-2286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ea typeface="MS PGothic" panose="020B0600070205080204" pitchFamily="34" charset="-128"/>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ea typeface="MS PGothic" panose="020B0600070205080204" pitchFamily="34" charset="-128"/>
              </a:defRPr>
            </a:lvl2pPr>
            <a:lvl3pPr marL="1143000" indent="-228600" eaLnBrk="0" hangingPunct="0">
              <a:spcBef>
                <a:spcPts val="400"/>
              </a:spcBef>
              <a:buClr>
                <a:srgbClr val="B58B80"/>
              </a:buClr>
              <a:buSzPct val="100000"/>
              <a:buFont typeface="Wingdings 2" panose="05020102010507070707" pitchFamily="18" charset="2"/>
              <a:buChar char=""/>
              <a:defRPr sz="2300">
                <a:solidFill>
                  <a:schemeClr val="tx1"/>
                </a:solidFill>
                <a:latin typeface="Rockwell" panose="02060603020205020403" pitchFamily="18" charset="0"/>
                <a:ea typeface="MS PGothic" panose="020B0600070205080204" pitchFamily="34" charset="-128"/>
              </a:defRPr>
            </a:lvl3pPr>
            <a:lvl4pPr marL="1600200" indent="-228600" eaLnBrk="0" hangingPunct="0">
              <a:spcBef>
                <a:spcPts val="400"/>
              </a:spcBef>
              <a:buClr>
                <a:srgbClr val="B58B80"/>
              </a:buClr>
              <a:buSzPct val="100000"/>
              <a:buFont typeface="Wingdings 2" panose="05020102010507070707" pitchFamily="18" charset="2"/>
              <a:buChar char=""/>
              <a:defRPr sz="2000">
                <a:solidFill>
                  <a:schemeClr val="tx1"/>
                </a:solidFill>
                <a:latin typeface="Rockwell" panose="02060603020205020403" pitchFamily="18" charset="0"/>
                <a:ea typeface="MS PGothic" panose="020B0600070205080204" pitchFamily="34" charset="-128"/>
              </a:defRPr>
            </a:lvl4pPr>
            <a:lvl5pPr marL="2057400" indent="-228600" eaLnBrk="0" hangingPunct="0">
              <a:spcBef>
                <a:spcPts val="400"/>
              </a:spcBef>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B58B80"/>
              </a:buClr>
              <a:buSzPct val="100000"/>
              <a:buFont typeface="Wingdings 2" panose="05020102010507070707" pitchFamily="18" charset="2"/>
              <a:buChar char=""/>
              <a:defRPr sz="1900">
                <a:solidFill>
                  <a:schemeClr val="tx1"/>
                </a:solidFill>
                <a:latin typeface="Rockwell" panose="02060603020205020403" pitchFamily="18" charset="0"/>
                <a:ea typeface="MS PGothic" panose="020B0600070205080204" pitchFamily="34" charset="-128"/>
              </a:defRPr>
            </a:lvl9pPr>
          </a:lstStyle>
          <a:p>
            <a:pPr algn="ctr" eaLnBrk="1" hangingPunct="1">
              <a:buClrTx/>
              <a:buSzTx/>
              <a:buFontTx/>
              <a:buNone/>
            </a:pPr>
            <a:r>
              <a:rPr lang="en-US" altLang="en-US" sz="3600">
                <a:solidFill>
                  <a:schemeClr val="bg1"/>
                </a:solidFill>
              </a:rPr>
              <a:t>TOPDD Participants</a:t>
            </a:r>
            <a:r>
              <a:rPr lang="en-US" altLang="en-US" sz="4400">
                <a:solidFill>
                  <a:schemeClr val="bg1"/>
                </a:solidFill>
              </a:rPr>
              <a:t> </a:t>
            </a:r>
          </a:p>
        </p:txBody>
      </p:sp>
    </p:spTree>
    <p:extLst>
      <p:ext uri="{BB962C8B-B14F-4D97-AF65-F5344CB8AC3E}">
        <p14:creationId xmlns:p14="http://schemas.microsoft.com/office/powerpoint/2010/main" val="29614444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496" name="Group 448">
            <a:extLst>
              <a:ext uri="{FF2B5EF4-FFF2-40B4-BE49-F238E27FC236}">
                <a16:creationId xmlns:a16="http://schemas.microsoft.com/office/drawing/2014/main" id="{36BA2671-6C8B-414F-BF0F-FA87662D29D1}"/>
              </a:ext>
            </a:extLst>
          </p:cNvPr>
          <p:cNvGraphicFramePr>
            <a:graphicFrameLocks noGrp="1"/>
          </p:cNvGraphicFramePr>
          <p:nvPr/>
        </p:nvGraphicFramePr>
        <p:xfrm>
          <a:off x="304800" y="2209800"/>
          <a:ext cx="8534399" cy="3030539"/>
        </p:xfrm>
        <a:graphic>
          <a:graphicData uri="http://schemas.openxmlformats.org/drawingml/2006/table">
            <a:tbl>
              <a:tblPr/>
              <a:tblGrid>
                <a:gridCol w="2152155">
                  <a:extLst>
                    <a:ext uri="{9D8B030D-6E8A-4147-A177-3AD203B41FA5}">
                      <a16:colId xmlns:a16="http://schemas.microsoft.com/office/drawing/2014/main" val="20000"/>
                    </a:ext>
                  </a:extLst>
                </a:gridCol>
                <a:gridCol w="1277555">
                  <a:extLst>
                    <a:ext uri="{9D8B030D-6E8A-4147-A177-3AD203B41FA5}">
                      <a16:colId xmlns:a16="http://schemas.microsoft.com/office/drawing/2014/main" val="20001"/>
                    </a:ext>
                  </a:extLst>
                </a:gridCol>
                <a:gridCol w="797607">
                  <a:extLst>
                    <a:ext uri="{9D8B030D-6E8A-4147-A177-3AD203B41FA5}">
                      <a16:colId xmlns:a16="http://schemas.microsoft.com/office/drawing/2014/main" val="20002"/>
                    </a:ext>
                  </a:extLst>
                </a:gridCol>
                <a:gridCol w="1116651">
                  <a:extLst>
                    <a:ext uri="{9D8B030D-6E8A-4147-A177-3AD203B41FA5}">
                      <a16:colId xmlns:a16="http://schemas.microsoft.com/office/drawing/2014/main" val="20003"/>
                    </a:ext>
                  </a:extLst>
                </a:gridCol>
                <a:gridCol w="877369">
                  <a:extLst>
                    <a:ext uri="{9D8B030D-6E8A-4147-A177-3AD203B41FA5}">
                      <a16:colId xmlns:a16="http://schemas.microsoft.com/office/drawing/2014/main" val="20004"/>
                    </a:ext>
                  </a:extLst>
                </a:gridCol>
                <a:gridCol w="877369">
                  <a:extLst>
                    <a:ext uri="{9D8B030D-6E8A-4147-A177-3AD203B41FA5}">
                      <a16:colId xmlns:a16="http://schemas.microsoft.com/office/drawing/2014/main" val="20005"/>
                    </a:ext>
                  </a:extLst>
                </a:gridCol>
                <a:gridCol w="1435693">
                  <a:extLst>
                    <a:ext uri="{9D8B030D-6E8A-4147-A177-3AD203B41FA5}">
                      <a16:colId xmlns:a16="http://schemas.microsoft.com/office/drawing/2014/main" val="20006"/>
                    </a:ext>
                  </a:extLst>
                </a:gridCol>
              </a:tblGrid>
              <a:tr h="8205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M (SD)</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Md</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Range</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0</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1 - 3</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Rockwell"/>
                          <a:cs typeface="Rockwell"/>
                        </a:rPr>
                        <a:t>4 or more</a:t>
                      </a:r>
                      <a:endParaRPr kumimoji="0" lang="en-US" sz="2400" b="0" i="0" u="none" strike="noStrike" cap="none" normalizeH="0" baseline="0" dirty="0">
                        <a:ln>
                          <a:noFill/>
                        </a:ln>
                        <a:solidFill>
                          <a:schemeClr val="tx1"/>
                        </a:solidFill>
                        <a:effectLst/>
                        <a:latin typeface="Rockwell"/>
                        <a:cs typeface="Rockwell"/>
                      </a:endParaRP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7651">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Rockwell"/>
                          <a:cs typeface="Rockwell"/>
                        </a:rPr>
                        <a:t>Suicide attempts last year</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.47 (1.77)</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0</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0 - 20</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84%</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14%</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3%</a:t>
                      </a:r>
                    </a:p>
                  </a:txBody>
                  <a:tcPr marL="89055" marR="89055" marT="44525" marB="4452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5231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Rockwell"/>
                          <a:cs typeface="Rockwell"/>
                        </a:rPr>
                        <a:t>Hospitalizations past 6 months</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0.5 (1.1)</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0</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0 - 8</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75%</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23%</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Rockwell"/>
                          <a:cs typeface="Rockwell"/>
                        </a:rPr>
                        <a:t>2%</a:t>
                      </a:r>
                    </a:p>
                  </a:txBody>
                  <a:tcPr marL="89055" marR="89055" marT="44525" marB="445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6A556EE8-A755-4578-B254-2F3B376ADE55}"/>
              </a:ext>
            </a:extLst>
          </p:cNvPr>
          <p:cNvSpPr>
            <a:spLocks noGrp="1"/>
          </p:cNvSpPr>
          <p:nvPr>
            <p:ph type="title"/>
          </p:nvPr>
        </p:nvSpPr>
        <p:spPr/>
        <p:txBody>
          <a:bodyPr>
            <a:noAutofit/>
          </a:bodyPr>
          <a:lstStyle/>
          <a:p>
            <a:pPr>
              <a:defRPr/>
            </a:pPr>
            <a:r>
              <a:rPr lang="en-US" sz="3600" dirty="0">
                <a:ea typeface="ＭＳ Ｐゴシック" charset="0"/>
                <a:cs typeface="+mj-cs"/>
              </a:rPr>
              <a:t>Therapist Reported Baseline Patient Functioning</a:t>
            </a:r>
          </a:p>
        </p:txBody>
      </p:sp>
    </p:spTree>
    <p:extLst>
      <p:ext uri="{BB962C8B-B14F-4D97-AF65-F5344CB8AC3E}">
        <p14:creationId xmlns:p14="http://schemas.microsoft.com/office/powerpoint/2010/main" val="12838638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6" name="Text Box 39"/>
          <p:cNvSpPr txBox="1">
            <a:spLocks noChangeArrowheads="1"/>
          </p:cNvSpPr>
          <p:nvPr/>
        </p:nvSpPr>
        <p:spPr bwMode="auto">
          <a:xfrm>
            <a:off x="228600" y="304800"/>
            <a:ext cx="8305800" cy="769441"/>
          </a:xfrm>
          <a:prstGeom prst="rect">
            <a:avLst/>
          </a:prstGeom>
          <a:noFill/>
          <a:ln w="9525">
            <a:noFill/>
            <a:miter lim="800000"/>
            <a:headEnd/>
            <a:tailEnd/>
          </a:ln>
        </p:spPr>
        <p:txBody>
          <a:bodyPr wrap="square">
            <a:spAutoFit/>
          </a:bodyPr>
          <a:lstStyle/>
          <a:p>
            <a:pPr algn="ctr"/>
            <a:r>
              <a:rPr lang="en-US" sz="4400" dirty="0">
                <a:latin typeface="Arial" panose="020B0604020202020204" pitchFamily="34" charset="0"/>
                <a:cs typeface="Arial" panose="020B0604020202020204" pitchFamily="34" charset="0"/>
              </a:rPr>
              <a:t>TOP DD Results</a:t>
            </a:r>
          </a:p>
        </p:txBody>
      </p:sp>
      <p:sp>
        <p:nvSpPr>
          <p:cNvPr id="5" name="Content Placeholder 4"/>
          <p:cNvSpPr>
            <a:spLocks noGrp="1"/>
          </p:cNvSpPr>
          <p:nvPr>
            <p:ph sz="quarter" idx="1"/>
          </p:nvPr>
        </p:nvSpPr>
        <p:spPr>
          <a:xfrm>
            <a:off x="228600" y="1006454"/>
            <a:ext cx="8007137" cy="5851546"/>
          </a:xfrm>
        </p:spPr>
        <p:txBody>
          <a:bodyPr>
            <a:normAutofit/>
          </a:bodyPr>
          <a:lstStyle/>
          <a:p>
            <a:pPr lvl="1"/>
            <a:r>
              <a:rPr lang="en-US" sz="2800" dirty="0">
                <a:latin typeface="Arial" panose="020B0604020202020204" pitchFamily="34" charset="0"/>
                <a:cs typeface="Arial" panose="020B0604020202020204" pitchFamily="34" charset="0"/>
              </a:rPr>
              <a:t>Fewer suicide attempts and self-harm</a:t>
            </a:r>
          </a:p>
          <a:p>
            <a:pPr lvl="1"/>
            <a:r>
              <a:rPr lang="en-US" sz="2800" dirty="0">
                <a:latin typeface="Arial" panose="020B0604020202020204" pitchFamily="34" charset="0"/>
                <a:cs typeface="Arial" panose="020B0604020202020204" pitchFamily="34" charset="0"/>
              </a:rPr>
              <a:t>Fewer hospitalizations </a:t>
            </a:r>
          </a:p>
          <a:p>
            <a:pPr lvl="1"/>
            <a:r>
              <a:rPr lang="en-US" sz="2800" dirty="0">
                <a:latin typeface="Arial" panose="020B0604020202020204" pitchFamily="34" charset="0"/>
                <a:cs typeface="Arial" panose="020B0604020202020204" pitchFamily="34" charset="0"/>
              </a:rPr>
              <a:t>Decreased treatment costs</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Decreased symptoms:  depression, PTSD, </a:t>
            </a:r>
            <a:r>
              <a:rPr lang="en-US" sz="2800" dirty="0">
                <a:effectLst/>
                <a:latin typeface="Arial" panose="020B0604020202020204" pitchFamily="34" charset="0"/>
                <a:cs typeface="Arial" panose="020B0604020202020204" pitchFamily="34" charset="0"/>
              </a:rPr>
              <a:t>dissociation, physical pain, general distress, </a:t>
            </a:r>
            <a:r>
              <a:rPr lang="en-US" sz="2800" dirty="0">
                <a:latin typeface="Arial" panose="020B0604020202020204" pitchFamily="34" charset="0"/>
                <a:cs typeface="Arial" panose="020B0604020202020204" pitchFamily="34" charset="0"/>
              </a:rPr>
              <a:t>street </a:t>
            </a:r>
            <a:r>
              <a:rPr lang="en-US" sz="2800" dirty="0">
                <a:effectLst/>
                <a:latin typeface="Arial" panose="020B0604020202020204" pitchFamily="34" charset="0"/>
                <a:cs typeface="Arial" panose="020B0604020202020204" pitchFamily="34" charset="0"/>
              </a:rPr>
              <a:t>drug use</a:t>
            </a:r>
          </a:p>
          <a:p>
            <a:pPr lvl="1"/>
            <a:r>
              <a:rPr lang="en-US" sz="2800" dirty="0">
                <a:effectLst/>
                <a:latin typeface="Arial" panose="020B0604020202020204" pitchFamily="34" charset="0"/>
                <a:cs typeface="Arial" panose="020B0604020202020204" pitchFamily="34" charset="0"/>
              </a:rPr>
              <a:t>Increased engagement in </a:t>
            </a:r>
            <a:r>
              <a:rPr lang="en-US" sz="2800" dirty="0">
                <a:latin typeface="Arial" panose="020B0604020202020204" pitchFamily="34" charset="0"/>
                <a:cs typeface="Arial" panose="020B0604020202020204" pitchFamily="34" charset="0"/>
              </a:rPr>
              <a:t>school, volunteer jobs, &amp; relationships;</a:t>
            </a:r>
            <a:r>
              <a:rPr lang="en-US" sz="2800" dirty="0">
                <a:effectLst/>
                <a:latin typeface="Arial" panose="020B0604020202020204" pitchFamily="34" charset="0"/>
                <a:cs typeface="Arial" panose="020B0604020202020204" pitchFamily="34" charset="0"/>
              </a:rPr>
              <a:t> feeling good</a:t>
            </a:r>
          </a:p>
          <a:p>
            <a:pPr lvl="1"/>
            <a:endParaRPr lang="en-US" sz="2800" dirty="0">
              <a:effectLst/>
              <a:latin typeface="Arial" panose="020B0604020202020204" pitchFamily="34" charset="0"/>
              <a:cs typeface="Arial" panose="020B0604020202020204" pitchFamily="34" charset="0"/>
            </a:endParaRPr>
          </a:p>
          <a:p>
            <a:pPr>
              <a:buNone/>
            </a:pPr>
            <a:endParaRPr lang="en-US" dirty="0">
              <a:effectLst/>
              <a:latin typeface="Calibri" pitchFamily="34" charset="0"/>
            </a:endParaRPr>
          </a:p>
          <a:p>
            <a:pPr>
              <a:buNone/>
            </a:pPr>
            <a:endParaRPr lang="en-US" dirty="0">
              <a:effectLst/>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422025"/>
            <a:ext cx="2895600" cy="1131175"/>
          </a:xfrm>
          <a:prstGeom prst="rect">
            <a:avLst/>
          </a:prstGeom>
          <a:solidFill>
            <a:schemeClr val="bg1"/>
          </a:solidFill>
        </p:spPr>
      </p:pic>
    </p:spTree>
    <p:extLst>
      <p:ext uri="{BB962C8B-B14F-4D97-AF65-F5344CB8AC3E}">
        <p14:creationId xmlns:p14="http://schemas.microsoft.com/office/powerpoint/2010/main" val="8682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957"/>
            <a:ext cx="7543800" cy="2752793"/>
          </a:xfrm>
        </p:spPr>
        <p:txBody>
          <a:bodyPr/>
          <a:lstStyle/>
          <a:p>
            <a:pPr algn="ctr"/>
            <a:br>
              <a:rPr lang="en-US" sz="4800" dirty="0">
                <a:solidFill>
                  <a:schemeClr val="tx1"/>
                </a:solidFill>
              </a:rPr>
            </a:br>
            <a:r>
              <a:rPr lang="en-US" sz="4800" dirty="0">
                <a:solidFill>
                  <a:schemeClr val="tx1"/>
                </a:solidFill>
              </a:rPr>
              <a:t>TOP DD </a:t>
            </a:r>
            <a:r>
              <a:rPr lang="en-US" sz="4800" b="1" dirty="0">
                <a:solidFill>
                  <a:schemeClr val="tx1"/>
                </a:solidFill>
              </a:rPr>
              <a:t>Network</a:t>
            </a:r>
            <a:r>
              <a:rPr lang="en-US" sz="4800" dirty="0">
                <a:solidFill>
                  <a:schemeClr val="tx1"/>
                </a:solidFill>
              </a:rPr>
              <a:t> Methodology and </a:t>
            </a:r>
            <a:br>
              <a:rPr lang="en-US" sz="4800" dirty="0">
                <a:solidFill>
                  <a:schemeClr val="tx1"/>
                </a:solidFill>
              </a:rPr>
            </a:br>
            <a:r>
              <a:rPr lang="en-US" sz="4800" dirty="0">
                <a:solidFill>
                  <a:schemeClr val="tx1"/>
                </a:solidFill>
              </a:rPr>
              <a:t>Overarching Results</a:t>
            </a:r>
            <a:br>
              <a:rPr lang="en-US" sz="4800" dirty="0">
                <a:solidFill>
                  <a:schemeClr val="tx1"/>
                </a:solidFill>
              </a:rPr>
            </a:br>
            <a:endParaRPr lang="en-US" sz="4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004" y="167894"/>
            <a:ext cx="5672328" cy="2215912"/>
          </a:xfrm>
          <a:prstGeom prst="rect">
            <a:avLst/>
          </a:prstGeom>
        </p:spPr>
      </p:pic>
    </p:spTree>
    <p:extLst>
      <p:ext uri="{BB962C8B-B14F-4D97-AF65-F5344CB8AC3E}">
        <p14:creationId xmlns:p14="http://schemas.microsoft.com/office/powerpoint/2010/main" val="265103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239D-005D-412D-8DBF-188C81768777}"/>
              </a:ext>
            </a:extLst>
          </p:cNvPr>
          <p:cNvSpPr>
            <a:spLocks noGrp="1"/>
          </p:cNvSpPr>
          <p:nvPr>
            <p:ph type="title"/>
          </p:nvPr>
        </p:nvSpPr>
        <p:spPr/>
        <p:txBody>
          <a:bodyPr>
            <a:normAutofit/>
          </a:bodyPr>
          <a:lstStyle/>
          <a:p>
            <a:r>
              <a:rPr lang="en-US" sz="3200" dirty="0"/>
              <a:t>Complex Dissociative Disorders</a:t>
            </a:r>
            <a:endParaRPr lang="en-US" sz="2800" dirty="0"/>
          </a:p>
        </p:txBody>
      </p:sp>
      <p:sp>
        <p:nvSpPr>
          <p:cNvPr id="3" name="Content Placeholder 2">
            <a:extLst>
              <a:ext uri="{FF2B5EF4-FFF2-40B4-BE49-F238E27FC236}">
                <a16:creationId xmlns:a16="http://schemas.microsoft.com/office/drawing/2014/main" id="{869C9362-DA3A-4DE3-8C4C-2DD7E8ACEFBA}"/>
              </a:ext>
            </a:extLst>
          </p:cNvPr>
          <p:cNvSpPr>
            <a:spLocks noGrp="1"/>
          </p:cNvSpPr>
          <p:nvPr>
            <p:ph idx="1"/>
          </p:nvPr>
        </p:nvSpPr>
        <p:spPr>
          <a:xfrm>
            <a:off x="508001" y="1335110"/>
            <a:ext cx="6528157" cy="4706253"/>
          </a:xfrm>
        </p:spPr>
        <p:txBody>
          <a:bodyPr>
            <a:normAutofit fontScale="92500"/>
          </a:bodyPr>
          <a:lstStyle/>
          <a:p>
            <a:endParaRPr lang="en-US" sz="2800" dirty="0"/>
          </a:p>
          <a:p>
            <a:r>
              <a:rPr lang="en-US" sz="2800" dirty="0"/>
              <a:t>Complex clinical presentation complicates diagnosis, research, and treatment</a:t>
            </a:r>
          </a:p>
          <a:p>
            <a:pPr lvl="1"/>
            <a:r>
              <a:rPr lang="en-US" sz="2800" dirty="0"/>
              <a:t>High Acuity </a:t>
            </a:r>
          </a:p>
          <a:p>
            <a:pPr lvl="2"/>
            <a:r>
              <a:rPr lang="en-US" sz="2400" dirty="0"/>
              <a:t>frequent suicidal thoughts and/or attempts</a:t>
            </a:r>
          </a:p>
          <a:p>
            <a:pPr lvl="2"/>
            <a:r>
              <a:rPr lang="en-US" sz="2400" dirty="0"/>
              <a:t>self-injurious behavior</a:t>
            </a:r>
          </a:p>
          <a:p>
            <a:pPr marL="914400" lvl="2" indent="0">
              <a:buNone/>
            </a:pPr>
            <a:endParaRPr lang="en-US" sz="2400" dirty="0"/>
          </a:p>
          <a:p>
            <a:pPr lvl="1"/>
            <a:r>
              <a:rPr lang="en-US" sz="2800" dirty="0"/>
              <a:t>High and varied co-morbidity</a:t>
            </a:r>
          </a:p>
          <a:p>
            <a:pPr lvl="2"/>
            <a:r>
              <a:rPr lang="en-US" sz="2400" dirty="0"/>
              <a:t>PTSD, &amp; mood, anxiety, substance use, </a:t>
            </a:r>
            <a:r>
              <a:rPr lang="en-US" sz="2400" dirty="0" err="1"/>
              <a:t>somatform</a:t>
            </a:r>
            <a:r>
              <a:rPr lang="en-US" sz="2400" dirty="0"/>
              <a:t>, personality disorders, and more</a:t>
            </a:r>
          </a:p>
          <a:p>
            <a:endParaRPr lang="en-US" dirty="0"/>
          </a:p>
        </p:txBody>
      </p:sp>
    </p:spTree>
    <p:extLst>
      <p:ext uri="{BB962C8B-B14F-4D97-AF65-F5344CB8AC3E}">
        <p14:creationId xmlns:p14="http://schemas.microsoft.com/office/powerpoint/2010/main" val="211302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055" y="24319"/>
            <a:ext cx="8229600" cy="1143000"/>
          </a:xfrm>
        </p:spPr>
        <p:txBody>
          <a:bodyPr>
            <a:normAutofit/>
          </a:bodyPr>
          <a:lstStyle/>
          <a:p>
            <a:pPr algn="ctr"/>
            <a:r>
              <a:rPr lang="en-US" sz="4000" dirty="0">
                <a:solidFill>
                  <a:schemeClr val="tx1"/>
                </a:solidFill>
                <a:effectLst/>
                <a:latin typeface="Arial" panose="020B0604020202020204" pitchFamily="34" charset="0"/>
                <a:cs typeface="Arial" panose="020B0604020202020204" pitchFamily="34" charset="0"/>
              </a:rPr>
              <a:t>TOP</a:t>
            </a:r>
            <a:r>
              <a:rPr lang="en-US" sz="4400" dirty="0">
                <a:solidFill>
                  <a:schemeClr val="tx1"/>
                </a:solidFill>
                <a:effectLst/>
                <a:latin typeface="Arial" panose="020B0604020202020204" pitchFamily="34" charset="0"/>
                <a:cs typeface="Arial" panose="020B0604020202020204" pitchFamily="34" charset="0"/>
              </a:rPr>
              <a:t> DD Network study</a:t>
            </a:r>
            <a:endParaRPr lang="en-US" sz="4400" dirty="0">
              <a:solidFill>
                <a:schemeClr val="tx1"/>
              </a:solidFill>
              <a:effectLst/>
            </a:endParaRPr>
          </a:p>
        </p:txBody>
      </p:sp>
      <p:sp>
        <p:nvSpPr>
          <p:cNvPr id="2" name="Content Placeholder 1"/>
          <p:cNvSpPr>
            <a:spLocks noGrp="1"/>
          </p:cNvSpPr>
          <p:nvPr>
            <p:ph idx="1"/>
          </p:nvPr>
        </p:nvSpPr>
        <p:spPr>
          <a:xfrm>
            <a:off x="349094" y="824311"/>
            <a:ext cx="8229600" cy="5436708"/>
          </a:xfrm>
        </p:spPr>
        <p:txBody>
          <a:bodyPr>
            <a:normAutofit/>
          </a:bodyPr>
          <a:lstStyle/>
          <a:p>
            <a:pPr marL="109728" indent="0">
              <a:buNone/>
            </a:pPr>
            <a:endParaRPr lang="en-US" dirty="0">
              <a:solidFill>
                <a:schemeClr val="bg1"/>
              </a:solidFill>
              <a:latin typeface="Arial" panose="020B0604020202020204" pitchFamily="34" charset="0"/>
              <a:cs typeface="Arial" panose="020B0604020202020204" pitchFamily="34" charset="0"/>
            </a:endParaRPr>
          </a:p>
          <a:p>
            <a:pPr marL="109728" indent="0">
              <a:buNone/>
            </a:pPr>
            <a:r>
              <a:rPr lang="en-US" sz="2400" dirty="0">
                <a:solidFill>
                  <a:schemeClr val="tx1"/>
                </a:solidFill>
                <a:latin typeface="Arial" panose="020B0604020202020204" pitchFamily="34" charset="0"/>
                <a:cs typeface="Arial" panose="020B0604020202020204" pitchFamily="34" charset="0"/>
              </a:rPr>
              <a:t>Web-based program: </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Free and easily accessible</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Helps educate dissociative people AND therapists:</a:t>
            </a:r>
          </a:p>
          <a:p>
            <a:pPr lvl="2">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Improving affect regulation</a:t>
            </a:r>
          </a:p>
          <a:p>
            <a:pPr lvl="2">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Improving control over dissociation</a:t>
            </a:r>
          </a:p>
          <a:p>
            <a:pPr lvl="2">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Improving safety</a:t>
            </a:r>
          </a:p>
          <a:p>
            <a:pPr marL="685808" lvl="2" indent="0">
              <a:buNone/>
            </a:pPr>
            <a:endParaRPr lang="en-US"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45 videos plus weekly written reflection and practice exercises</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2 years access to educational program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109728" indent="0">
              <a:buNone/>
            </a:pPr>
            <a:endParaRPr lang="en-US" dirty="0">
              <a:solidFill>
                <a:schemeClr val="tx1"/>
              </a:solidFill>
            </a:endParaRPr>
          </a:p>
          <a:p>
            <a:pPr marL="109728" indent="0">
              <a:buNone/>
            </a:pPr>
            <a:endParaRPr lang="en-US" dirty="0"/>
          </a:p>
        </p:txBody>
      </p:sp>
    </p:spTree>
    <p:extLst>
      <p:ext uri="{BB962C8B-B14F-4D97-AF65-F5344CB8AC3E}">
        <p14:creationId xmlns:p14="http://schemas.microsoft.com/office/powerpoint/2010/main" val="9489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055" y="24319"/>
            <a:ext cx="8229600" cy="1143000"/>
          </a:xfrm>
        </p:spPr>
        <p:txBody>
          <a:bodyPr>
            <a:normAutofit/>
          </a:bodyPr>
          <a:lstStyle/>
          <a:p>
            <a:pPr algn="ctr"/>
            <a:r>
              <a:rPr lang="en-US" sz="4000" dirty="0">
                <a:solidFill>
                  <a:schemeClr val="tx1"/>
                </a:solidFill>
                <a:effectLst/>
                <a:latin typeface="Arial" panose="020B0604020202020204" pitchFamily="34" charset="0"/>
                <a:cs typeface="Arial" panose="020B0604020202020204" pitchFamily="34" charset="0"/>
              </a:rPr>
              <a:t>TOP</a:t>
            </a:r>
            <a:r>
              <a:rPr lang="en-US" sz="4400" dirty="0">
                <a:solidFill>
                  <a:schemeClr val="tx1"/>
                </a:solidFill>
                <a:effectLst/>
                <a:latin typeface="Arial" panose="020B0604020202020204" pitchFamily="34" charset="0"/>
                <a:cs typeface="Arial" panose="020B0604020202020204" pitchFamily="34" charset="0"/>
              </a:rPr>
              <a:t> DD Network study</a:t>
            </a:r>
            <a:endParaRPr lang="en-US" sz="4400" dirty="0">
              <a:solidFill>
                <a:schemeClr val="tx1"/>
              </a:solidFill>
              <a:effectLst/>
            </a:endParaRPr>
          </a:p>
        </p:txBody>
      </p:sp>
      <p:sp>
        <p:nvSpPr>
          <p:cNvPr id="2" name="Content Placeholder 1"/>
          <p:cNvSpPr>
            <a:spLocks noGrp="1"/>
          </p:cNvSpPr>
          <p:nvPr>
            <p:ph idx="1"/>
          </p:nvPr>
        </p:nvSpPr>
        <p:spPr>
          <a:xfrm>
            <a:off x="349094" y="824311"/>
            <a:ext cx="8229600" cy="5436708"/>
          </a:xfrm>
        </p:spPr>
        <p:txBody>
          <a:bodyPr>
            <a:normAutofit/>
          </a:bodyPr>
          <a:lstStyle/>
          <a:p>
            <a:pPr marL="109728" indent="0">
              <a:buNone/>
            </a:pP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solidFill>
                  <a:schemeClr val="tx1"/>
                </a:solidFill>
              </a:rPr>
              <a:t>Adjunctive</a:t>
            </a:r>
            <a:r>
              <a:rPr lang="en-US" sz="2400" dirty="0">
                <a:solidFill>
                  <a:schemeClr val="tx1"/>
                </a:solidFill>
              </a:rPr>
              <a:t> educational program</a:t>
            </a:r>
          </a:p>
          <a:p>
            <a:pPr lvl="1">
              <a:buFont typeface="Arial" panose="020B0604020202020204" pitchFamily="34" charset="0"/>
              <a:buChar char="•"/>
            </a:pPr>
            <a:r>
              <a:rPr lang="en-US" sz="2249" dirty="0">
                <a:solidFill>
                  <a:schemeClr val="tx1"/>
                </a:solidFill>
              </a:rPr>
              <a:t>Patients AND their therapists had to both agree to participate</a:t>
            </a:r>
          </a:p>
          <a:p>
            <a:pPr marL="0" indent="0">
              <a:buNone/>
            </a:pPr>
            <a:endParaRPr lang="en-US" sz="2400" dirty="0">
              <a:solidFill>
                <a:schemeClr val="tx1"/>
              </a:solidFill>
            </a:endParaRPr>
          </a:p>
          <a:p>
            <a:pPr>
              <a:buFont typeface="Arial" panose="020B0604020202020204" pitchFamily="34" charset="0"/>
              <a:buChar char="•"/>
            </a:pPr>
            <a:r>
              <a:rPr lang="en-US" sz="2400" dirty="0">
                <a:solidFill>
                  <a:schemeClr val="tx1"/>
                </a:solidFill>
              </a:rPr>
              <a:t>Patients already being treated for DD</a:t>
            </a:r>
          </a:p>
          <a:p>
            <a:pPr marL="0" indent="0">
              <a:buNone/>
            </a:pPr>
            <a:endParaRPr lang="en-US" sz="2400" dirty="0">
              <a:solidFill>
                <a:schemeClr val="tx1"/>
              </a:solidFill>
            </a:endParaRPr>
          </a:p>
          <a:p>
            <a:pPr>
              <a:buFont typeface="Arial" panose="020B0604020202020204" pitchFamily="34" charset="0"/>
              <a:buChar char="•"/>
            </a:pPr>
            <a:r>
              <a:rPr lang="en-US" sz="2400" i="1" u="sng" dirty="0">
                <a:solidFill>
                  <a:schemeClr val="tx1"/>
                </a:solidFill>
              </a:rPr>
              <a:t>No patient excluded </a:t>
            </a:r>
            <a:r>
              <a:rPr lang="en-US" sz="2400" dirty="0">
                <a:solidFill>
                  <a:schemeClr val="tx1"/>
                </a:solidFill>
              </a:rPr>
              <a:t>based on severity of safety problems, co-morbid disorders, medications</a:t>
            </a: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r>
              <a:rPr lang="en-US" sz="2400" dirty="0">
                <a:solidFill>
                  <a:schemeClr val="tx1"/>
                </a:solidFill>
              </a:rPr>
              <a:t>No control group</a:t>
            </a:r>
          </a:p>
          <a:p>
            <a:pPr marL="109728" indent="0">
              <a:buNone/>
            </a:pPr>
            <a:endParaRPr lang="en-US" sz="2400" dirty="0">
              <a:solidFill>
                <a:schemeClr val="tx1"/>
              </a:solidFill>
            </a:endParaRPr>
          </a:p>
          <a:p>
            <a:pPr marL="109728" indent="0">
              <a:buNone/>
            </a:pPr>
            <a:endParaRPr lang="en-US" dirty="0"/>
          </a:p>
        </p:txBody>
      </p:sp>
    </p:spTree>
    <p:extLst>
      <p:ext uri="{BB962C8B-B14F-4D97-AF65-F5344CB8AC3E}">
        <p14:creationId xmlns:p14="http://schemas.microsoft.com/office/powerpoint/2010/main" val="25433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solidFill>
                  <a:schemeClr val="tx1"/>
                </a:solidFill>
                <a:effectLst/>
                <a:latin typeface="Arial" panose="020B0604020202020204" pitchFamily="34" charset="0"/>
                <a:cs typeface="Arial" panose="020B0604020202020204" pitchFamily="34" charset="0"/>
              </a:rPr>
              <a:t>TOP DD Network study</a:t>
            </a:r>
            <a:endParaRPr lang="en-US" sz="4000" dirty="0">
              <a:solidFill>
                <a:schemeClr val="tx1"/>
              </a:solidFill>
              <a:effectLst/>
            </a:endParaRPr>
          </a:p>
        </p:txBody>
      </p:sp>
      <p:sp>
        <p:nvSpPr>
          <p:cNvPr id="2" name="Content Placeholder 1"/>
          <p:cNvSpPr>
            <a:spLocks noGrp="1"/>
          </p:cNvSpPr>
          <p:nvPr>
            <p:ph idx="1"/>
          </p:nvPr>
        </p:nvSpPr>
        <p:spPr>
          <a:xfrm>
            <a:off x="508001" y="1760220"/>
            <a:ext cx="6447501" cy="4281143"/>
          </a:xfrm>
        </p:spPr>
        <p:txBody>
          <a:bodyPr/>
          <a:lstStyle/>
          <a:p>
            <a:pPr marL="109728" indent="0">
              <a:buNone/>
            </a:pPr>
            <a:r>
              <a:rPr lang="en-US" sz="2000" dirty="0">
                <a:solidFill>
                  <a:schemeClr val="tx1"/>
                </a:solidFill>
                <a:latin typeface="Arial" panose="020B0604020202020204" pitchFamily="34" charset="0"/>
                <a:cs typeface="Arial" panose="020B0604020202020204" pitchFamily="34" charset="0"/>
              </a:rPr>
              <a:t>Example:</a:t>
            </a:r>
          </a:p>
          <a:p>
            <a:pPr marL="109728" indent="0">
              <a:buNone/>
            </a:pPr>
            <a:endParaRPr lang="en-US" sz="20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Video: reasons traumatized people hurt themselves</a:t>
            </a:r>
          </a:p>
          <a:p>
            <a:pPr marL="393192" lvl="1" indent="0">
              <a:buNone/>
            </a:pPr>
            <a:endParaRPr lang="en-US" sz="20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Written:  make a list of reasons why you self-harm; make a safe coping list (healthy alternatives)</a:t>
            </a:r>
          </a:p>
          <a:p>
            <a:pPr marL="393192" lvl="1" indent="0">
              <a:buNone/>
            </a:pPr>
            <a:endParaRPr lang="en-US" sz="20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Practice: use safe coping list this week</a:t>
            </a:r>
          </a:p>
          <a:p>
            <a:pPr>
              <a:buFont typeface="Arial" panose="020B0604020202020204" pitchFamily="34" charset="0"/>
              <a:buChar char="•"/>
            </a:pPr>
            <a:endParaRPr lang="en-US" sz="2000" dirty="0">
              <a:solidFill>
                <a:schemeClr val="tx1"/>
              </a:solidFill>
            </a:endParaRPr>
          </a:p>
          <a:p>
            <a:pPr marL="109728" indent="0">
              <a:buNone/>
            </a:pPr>
            <a:endParaRPr lang="en-US" dirty="0">
              <a:solidFill>
                <a:schemeClr val="tx1"/>
              </a:solidFill>
            </a:endParaRPr>
          </a:p>
          <a:p>
            <a:pPr marL="109728"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887" y="5590674"/>
            <a:ext cx="2895600" cy="1131175"/>
          </a:xfrm>
          <a:prstGeom prst="rect">
            <a:avLst/>
          </a:prstGeom>
          <a:solidFill>
            <a:schemeClr val="bg1"/>
          </a:solidFill>
        </p:spPr>
      </p:pic>
    </p:spTree>
    <p:extLst>
      <p:ext uri="{BB962C8B-B14F-4D97-AF65-F5344CB8AC3E}">
        <p14:creationId xmlns:p14="http://schemas.microsoft.com/office/powerpoint/2010/main" val="336239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03A52-ED8F-4714-815E-B12C23343193}"/>
              </a:ext>
            </a:extLst>
          </p:cNvPr>
          <p:cNvPicPr>
            <a:picLocks noChangeAspect="1"/>
          </p:cNvPicPr>
          <p:nvPr/>
        </p:nvPicPr>
        <p:blipFill>
          <a:blip r:embed="rId2"/>
          <a:stretch>
            <a:fillRect/>
          </a:stretch>
        </p:blipFill>
        <p:spPr>
          <a:xfrm>
            <a:off x="2068560" y="197100"/>
            <a:ext cx="5006880" cy="6463800"/>
          </a:xfrm>
          <a:prstGeom prst="rect">
            <a:avLst/>
          </a:prstGeom>
        </p:spPr>
      </p:pic>
    </p:spTree>
    <p:extLst>
      <p:ext uri="{BB962C8B-B14F-4D97-AF65-F5344CB8AC3E}">
        <p14:creationId xmlns:p14="http://schemas.microsoft.com/office/powerpoint/2010/main" val="31771042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DD Network Participants 12.17">
            <a:extLst>
              <a:ext uri="{FF2B5EF4-FFF2-40B4-BE49-F238E27FC236}">
                <a16:creationId xmlns:a16="http://schemas.microsoft.com/office/drawing/2014/main" id="{FBD89DE0-2C26-4D36-A9FA-014AE70DA57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62038"/>
            <a:ext cx="9144000" cy="4732735"/>
          </a:xfrm>
          <a:prstGeom prst="rect">
            <a:avLst/>
          </a:prstGeom>
        </p:spPr>
      </p:pic>
      <p:sp>
        <p:nvSpPr>
          <p:cNvPr id="2" name="TextBox 1">
            <a:extLst>
              <a:ext uri="{FF2B5EF4-FFF2-40B4-BE49-F238E27FC236}">
                <a16:creationId xmlns:a16="http://schemas.microsoft.com/office/drawing/2014/main" id="{8DDBDB46-74BC-41C6-ABBE-D547A86B59F8}"/>
              </a:ext>
            </a:extLst>
          </p:cNvPr>
          <p:cNvSpPr txBox="1"/>
          <p:nvPr/>
        </p:nvSpPr>
        <p:spPr>
          <a:xfrm>
            <a:off x="2554310" y="283335"/>
            <a:ext cx="5147256" cy="400110"/>
          </a:xfrm>
          <a:prstGeom prst="rect">
            <a:avLst/>
          </a:prstGeom>
          <a:noFill/>
        </p:spPr>
        <p:txBody>
          <a:bodyPr wrap="square" rtlCol="0">
            <a:spAutoFit/>
          </a:bodyPr>
          <a:lstStyle/>
          <a:p>
            <a:r>
              <a:rPr lang="en-US" sz="2000" dirty="0"/>
              <a:t>TOP DD Network Participants</a:t>
            </a:r>
            <a:endParaRPr lang="en-US" sz="2000" kern="120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5929540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42316"/>
            <a:ext cx="6447501" cy="548183"/>
          </a:xfrm>
        </p:spPr>
        <p:txBody>
          <a:bodyPr>
            <a:normAutofit fontScale="90000"/>
          </a:bodyPr>
          <a:lstStyle/>
          <a:p>
            <a:r>
              <a:rPr lang="en-US" sz="4400" i="1" dirty="0"/>
              <a:t>Methodology</a:t>
            </a:r>
            <a:endParaRPr lang="en-US" sz="4400" u="sng" dirty="0"/>
          </a:p>
        </p:txBody>
      </p:sp>
      <p:sp>
        <p:nvSpPr>
          <p:cNvPr id="3" name="Content Placeholder 2"/>
          <p:cNvSpPr>
            <a:spLocks noGrp="1"/>
          </p:cNvSpPr>
          <p:nvPr>
            <p:ph idx="1"/>
          </p:nvPr>
        </p:nvSpPr>
        <p:spPr>
          <a:xfrm>
            <a:off x="508001" y="969264"/>
            <a:ext cx="7671307" cy="5312664"/>
          </a:xfrm>
        </p:spPr>
        <p:txBody>
          <a:bodyPr>
            <a:noAutofit/>
          </a:bodyPr>
          <a:lstStyle/>
          <a:p>
            <a:endParaRPr lang="en-US" sz="2400" dirty="0">
              <a:latin typeface="Cambria"/>
              <a:cs typeface="Cambria"/>
            </a:endParaRPr>
          </a:p>
          <a:p>
            <a:r>
              <a:rPr lang="en-US" sz="2400" dirty="0">
                <a:latin typeface="Cambria"/>
                <a:cs typeface="Cambria"/>
              </a:rPr>
              <a:t>N  = 111 patients with data for intake and</a:t>
            </a:r>
          </a:p>
          <a:p>
            <a:pPr marL="0" indent="0">
              <a:buNone/>
            </a:pPr>
            <a:r>
              <a:rPr lang="en-US" sz="2400" dirty="0">
                <a:latin typeface="Cambria"/>
                <a:cs typeface="Cambria"/>
              </a:rPr>
              <a:t>                 1 &amp;/or 2 year assessments</a:t>
            </a:r>
          </a:p>
          <a:p>
            <a:pPr marL="0" indent="0">
              <a:buNone/>
            </a:pPr>
            <a:endParaRPr lang="en-US" sz="2400" dirty="0">
              <a:latin typeface="Cambria"/>
              <a:cs typeface="Cambria"/>
            </a:endParaRPr>
          </a:p>
          <a:p>
            <a:r>
              <a:rPr lang="en-US" sz="2400" dirty="0">
                <a:latin typeface="Cambria"/>
                <a:cs typeface="Cambria"/>
              </a:rPr>
              <a:t>Examined overall sample and </a:t>
            </a:r>
            <a:r>
              <a:rPr lang="en-US" sz="2400" dirty="0">
                <a:latin typeface="Cambria" panose="02040503050406030204" pitchFamily="18" charset="0"/>
                <a:ea typeface="Cambria" panose="02040503050406030204" pitchFamily="18" charset="0"/>
              </a:rPr>
              <a:t>high dissociation (DES scores of 30 or more; </a:t>
            </a:r>
            <a:r>
              <a:rPr lang="en-US" sz="2400" i="1" dirty="0">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 71) versus low dissociation (DES scores less than 30; </a:t>
            </a:r>
            <a:r>
              <a:rPr lang="en-US" sz="2400" i="1" dirty="0">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 40) subsamples</a:t>
            </a:r>
            <a:r>
              <a:rPr lang="en-US" dirty="0"/>
              <a:t> </a:t>
            </a:r>
          </a:p>
          <a:p>
            <a:pPr marL="0" indent="0">
              <a:buNone/>
            </a:pPr>
            <a:br>
              <a:rPr lang="en-US" sz="2400" dirty="0"/>
            </a:br>
            <a:endParaRPr lang="en-US" sz="2400" dirty="0">
              <a:latin typeface="Cambria"/>
              <a:cs typeface="Cambria"/>
            </a:endParaRPr>
          </a:p>
          <a:p>
            <a:pPr marL="0" indent="0">
              <a:buNone/>
            </a:pPr>
            <a:endParaRPr lang="en-US" sz="2400" dirty="0">
              <a:latin typeface="Cambria"/>
              <a:cs typeface="Cambri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558" y="443941"/>
            <a:ext cx="2023532" cy="790499"/>
          </a:xfrm>
          <a:prstGeom prst="rect">
            <a:avLst/>
          </a:prstGeom>
        </p:spPr>
      </p:pic>
    </p:spTree>
    <p:extLst>
      <p:ext uri="{BB962C8B-B14F-4D97-AF65-F5344CB8AC3E}">
        <p14:creationId xmlns:p14="http://schemas.microsoft.com/office/powerpoint/2010/main" val="60654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42316"/>
            <a:ext cx="6447501" cy="548183"/>
          </a:xfrm>
        </p:spPr>
        <p:txBody>
          <a:bodyPr>
            <a:normAutofit fontScale="90000"/>
          </a:bodyPr>
          <a:lstStyle/>
          <a:p>
            <a:r>
              <a:rPr lang="en-US" sz="4400" i="1" dirty="0"/>
              <a:t>Methodology</a:t>
            </a:r>
            <a:endParaRPr lang="en-US" sz="4400" u="sng" dirty="0"/>
          </a:p>
        </p:txBody>
      </p:sp>
      <p:sp>
        <p:nvSpPr>
          <p:cNvPr id="3" name="Content Placeholder 2"/>
          <p:cNvSpPr>
            <a:spLocks noGrp="1"/>
          </p:cNvSpPr>
          <p:nvPr>
            <p:ph idx="1"/>
          </p:nvPr>
        </p:nvSpPr>
        <p:spPr>
          <a:xfrm>
            <a:off x="508001" y="969264"/>
            <a:ext cx="7671307" cy="5312664"/>
          </a:xfrm>
        </p:spPr>
        <p:txBody>
          <a:bodyPr>
            <a:noAutofit/>
          </a:bodyPr>
          <a:lstStyle/>
          <a:p>
            <a:pPr marL="0" indent="0">
              <a:buNone/>
            </a:pPr>
            <a:r>
              <a:rPr lang="en-US" sz="2400" dirty="0">
                <a:latin typeface="Cambria"/>
                <a:cs typeface="Cambria"/>
              </a:rPr>
              <a:t>Analyses: </a:t>
            </a:r>
          </a:p>
          <a:p>
            <a:pPr lvl="1"/>
            <a:r>
              <a:rPr lang="en-US" sz="2400" dirty="0">
                <a:latin typeface="Cambria"/>
                <a:cs typeface="Cambria"/>
              </a:rPr>
              <a:t>1. Cohen’s effect sizes using paired data to examine change in outcomes</a:t>
            </a:r>
          </a:p>
          <a:p>
            <a:pPr marL="342904" lvl="1" indent="0">
              <a:buNone/>
            </a:pPr>
            <a:endParaRPr lang="en-US" sz="2400" dirty="0">
              <a:latin typeface="Cambria"/>
              <a:cs typeface="Cambria"/>
            </a:endParaRPr>
          </a:p>
          <a:p>
            <a:pPr lvl="1"/>
            <a:r>
              <a:rPr lang="en-US" sz="2249" dirty="0">
                <a:latin typeface="Cambria"/>
                <a:cs typeface="Cambria"/>
              </a:rPr>
              <a:t>2. Mixed REML method of testing models using linear within-subject effects over time and between-subject effects for high and low DES groups.</a:t>
            </a:r>
            <a:endParaRPr lang="en-US" sz="1449" dirty="0"/>
          </a:p>
          <a:p>
            <a:pPr lvl="3"/>
            <a:r>
              <a:rPr lang="en-US" sz="2100" dirty="0">
                <a:latin typeface="Cambria"/>
                <a:cs typeface="Cambria"/>
              </a:rPr>
              <a:t>Covariates included when significant. SAS 9.3mixed procedure accommodates missing data. </a:t>
            </a:r>
          </a:p>
          <a:p>
            <a:pPr lvl="3"/>
            <a:r>
              <a:rPr lang="en-US" sz="2100" dirty="0">
                <a:latin typeface="Cambria"/>
                <a:cs typeface="Cambria"/>
              </a:rPr>
              <a:t>Bonferroni post hoc comparisons for interactions and main effects.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558" y="443941"/>
            <a:ext cx="2023532" cy="790499"/>
          </a:xfrm>
          <a:prstGeom prst="rect">
            <a:avLst/>
          </a:prstGeom>
        </p:spPr>
      </p:pic>
    </p:spTree>
    <p:extLst>
      <p:ext uri="{BB962C8B-B14F-4D97-AF65-F5344CB8AC3E}">
        <p14:creationId xmlns:p14="http://schemas.microsoft.com/office/powerpoint/2010/main" val="278086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758720" cy="1143000"/>
          </a:xfrm>
        </p:spPr>
        <p:txBody>
          <a:bodyPr>
            <a:normAutofit/>
          </a:bodyPr>
          <a:lstStyle/>
          <a:p>
            <a:r>
              <a:rPr lang="en-US" sz="4000" i="1" dirty="0"/>
              <a:t>Patient and Therapist Report Measures</a:t>
            </a:r>
            <a:endParaRPr lang="en-US" sz="4000" u="sng" dirty="0"/>
          </a:p>
        </p:txBody>
      </p:sp>
      <p:sp>
        <p:nvSpPr>
          <p:cNvPr id="3" name="Content Placeholder 2"/>
          <p:cNvSpPr>
            <a:spLocks noGrp="1"/>
          </p:cNvSpPr>
          <p:nvPr>
            <p:ph idx="1"/>
          </p:nvPr>
        </p:nvSpPr>
        <p:spPr>
          <a:xfrm>
            <a:off x="508001" y="1824296"/>
            <a:ext cx="6447501" cy="4217067"/>
          </a:xfrm>
        </p:spPr>
        <p:txBody>
          <a:bodyPr>
            <a:normAutofit fontScale="70000" lnSpcReduction="20000"/>
          </a:bodyPr>
          <a:lstStyle/>
          <a:p>
            <a:pPr>
              <a:lnSpc>
                <a:spcPct val="120000"/>
              </a:lnSpc>
            </a:pPr>
            <a:r>
              <a:rPr lang="en-US" sz="3200" dirty="0">
                <a:latin typeface="Cambria"/>
                <a:cs typeface="Cambria"/>
              </a:rPr>
              <a:t>PTSD Checklist-Civilian Form (PCL-C) </a:t>
            </a:r>
          </a:p>
          <a:p>
            <a:pPr>
              <a:lnSpc>
                <a:spcPct val="120000"/>
              </a:lnSpc>
            </a:pPr>
            <a:r>
              <a:rPr lang="en-US" sz="3200" dirty="0">
                <a:latin typeface="Cambria"/>
                <a:cs typeface="Cambria"/>
              </a:rPr>
              <a:t>Dissociative Experiences Scale (DES)</a:t>
            </a:r>
          </a:p>
          <a:p>
            <a:pPr>
              <a:lnSpc>
                <a:spcPct val="120000"/>
              </a:lnSpc>
            </a:pPr>
            <a:r>
              <a:rPr lang="en-US" sz="3200" dirty="0">
                <a:latin typeface="Cambria"/>
                <a:cs typeface="Cambria"/>
              </a:rPr>
              <a:t>Difficulties in Emotion Regulation Scale (DERS)</a:t>
            </a:r>
          </a:p>
          <a:p>
            <a:pPr>
              <a:lnSpc>
                <a:spcPct val="120000"/>
              </a:lnSpc>
            </a:pPr>
            <a:r>
              <a:rPr lang="en-US" sz="3200" dirty="0">
                <a:latin typeface="Cambria"/>
                <a:cs typeface="Cambria"/>
              </a:rPr>
              <a:t>Progress in Treatment Questionnaire – Patient Version (PITQ-p) </a:t>
            </a:r>
          </a:p>
          <a:p>
            <a:pPr>
              <a:lnSpc>
                <a:spcPct val="120000"/>
              </a:lnSpc>
            </a:pPr>
            <a:r>
              <a:rPr lang="en-US" sz="3200" dirty="0">
                <a:latin typeface="Cambria"/>
                <a:cs typeface="Cambria"/>
              </a:rPr>
              <a:t>Progress in Treatment Questionnaire – Therapist Version (PITQ-t) (therapist measure)</a:t>
            </a:r>
          </a:p>
          <a:p>
            <a:pPr>
              <a:lnSpc>
                <a:spcPct val="120000"/>
              </a:lnSpc>
            </a:pPr>
            <a:r>
              <a:rPr lang="en-US" sz="3200" dirty="0">
                <a:latin typeface="Cambria"/>
                <a:cs typeface="Cambria"/>
              </a:rPr>
              <a:t>World Health Organization Quality of Life-BREF (WHOQOL-BREF)</a:t>
            </a:r>
          </a:p>
          <a:p>
            <a:endParaRPr lang="en-US" sz="3200" dirty="0">
              <a:latin typeface="Cambria"/>
              <a:cs typeface="Cambri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778" y="5988477"/>
            <a:ext cx="2023532" cy="790499"/>
          </a:xfrm>
          <a:prstGeom prst="rect">
            <a:avLst/>
          </a:prstGeom>
        </p:spPr>
      </p:pic>
    </p:spTree>
    <p:extLst>
      <p:ext uri="{BB962C8B-B14F-4D97-AF65-F5344CB8AC3E}">
        <p14:creationId xmlns:p14="http://schemas.microsoft.com/office/powerpoint/2010/main" val="61276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15400" cy="838200"/>
          </a:xfrm>
        </p:spPr>
        <p:txBody>
          <a:bodyPr>
            <a:noAutofit/>
          </a:bodyPr>
          <a:lstStyle/>
          <a:p>
            <a:pPr algn="l"/>
            <a:r>
              <a:rPr lang="en-US" sz="3400" i="1" dirty="0"/>
              <a:t>Paired Sample Statistics: </a:t>
            </a:r>
            <a:r>
              <a:rPr lang="en-US" sz="3400" dirty="0"/>
              <a:t>PTSD &amp; Dissociation</a:t>
            </a:r>
          </a:p>
        </p:txBody>
      </p:sp>
      <p:graphicFrame>
        <p:nvGraphicFramePr>
          <p:cNvPr id="9" name="Content Placeholder 8"/>
          <p:cNvGraphicFramePr>
            <a:graphicFrameLocks noGrp="1"/>
          </p:cNvGraphicFramePr>
          <p:nvPr>
            <p:ph idx="1"/>
            <p:extLst/>
          </p:nvPr>
        </p:nvGraphicFramePr>
        <p:xfrm>
          <a:off x="93644" y="1017140"/>
          <a:ext cx="8300344" cy="5017577"/>
        </p:xfrm>
        <a:graphic>
          <a:graphicData uri="http://schemas.openxmlformats.org/drawingml/2006/table">
            <a:tbl>
              <a:tblPr firstRow="1" bandRow="1">
                <a:tableStyleId>{5C22544A-7EE6-4342-B048-85BDC9FD1C3A}</a:tableStyleId>
              </a:tblPr>
              <a:tblGrid>
                <a:gridCol w="1426936">
                  <a:extLst>
                    <a:ext uri="{9D8B030D-6E8A-4147-A177-3AD203B41FA5}">
                      <a16:colId xmlns:a16="http://schemas.microsoft.com/office/drawing/2014/main" val="20000"/>
                    </a:ext>
                  </a:extLst>
                </a:gridCol>
                <a:gridCol w="1619715">
                  <a:extLst>
                    <a:ext uri="{9D8B030D-6E8A-4147-A177-3AD203B41FA5}">
                      <a16:colId xmlns:a16="http://schemas.microsoft.com/office/drawing/2014/main" val="20001"/>
                    </a:ext>
                  </a:extLst>
                </a:gridCol>
                <a:gridCol w="1504706">
                  <a:extLst>
                    <a:ext uri="{9D8B030D-6E8A-4147-A177-3AD203B41FA5}">
                      <a16:colId xmlns:a16="http://schemas.microsoft.com/office/drawing/2014/main" val="20002"/>
                    </a:ext>
                  </a:extLst>
                </a:gridCol>
                <a:gridCol w="1705973">
                  <a:extLst>
                    <a:ext uri="{9D8B030D-6E8A-4147-A177-3AD203B41FA5}">
                      <a16:colId xmlns:a16="http://schemas.microsoft.com/office/drawing/2014/main" val="20003"/>
                    </a:ext>
                  </a:extLst>
                </a:gridCol>
                <a:gridCol w="2043014">
                  <a:extLst>
                    <a:ext uri="{9D8B030D-6E8A-4147-A177-3AD203B41FA5}">
                      <a16:colId xmlns:a16="http://schemas.microsoft.com/office/drawing/2014/main" val="20004"/>
                    </a:ext>
                  </a:extLst>
                </a:gridCol>
              </a:tblGrid>
              <a:tr h="483034">
                <a:tc>
                  <a:txBody>
                    <a:bodyPr/>
                    <a:lstStyle/>
                    <a:p>
                      <a:pPr algn="ctr"/>
                      <a:r>
                        <a:rPr lang="en-US" dirty="0">
                          <a:solidFill>
                            <a:schemeClr val="bg1"/>
                          </a:solidFill>
                          <a:latin typeface="+mn-lt"/>
                        </a:rPr>
                        <a:t>Variable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Time</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736166">
                <a:tc rowSpan="2">
                  <a:txBody>
                    <a:bodyPr/>
                    <a:lstStyle/>
                    <a:p>
                      <a:pPr marL="38100" marR="38100" algn="ctr">
                        <a:lnSpc>
                          <a:spcPct val="100000"/>
                        </a:lnSpc>
                        <a:spcBef>
                          <a:spcPts val="0"/>
                        </a:spcBef>
                        <a:spcAft>
                          <a:spcPts val="0"/>
                        </a:spcAft>
                      </a:pPr>
                      <a:r>
                        <a:rPr lang="en-US" sz="1800" dirty="0">
                          <a:solidFill>
                            <a:srgbClr val="000000"/>
                          </a:solidFill>
                          <a:effectLst/>
                          <a:latin typeface="+mn-lt"/>
                          <a:ea typeface="Times New Roman" charset="0"/>
                        </a:rPr>
                        <a:t>PCL-C </a:t>
                      </a: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60.30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10.58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1"/>
                  </a:ext>
                </a:extLst>
              </a:tr>
              <a:tr h="762000">
                <a:tc vMerge="1">
                  <a:txBody>
                    <a:bodyPr/>
                    <a:lstStyle/>
                    <a:p>
                      <a:endParaRPr lang="en-US"/>
                    </a:p>
                  </a:txBody>
                  <a:tcP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55.51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12.60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1.30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2"/>
                  </a:ext>
                </a:extLst>
              </a:tr>
              <a:tr h="71550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DES</a:t>
                      </a: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38.61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19.60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2.02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808495">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31.02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19.17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1.98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r h="743919">
                <a:tc rowSpan="2">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DES-Taxon </a:t>
                      </a:r>
                      <a:endParaRPr lang="en-US" sz="1400" i="1"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36.48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21.28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768458">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30.21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21.24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Tree>
    <p:extLst>
      <p:ext uri="{BB962C8B-B14F-4D97-AF65-F5344CB8AC3E}">
        <p14:creationId xmlns:p14="http://schemas.microsoft.com/office/powerpoint/2010/main" val="156379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76200" y="903433"/>
          <a:ext cx="8358883" cy="5148044"/>
        </p:xfrm>
        <a:graphic>
          <a:graphicData uri="http://schemas.openxmlformats.org/drawingml/2006/table">
            <a:tbl>
              <a:tblPr firstRow="1" bandRow="1">
                <a:tableStyleId>{5C22544A-7EE6-4342-B048-85BDC9FD1C3A}</a:tableStyleId>
              </a:tblPr>
              <a:tblGrid>
                <a:gridCol w="1341634">
                  <a:extLst>
                    <a:ext uri="{9D8B030D-6E8A-4147-A177-3AD203B41FA5}">
                      <a16:colId xmlns:a16="http://schemas.microsoft.com/office/drawing/2014/main" val="20000"/>
                    </a:ext>
                  </a:extLst>
                </a:gridCol>
                <a:gridCol w="1078786">
                  <a:extLst>
                    <a:ext uri="{9D8B030D-6E8A-4147-A177-3AD203B41FA5}">
                      <a16:colId xmlns:a16="http://schemas.microsoft.com/office/drawing/2014/main" val="20001"/>
                    </a:ext>
                  </a:extLst>
                </a:gridCol>
                <a:gridCol w="626724">
                  <a:extLst>
                    <a:ext uri="{9D8B030D-6E8A-4147-A177-3AD203B41FA5}">
                      <a16:colId xmlns:a16="http://schemas.microsoft.com/office/drawing/2014/main" val="20002"/>
                    </a:ext>
                  </a:extLst>
                </a:gridCol>
                <a:gridCol w="1489753">
                  <a:extLst>
                    <a:ext uri="{9D8B030D-6E8A-4147-A177-3AD203B41FA5}">
                      <a16:colId xmlns:a16="http://schemas.microsoft.com/office/drawing/2014/main" val="20003"/>
                    </a:ext>
                  </a:extLst>
                </a:gridCol>
                <a:gridCol w="1273995">
                  <a:extLst>
                    <a:ext uri="{9D8B030D-6E8A-4147-A177-3AD203B41FA5}">
                      <a16:colId xmlns:a16="http://schemas.microsoft.com/office/drawing/2014/main" val="20004"/>
                    </a:ext>
                  </a:extLst>
                </a:gridCol>
                <a:gridCol w="1232899">
                  <a:extLst>
                    <a:ext uri="{9D8B030D-6E8A-4147-A177-3AD203B41FA5}">
                      <a16:colId xmlns:a16="http://schemas.microsoft.com/office/drawing/2014/main" val="20005"/>
                    </a:ext>
                  </a:extLst>
                </a:gridCol>
                <a:gridCol w="1315092">
                  <a:extLst>
                    <a:ext uri="{9D8B030D-6E8A-4147-A177-3AD203B41FA5}">
                      <a16:colId xmlns:a16="http://schemas.microsoft.com/office/drawing/2014/main" val="20006"/>
                    </a:ext>
                  </a:extLst>
                </a:gridCol>
              </a:tblGrid>
              <a:tr h="1320688">
                <a:tc>
                  <a:txBody>
                    <a:bodyPr/>
                    <a:lstStyle/>
                    <a:p>
                      <a:pPr algn="ctr"/>
                      <a:r>
                        <a:rPr lang="en-US" sz="1800" dirty="0">
                          <a:latin typeface="+mn-lt"/>
                        </a:rPr>
                        <a:t>Variable</a:t>
                      </a:r>
                    </a:p>
                  </a:txBody>
                  <a:tcPr anchor="ctr"/>
                </a:tc>
                <a:tc>
                  <a:txBody>
                    <a:bodyPr/>
                    <a:lstStyle/>
                    <a:p>
                      <a:pPr algn="ctr"/>
                      <a:r>
                        <a:rPr lang="en-US" sz="1800" dirty="0">
                          <a:latin typeface="+mn-lt"/>
                        </a:rPr>
                        <a:t>t</a:t>
                      </a:r>
                    </a:p>
                  </a:txBody>
                  <a:tcPr anchor="ctr"/>
                </a:tc>
                <a:tc>
                  <a:txBody>
                    <a:bodyPr/>
                    <a:lstStyle/>
                    <a:p>
                      <a:pPr algn="ctr"/>
                      <a:r>
                        <a:rPr lang="en-US" sz="1800" dirty="0" err="1">
                          <a:latin typeface="+mn-lt"/>
                        </a:rPr>
                        <a:t>df</a:t>
                      </a:r>
                      <a:endParaRPr lang="en-US" sz="18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Significance </a:t>
                      </a:r>
                      <a:br>
                        <a:rPr lang="en-US" sz="1800" dirty="0">
                          <a:latin typeface="+mn-lt"/>
                        </a:rPr>
                      </a:br>
                      <a:r>
                        <a:rPr lang="en-US" sz="1800" dirty="0">
                          <a:latin typeface="+mn-lt"/>
                        </a:rPr>
                        <a:t>(2-tailed, </a:t>
                      </a:r>
                      <a:br>
                        <a:rPr lang="en-US" sz="1800" dirty="0">
                          <a:latin typeface="+mn-lt"/>
                        </a:rPr>
                      </a:br>
                      <a:r>
                        <a:rPr lang="en-US" sz="1800" dirty="0">
                          <a:latin typeface="+mn-lt"/>
                        </a:rPr>
                        <a:t>95% C.I.)</a:t>
                      </a:r>
                    </a:p>
                  </a:txBody>
                  <a:tcPr anchor="ctr"/>
                </a:tc>
                <a:tc>
                  <a:txBody>
                    <a:bodyPr/>
                    <a:lstStyle/>
                    <a:p>
                      <a:pPr algn="ctr"/>
                      <a:r>
                        <a:rPr lang="en-US" sz="1800" dirty="0">
                          <a:latin typeface="+mn-lt"/>
                        </a:rPr>
                        <a:t>Mean Difference</a:t>
                      </a:r>
                    </a:p>
                  </a:txBody>
                  <a:tcPr anchor="ctr"/>
                </a:tc>
                <a:tc>
                  <a:txBody>
                    <a:bodyPr/>
                    <a:lstStyle/>
                    <a:p>
                      <a:pPr algn="ctr"/>
                      <a:r>
                        <a:rPr lang="en-US" sz="1800" dirty="0">
                          <a:latin typeface="+mn-lt"/>
                        </a:rPr>
                        <a:t>Std. Error Mean</a:t>
                      </a:r>
                    </a:p>
                  </a:txBody>
                  <a:tcPr anchor="ctr"/>
                </a:tc>
                <a:tc>
                  <a:txBody>
                    <a:bodyPr/>
                    <a:lstStyle/>
                    <a:p>
                      <a:pPr algn="ctr"/>
                      <a:r>
                        <a:rPr lang="en-US" sz="1800" dirty="0" err="1">
                          <a:latin typeface="+mn-lt"/>
                        </a:rPr>
                        <a:t>Signif</a:t>
                      </a:r>
                      <a:r>
                        <a:rPr lang="en-US" sz="1800" dirty="0">
                          <a:latin typeface="+mn-lt"/>
                        </a:rPr>
                        <a:t>. Difference?</a:t>
                      </a:r>
                    </a:p>
                  </a:txBody>
                  <a:tcPr anchor="ctr"/>
                </a:tc>
                <a:extLst>
                  <a:ext uri="{0D108BD9-81ED-4DB2-BD59-A6C34878D82A}">
                    <a16:rowId xmlns:a16="http://schemas.microsoft.com/office/drawing/2014/main" val="10000"/>
                  </a:ext>
                </a:extLst>
              </a:tr>
              <a:tr h="1282280">
                <a:tc>
                  <a:txBody>
                    <a:bodyPr/>
                    <a:lstStyle/>
                    <a:p>
                      <a:pPr marL="38100" marR="38100" algn="ctr">
                        <a:lnSpc>
                          <a:spcPct val="100000"/>
                        </a:lnSpc>
                        <a:spcBef>
                          <a:spcPts val="0"/>
                        </a:spcBef>
                        <a:spcAft>
                          <a:spcPts val="0"/>
                        </a:spcAft>
                      </a:pPr>
                      <a:r>
                        <a:rPr lang="en-US" sz="1800" dirty="0">
                          <a:solidFill>
                            <a:srgbClr val="000000"/>
                          </a:solidFill>
                          <a:effectLst/>
                          <a:latin typeface="+mn-lt"/>
                          <a:ea typeface="Times New Roman" charset="0"/>
                        </a:rPr>
                        <a:t>PCL-C</a:t>
                      </a: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4.42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algn="ctr" fontAlgn="ctr"/>
                      <a:r>
                        <a:rPr lang="en-US" sz="1800" b="0" i="0" u="none" strike="noStrike" dirty="0">
                          <a:solidFill>
                            <a:srgbClr val="010205"/>
                          </a:solidFill>
                          <a:effectLst/>
                          <a:latin typeface="+mn-lt"/>
                        </a:rPr>
                        <a:t>.000</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4.79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a:solidFill>
                            <a:srgbClr val="008000"/>
                          </a:solidFill>
                          <a:effectLst/>
                          <a:latin typeface="+mn-lt"/>
                          <a:ea typeface="Times New Roman" charset="0"/>
                        </a:rPr>
                        <a:t>YES,</a:t>
                      </a:r>
                      <a:r>
                        <a:rPr lang="en-US" sz="1800" b="1" i="1" baseline="0">
                          <a:solidFill>
                            <a:srgbClr val="008000"/>
                          </a:solidFill>
                          <a:effectLst/>
                          <a:latin typeface="+mn-lt"/>
                          <a:ea typeface="Times New Roman" charset="0"/>
                        </a:rPr>
                        <a:t> </a:t>
                      </a:r>
                      <a:br>
                        <a:rPr lang="en-US" sz="1800" b="1" i="1" baseline="0">
                          <a:solidFill>
                            <a:srgbClr val="008000"/>
                          </a:solidFill>
                          <a:effectLst/>
                          <a:latin typeface="+mn-lt"/>
                          <a:ea typeface="Times New Roman" charset="0"/>
                        </a:rPr>
                      </a:br>
                      <a:endParaRPr lang="en-US" sz="1800" b="1" i="1" baseline="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1"/>
                  </a:ext>
                </a:extLst>
              </a:tr>
              <a:tr h="12381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DES</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algn="ctr" fontAlgn="ctr"/>
                      <a:r>
                        <a:rPr lang="en-US" sz="1800" b="0" i="0" u="none" strike="noStrike" dirty="0">
                          <a:solidFill>
                            <a:srgbClr val="010205"/>
                          </a:solidFill>
                          <a:effectLst/>
                          <a:latin typeface="+mn-lt"/>
                        </a:rPr>
                        <a:t>.000</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7.59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2"/>
                  </a:ext>
                </a:extLst>
              </a:tr>
              <a:tr h="1306931">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DES-Taxon </a:t>
                      </a:r>
                      <a:endParaRPr lang="en-US" sz="1400" i="1"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3.99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algn="ctr" fontAlgn="ctr"/>
                      <a:r>
                        <a:rPr lang="en-US" sz="1800" b="0" i="0" u="none" strike="noStrike" dirty="0">
                          <a:solidFill>
                            <a:srgbClr val="010205"/>
                          </a:solidFill>
                          <a:effectLst/>
                          <a:latin typeface="+mn-lt"/>
                        </a:rPr>
                        <a:t>.000</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6.26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1.57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3"/>
                  </a:ext>
                </a:extLst>
              </a:tr>
            </a:tbl>
          </a:graphicData>
        </a:graphic>
      </p:graphicFrame>
      <p:sp>
        <p:nvSpPr>
          <p:cNvPr id="7" name="Title 2"/>
          <p:cNvSpPr txBox="1">
            <a:spLocks/>
          </p:cNvSpPr>
          <p:nvPr/>
        </p:nvSpPr>
        <p:spPr>
          <a:xfrm>
            <a:off x="76200" y="76200"/>
            <a:ext cx="90297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i="1" dirty="0">
                <a:solidFill>
                  <a:schemeClr val="tx2"/>
                </a:solidFill>
              </a:rPr>
              <a:t>Dependent Samples t-Tests: </a:t>
            </a:r>
            <a:r>
              <a:rPr lang="en-US" sz="3400" dirty="0">
                <a:solidFill>
                  <a:schemeClr val="tx2"/>
                </a:solidFill>
              </a:rPr>
              <a:t>PCL-C, DES </a:t>
            </a:r>
            <a:endParaRPr lang="en-US" sz="2800" dirty="0">
              <a:solidFill>
                <a:schemeClr val="tx2"/>
              </a:solidFill>
            </a:endParaRPr>
          </a:p>
        </p:txBody>
      </p:sp>
    </p:spTree>
    <p:extLst>
      <p:ext uri="{BB962C8B-B14F-4D97-AF65-F5344CB8AC3E}">
        <p14:creationId xmlns:p14="http://schemas.microsoft.com/office/powerpoint/2010/main" val="19909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685800" y="1033559"/>
          <a:ext cx="7467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84632" y="364773"/>
            <a:ext cx="7620000" cy="461665"/>
          </a:xfrm>
          <a:prstGeom prst="rect">
            <a:avLst/>
          </a:prstGeom>
          <a:noFill/>
        </p:spPr>
        <p:txBody>
          <a:bodyPr wrap="square" rtlCol="0">
            <a:spAutoFit/>
          </a:bodyPr>
          <a:lstStyle/>
          <a:p>
            <a:pPr algn="ctr"/>
            <a:r>
              <a:rPr lang="en-US" sz="2400" b="1" dirty="0"/>
              <a:t>Research Studies on Treatment, 1925-2017</a:t>
            </a:r>
          </a:p>
        </p:txBody>
      </p:sp>
      <p:sp>
        <p:nvSpPr>
          <p:cNvPr id="4" name="TextBox 3"/>
          <p:cNvSpPr txBox="1"/>
          <p:nvPr/>
        </p:nvSpPr>
        <p:spPr>
          <a:xfrm>
            <a:off x="5105400" y="6172200"/>
            <a:ext cx="3429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PsycInfo</a:t>
            </a:r>
            <a:r>
              <a:rPr lang="en-US" dirty="0">
                <a:latin typeface="Arial" panose="020B0604020202020204" pitchFamily="34" charset="0"/>
                <a:cs typeface="Arial" panose="020B0604020202020204" pitchFamily="34" charset="0"/>
              </a:rPr>
              <a:t> &amp; Medline</a:t>
            </a:r>
          </a:p>
        </p:txBody>
      </p:sp>
    </p:spTree>
    <p:extLst>
      <p:ext uri="{BB962C8B-B14F-4D97-AF65-F5344CB8AC3E}">
        <p14:creationId xmlns:p14="http://schemas.microsoft.com/office/powerpoint/2010/main" val="36919878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04328"/>
            <a:ext cx="8915400" cy="658816"/>
          </a:xfrm>
        </p:spPr>
        <p:txBody>
          <a:bodyPr>
            <a:noAutofit/>
          </a:bodyPr>
          <a:lstStyle/>
          <a:p>
            <a:pPr algn="l"/>
            <a:r>
              <a:rPr lang="en-US" sz="3200" i="1" dirty="0"/>
              <a:t>Paired Sample Statistics: Emotion Regulation (DERS)</a:t>
            </a:r>
            <a:endParaRPr lang="en-US" sz="2400" dirty="0"/>
          </a:p>
        </p:txBody>
      </p:sp>
      <p:graphicFrame>
        <p:nvGraphicFramePr>
          <p:cNvPr id="9" name="Content Placeholder 8"/>
          <p:cNvGraphicFramePr>
            <a:graphicFrameLocks noGrp="1"/>
          </p:cNvGraphicFramePr>
          <p:nvPr>
            <p:ph idx="1"/>
            <p:extLst/>
          </p:nvPr>
        </p:nvGraphicFramePr>
        <p:xfrm>
          <a:off x="76200" y="712508"/>
          <a:ext cx="8338334" cy="6019752"/>
        </p:xfrm>
        <a:graphic>
          <a:graphicData uri="http://schemas.openxmlformats.org/drawingml/2006/table">
            <a:tbl>
              <a:tblPr firstRow="1" bandRow="1">
                <a:tableStyleId>{5C22544A-7EE6-4342-B048-85BDC9FD1C3A}</a:tableStyleId>
              </a:tblPr>
              <a:tblGrid>
                <a:gridCol w="1829034">
                  <a:extLst>
                    <a:ext uri="{9D8B030D-6E8A-4147-A177-3AD203B41FA5}">
                      <a16:colId xmlns:a16="http://schemas.microsoft.com/office/drawing/2014/main" val="20000"/>
                    </a:ext>
                  </a:extLst>
                </a:gridCol>
                <a:gridCol w="1762797">
                  <a:extLst>
                    <a:ext uri="{9D8B030D-6E8A-4147-A177-3AD203B41FA5}">
                      <a16:colId xmlns:a16="http://schemas.microsoft.com/office/drawing/2014/main" val="20001"/>
                    </a:ext>
                  </a:extLst>
                </a:gridCol>
                <a:gridCol w="1469619">
                  <a:extLst>
                    <a:ext uri="{9D8B030D-6E8A-4147-A177-3AD203B41FA5}">
                      <a16:colId xmlns:a16="http://schemas.microsoft.com/office/drawing/2014/main" val="20002"/>
                    </a:ext>
                  </a:extLst>
                </a:gridCol>
                <a:gridCol w="1617436">
                  <a:extLst>
                    <a:ext uri="{9D8B030D-6E8A-4147-A177-3AD203B41FA5}">
                      <a16:colId xmlns:a16="http://schemas.microsoft.com/office/drawing/2014/main" val="20003"/>
                    </a:ext>
                  </a:extLst>
                </a:gridCol>
                <a:gridCol w="1659448">
                  <a:extLst>
                    <a:ext uri="{9D8B030D-6E8A-4147-A177-3AD203B41FA5}">
                      <a16:colId xmlns:a16="http://schemas.microsoft.com/office/drawing/2014/main" val="20004"/>
                    </a:ext>
                  </a:extLst>
                </a:gridCol>
              </a:tblGrid>
              <a:tr h="496872">
                <a:tc>
                  <a:txBody>
                    <a:bodyPr/>
                    <a:lstStyle/>
                    <a:p>
                      <a:pPr algn="ctr"/>
                      <a:r>
                        <a:rPr lang="en-US" dirty="0">
                          <a:solidFill>
                            <a:schemeClr val="bg1"/>
                          </a:solidFill>
                          <a:latin typeface="+mn-lt"/>
                        </a:rPr>
                        <a:t>Variable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Time</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551205">
                <a:tc rowSpan="2">
                  <a:txBody>
                    <a:bodyPr/>
                    <a:lstStyle/>
                    <a:p>
                      <a:pPr marL="38100" marR="38100" algn="ctr">
                        <a:lnSpc>
                          <a:spcPct val="100000"/>
                        </a:lnSpc>
                        <a:spcBef>
                          <a:spcPts val="0"/>
                        </a:spcBef>
                        <a:spcAft>
                          <a:spcPts val="0"/>
                        </a:spcAft>
                      </a:pPr>
                      <a:r>
                        <a:rPr lang="en-US" sz="1800" dirty="0">
                          <a:solidFill>
                            <a:srgbClr val="000000"/>
                          </a:solidFill>
                          <a:effectLst/>
                          <a:latin typeface="+mn-lt"/>
                          <a:ea typeface="Times New Roman" charset="0"/>
                        </a:rPr>
                        <a:t>Total score</a:t>
                      </a: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117.36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20.54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1"/>
                  </a:ext>
                </a:extLst>
              </a:tr>
              <a:tr h="447503">
                <a:tc vMerge="1">
                  <a:txBody>
                    <a:bodyPr/>
                    <a:lstStyle/>
                    <a:p>
                      <a:endParaRPr lang="en-US"/>
                    </a:p>
                  </a:txBody>
                  <a:tcP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102.69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24.17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2"/>
                  </a:ext>
                </a:extLst>
              </a:tr>
              <a:tr h="44332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mn-lt"/>
                        </a:rPr>
                        <a:t>Nonacceptance</a:t>
                      </a:r>
                      <a:r>
                        <a:rPr lang="en-US" sz="1800" dirty="0">
                          <a:latin typeface="+mn-lt"/>
                        </a:rPr>
                        <a:t> of Emotional</a:t>
                      </a:r>
                      <a:r>
                        <a:rPr lang="en-US" sz="1800" baseline="0" dirty="0">
                          <a:latin typeface="+mn-lt"/>
                        </a:rPr>
                        <a:t> Responses</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20.56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6.14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388860">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17.56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6.40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.66</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r h="385273">
                <a:tc rowSpan="2">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Difficulties</a:t>
                      </a:r>
                      <a:r>
                        <a:rPr lang="en-US" sz="1800" baseline="0" dirty="0">
                          <a:latin typeface="+mn-lt"/>
                        </a:rPr>
                        <a:t> in Goal-Directed Behavior</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17.61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4.38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431517">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16.12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4.44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.46</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r h="378144">
                <a:tc rowSpan="2">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Impulse Control Difficulties</a:t>
                      </a: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15.12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4.84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7"/>
                  </a:ext>
                </a:extLst>
              </a:tr>
              <a:tr h="378144">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13.24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4.61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8"/>
                  </a:ext>
                </a:extLst>
              </a:tr>
              <a:tr h="32282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Lack of Emotional</a:t>
                      </a:r>
                      <a:r>
                        <a:rPr lang="en-US" sz="1800" baseline="0" dirty="0">
                          <a:latin typeface="+mn-lt"/>
                        </a:rPr>
                        <a:t> Awareness</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21.90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4.20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9"/>
                  </a:ext>
                </a:extLst>
              </a:tr>
              <a:tr h="322825">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19.43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4.97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0"/>
                  </a:ext>
                </a:extLst>
              </a:tr>
              <a:tr h="413151">
                <a:tc rowSpan="2">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Limited self-regulation</a:t>
                      </a:r>
                      <a:r>
                        <a:rPr lang="en-US" sz="1800" baseline="0" dirty="0">
                          <a:latin typeface="+mn-lt"/>
                        </a:rPr>
                        <a:t> strategies</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25.18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5.81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1"/>
                  </a:ext>
                </a:extLst>
              </a:tr>
              <a:tr h="403639">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21.76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6.27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2"/>
                  </a:ext>
                </a:extLst>
              </a:tr>
              <a:tr h="322825">
                <a:tc rowSpan="2">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Lack of emotional</a:t>
                      </a:r>
                      <a:r>
                        <a:rPr lang="en-US" sz="1800" baseline="0" dirty="0">
                          <a:latin typeface="+mn-lt"/>
                        </a:rPr>
                        <a:t> clarity</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16.99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3.66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3"/>
                  </a:ext>
                </a:extLst>
              </a:tr>
              <a:tr h="321300">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14.59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3.97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6186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8"/>
            <a:ext cx="7620000" cy="1143000"/>
          </a:xfrm>
        </p:spPr>
        <p:txBody>
          <a:bodyPr/>
          <a:lstStyle/>
          <a:p>
            <a:r>
              <a:rPr lang="en-US" dirty="0"/>
              <a:t> </a:t>
            </a:r>
          </a:p>
        </p:txBody>
      </p:sp>
      <p:graphicFrame>
        <p:nvGraphicFramePr>
          <p:cNvPr id="9" name="Content Placeholder 8"/>
          <p:cNvGraphicFramePr>
            <a:graphicFrameLocks noGrp="1"/>
          </p:cNvGraphicFramePr>
          <p:nvPr>
            <p:ph idx="1"/>
            <p:extLst/>
          </p:nvPr>
        </p:nvGraphicFramePr>
        <p:xfrm>
          <a:off x="38100" y="647189"/>
          <a:ext cx="8417530" cy="6205400"/>
        </p:xfrm>
        <a:graphic>
          <a:graphicData uri="http://schemas.openxmlformats.org/drawingml/2006/table">
            <a:tbl>
              <a:tblPr firstRow="1" bandRow="1">
                <a:tableStyleId>{5C22544A-7EE6-4342-B048-85BDC9FD1C3A}</a:tableStyleId>
              </a:tblPr>
              <a:tblGrid>
                <a:gridCol w="1959809">
                  <a:extLst>
                    <a:ext uri="{9D8B030D-6E8A-4147-A177-3AD203B41FA5}">
                      <a16:colId xmlns:a16="http://schemas.microsoft.com/office/drawing/2014/main" val="20000"/>
                    </a:ext>
                  </a:extLst>
                </a:gridCol>
                <a:gridCol w="845407">
                  <a:extLst>
                    <a:ext uri="{9D8B030D-6E8A-4147-A177-3AD203B41FA5}">
                      <a16:colId xmlns:a16="http://schemas.microsoft.com/office/drawing/2014/main" val="20001"/>
                    </a:ext>
                  </a:extLst>
                </a:gridCol>
                <a:gridCol w="461131">
                  <a:extLst>
                    <a:ext uri="{9D8B030D-6E8A-4147-A177-3AD203B41FA5}">
                      <a16:colId xmlns:a16="http://schemas.microsoft.com/office/drawing/2014/main" val="20002"/>
                    </a:ext>
                  </a:extLst>
                </a:gridCol>
                <a:gridCol w="1370295">
                  <a:extLst>
                    <a:ext uri="{9D8B030D-6E8A-4147-A177-3AD203B41FA5}">
                      <a16:colId xmlns:a16="http://schemas.microsoft.com/office/drawing/2014/main" val="20003"/>
                    </a:ext>
                  </a:extLst>
                </a:gridCol>
                <a:gridCol w="1237926">
                  <a:extLst>
                    <a:ext uri="{9D8B030D-6E8A-4147-A177-3AD203B41FA5}">
                      <a16:colId xmlns:a16="http://schemas.microsoft.com/office/drawing/2014/main" val="20004"/>
                    </a:ext>
                  </a:extLst>
                </a:gridCol>
                <a:gridCol w="1230132">
                  <a:extLst>
                    <a:ext uri="{9D8B030D-6E8A-4147-A177-3AD203B41FA5}">
                      <a16:colId xmlns:a16="http://schemas.microsoft.com/office/drawing/2014/main" val="20005"/>
                    </a:ext>
                  </a:extLst>
                </a:gridCol>
                <a:gridCol w="1312830">
                  <a:extLst>
                    <a:ext uri="{9D8B030D-6E8A-4147-A177-3AD203B41FA5}">
                      <a16:colId xmlns:a16="http://schemas.microsoft.com/office/drawing/2014/main" val="20006"/>
                    </a:ext>
                  </a:extLst>
                </a:gridCol>
              </a:tblGrid>
              <a:tr h="918009">
                <a:tc>
                  <a:txBody>
                    <a:bodyPr/>
                    <a:lstStyle/>
                    <a:p>
                      <a:pPr algn="ctr"/>
                      <a:r>
                        <a:rPr lang="en-US" sz="1800" dirty="0">
                          <a:latin typeface="+mn-lt"/>
                        </a:rPr>
                        <a:t>Variable</a:t>
                      </a:r>
                    </a:p>
                  </a:txBody>
                  <a:tcPr anchor="ctr"/>
                </a:tc>
                <a:tc>
                  <a:txBody>
                    <a:bodyPr/>
                    <a:lstStyle/>
                    <a:p>
                      <a:pPr algn="ctr"/>
                      <a:r>
                        <a:rPr lang="en-US" sz="1800" dirty="0">
                          <a:latin typeface="+mn-lt"/>
                        </a:rPr>
                        <a:t>t</a:t>
                      </a:r>
                    </a:p>
                  </a:txBody>
                  <a:tcPr anchor="ctr"/>
                </a:tc>
                <a:tc>
                  <a:txBody>
                    <a:bodyPr/>
                    <a:lstStyle/>
                    <a:p>
                      <a:pPr algn="ctr"/>
                      <a:r>
                        <a:rPr lang="en-US" sz="1800" dirty="0" err="1">
                          <a:latin typeface="+mn-lt"/>
                        </a:rPr>
                        <a:t>df</a:t>
                      </a:r>
                      <a:endParaRPr lang="en-US" sz="18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Significance </a:t>
                      </a:r>
                      <a:br>
                        <a:rPr lang="en-US" sz="1800" dirty="0">
                          <a:latin typeface="+mn-lt"/>
                        </a:rPr>
                      </a:br>
                      <a:r>
                        <a:rPr lang="en-US" sz="1800" dirty="0">
                          <a:latin typeface="+mn-lt"/>
                        </a:rPr>
                        <a:t>(2-tailed, 95% C.I.)</a:t>
                      </a:r>
                    </a:p>
                  </a:txBody>
                  <a:tcPr anchor="ctr"/>
                </a:tc>
                <a:tc>
                  <a:txBody>
                    <a:bodyPr/>
                    <a:lstStyle/>
                    <a:p>
                      <a:pPr algn="ctr"/>
                      <a:r>
                        <a:rPr lang="en-US" sz="1800" dirty="0">
                          <a:latin typeface="+mn-lt"/>
                        </a:rPr>
                        <a:t>Mean Difference</a:t>
                      </a:r>
                    </a:p>
                  </a:txBody>
                  <a:tcPr anchor="ctr"/>
                </a:tc>
                <a:tc>
                  <a:txBody>
                    <a:bodyPr/>
                    <a:lstStyle/>
                    <a:p>
                      <a:pPr algn="ctr"/>
                      <a:r>
                        <a:rPr lang="en-US" sz="1800" dirty="0">
                          <a:latin typeface="+mn-lt"/>
                        </a:rPr>
                        <a:t>Std. Error Mean</a:t>
                      </a:r>
                    </a:p>
                  </a:txBody>
                  <a:tcPr anchor="ctr"/>
                </a:tc>
                <a:tc>
                  <a:txBody>
                    <a:bodyPr/>
                    <a:lstStyle/>
                    <a:p>
                      <a:pPr algn="ctr"/>
                      <a:r>
                        <a:rPr lang="en-US" sz="1800" dirty="0" err="1">
                          <a:latin typeface="+mn-lt"/>
                        </a:rPr>
                        <a:t>Signif</a:t>
                      </a:r>
                      <a:r>
                        <a:rPr lang="en-US" sz="1800" dirty="0">
                          <a:latin typeface="+mn-lt"/>
                        </a:rPr>
                        <a:t>. Difference?</a:t>
                      </a:r>
                    </a:p>
                  </a:txBody>
                  <a:tcPr anchor="ctr"/>
                </a:tc>
                <a:extLst>
                  <a:ext uri="{0D108BD9-81ED-4DB2-BD59-A6C34878D82A}">
                    <a16:rowId xmlns:a16="http://schemas.microsoft.com/office/drawing/2014/main" val="10000"/>
                  </a:ext>
                </a:extLst>
              </a:tr>
              <a:tr h="912774">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Difficulties</a:t>
                      </a:r>
                      <a:r>
                        <a:rPr lang="en-US" sz="1800" baseline="0" dirty="0">
                          <a:solidFill>
                            <a:srgbClr val="000000"/>
                          </a:solidFill>
                          <a:effectLst/>
                          <a:latin typeface="+mn-lt"/>
                          <a:ea typeface="Times New Roman" charset="0"/>
                        </a:rPr>
                        <a:t> in Emotional Regulation </a:t>
                      </a:r>
                      <a:r>
                        <a:rPr lang="en-US" sz="1800" dirty="0">
                          <a:solidFill>
                            <a:srgbClr val="000000"/>
                          </a:solidFill>
                          <a:effectLst/>
                          <a:latin typeface="+mn-lt"/>
                          <a:ea typeface="Times New Roman" charset="0"/>
                        </a:rPr>
                        <a:t>Total score</a:t>
                      </a: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6.99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14.67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a:solidFill>
                            <a:srgbClr val="008000"/>
                          </a:solidFill>
                          <a:effectLst/>
                          <a:latin typeface="+mn-lt"/>
                          <a:ea typeface="Times New Roman" charset="0"/>
                        </a:rPr>
                        <a:t>YES,</a:t>
                      </a:r>
                      <a:r>
                        <a:rPr lang="en-US" sz="1800" b="1" i="1" baseline="0">
                          <a:solidFill>
                            <a:srgbClr val="008000"/>
                          </a:solidFill>
                          <a:effectLst/>
                          <a:latin typeface="+mn-lt"/>
                          <a:ea typeface="Times New Roman" charset="0"/>
                        </a:rPr>
                        <a:t> </a:t>
                      </a:r>
                      <a:br>
                        <a:rPr lang="en-US" sz="1800" b="1" i="1" baseline="0">
                          <a:solidFill>
                            <a:srgbClr val="008000"/>
                          </a:solidFill>
                          <a:effectLst/>
                          <a:latin typeface="+mn-lt"/>
                          <a:ea typeface="Times New Roman" charset="0"/>
                        </a:rPr>
                      </a:br>
                      <a:endParaRPr lang="en-US" sz="1800" b="1" i="1" baseline="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1"/>
                  </a:ext>
                </a:extLst>
              </a:tr>
              <a:tr h="703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mn-lt"/>
                        </a:rPr>
                        <a:t>Nonacceptance</a:t>
                      </a:r>
                      <a:r>
                        <a:rPr lang="en-US" sz="1800" dirty="0">
                          <a:latin typeface="+mn-lt"/>
                        </a:rPr>
                        <a:t> of Emotions</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4.76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2"/>
                  </a:ext>
                </a:extLst>
              </a:tr>
              <a:tr h="745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Difficulties</a:t>
                      </a:r>
                      <a:r>
                        <a:rPr lang="en-US" sz="1800" baseline="0" dirty="0">
                          <a:latin typeface="+mn-lt"/>
                        </a:rPr>
                        <a:t> in Goal-Directed Behavior</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3"/>
                  </a:ext>
                </a:extLst>
              </a:tr>
              <a:tr h="703807">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Impulse Control Difficulties</a:t>
                      </a: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1.87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a:solidFill>
                            <a:srgbClr val="008000"/>
                          </a:solidFill>
                          <a:effectLst/>
                          <a:latin typeface="+mn-lt"/>
                          <a:ea typeface="Times New Roman" charset="0"/>
                        </a:rPr>
                        <a:t>YES,</a:t>
                      </a:r>
                      <a:r>
                        <a:rPr lang="en-US" sz="1800" b="1" i="1" baseline="0">
                          <a:solidFill>
                            <a:srgbClr val="008000"/>
                          </a:solidFill>
                          <a:effectLst/>
                          <a:latin typeface="+mn-lt"/>
                          <a:ea typeface="Times New Roman" charset="0"/>
                        </a:rPr>
                        <a:t> </a:t>
                      </a:r>
                      <a:br>
                        <a:rPr lang="en-US" sz="1800" b="1" i="1" baseline="0">
                          <a:solidFill>
                            <a:srgbClr val="008000"/>
                          </a:solidFill>
                          <a:effectLst/>
                          <a:latin typeface="+mn-lt"/>
                          <a:ea typeface="Times New Roman" charset="0"/>
                        </a:rPr>
                      </a:br>
                      <a:endParaRPr lang="en-US" sz="1800" b="1" i="1" baseline="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4"/>
                  </a:ext>
                </a:extLst>
              </a:tr>
              <a:tr h="745630">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Lack of Emotional</a:t>
                      </a:r>
                      <a:r>
                        <a:rPr lang="en-US" sz="1800" baseline="0" dirty="0">
                          <a:latin typeface="+mn-lt"/>
                        </a:rPr>
                        <a:t> Awareness</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6.34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5"/>
                  </a:ext>
                </a:extLst>
              </a:tr>
              <a:tr h="703807">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dirty="0">
                          <a:latin typeface="+mn-lt"/>
                        </a:rPr>
                        <a:t>Limited self-regulation</a:t>
                      </a:r>
                      <a:r>
                        <a:rPr lang="en-US" sz="1800" baseline="0" dirty="0">
                          <a:latin typeface="+mn-lt"/>
                        </a:rPr>
                        <a:t> strategies</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5.80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3.43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6"/>
                  </a:ext>
                </a:extLst>
              </a:tr>
              <a:tr h="751662">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Lack of emotional</a:t>
                      </a:r>
                      <a:r>
                        <a:rPr lang="en-US" sz="1800" baseline="0" dirty="0">
                          <a:latin typeface="+mn-lt"/>
                        </a:rPr>
                        <a:t> clarity</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6.22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7"/>
                  </a:ext>
                </a:extLst>
              </a:tr>
            </a:tbl>
          </a:graphicData>
        </a:graphic>
      </p:graphicFrame>
      <p:sp>
        <p:nvSpPr>
          <p:cNvPr id="7" name="Title 2"/>
          <p:cNvSpPr txBox="1">
            <a:spLocks/>
          </p:cNvSpPr>
          <p:nvPr/>
        </p:nvSpPr>
        <p:spPr>
          <a:xfrm>
            <a:off x="76200" y="0"/>
            <a:ext cx="90297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i="1" dirty="0">
                <a:solidFill>
                  <a:schemeClr val="tx2"/>
                </a:solidFill>
              </a:rPr>
              <a:t>Dependent Samples t-Tests: </a:t>
            </a:r>
            <a:r>
              <a:rPr lang="en-US" sz="3400" dirty="0">
                <a:solidFill>
                  <a:schemeClr val="tx2"/>
                </a:solidFill>
              </a:rPr>
              <a:t>DERS</a:t>
            </a:r>
            <a:endParaRPr lang="en-US" sz="2800" dirty="0">
              <a:solidFill>
                <a:schemeClr val="tx2"/>
              </a:solidFill>
            </a:endParaRPr>
          </a:p>
        </p:txBody>
      </p:sp>
    </p:spTree>
    <p:extLst>
      <p:ext uri="{BB962C8B-B14F-4D97-AF65-F5344CB8AC3E}">
        <p14:creationId xmlns:p14="http://schemas.microsoft.com/office/powerpoint/2010/main" val="118157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0" y="1"/>
            <a:ext cx="8839200" cy="761999"/>
          </a:xfrm>
        </p:spPr>
        <p:txBody>
          <a:bodyPr>
            <a:normAutofit fontScale="90000"/>
          </a:bodyPr>
          <a:lstStyle/>
          <a:p>
            <a:pPr>
              <a:defRPr/>
            </a:pPr>
            <a:br>
              <a:rPr lang="en-US" sz="4400" b="1" dirty="0">
                <a:latin typeface="Calibri" pitchFamily="34" charset="0"/>
              </a:rPr>
            </a:br>
            <a:r>
              <a:rPr lang="en-US" sz="4000" b="1" dirty="0">
                <a:latin typeface="Calibri" pitchFamily="34" charset="0"/>
              </a:rPr>
              <a:t>Progress in Treatment</a:t>
            </a:r>
            <a:r>
              <a:rPr lang="en-US" sz="4000" dirty="0">
                <a:latin typeface="Calibri" pitchFamily="34" charset="0"/>
              </a:rPr>
              <a:t> </a:t>
            </a:r>
            <a:r>
              <a:rPr lang="en-US" sz="4000" b="1" dirty="0">
                <a:latin typeface="Calibri" pitchFamily="34" charset="0"/>
              </a:rPr>
              <a:t>Questionnaire</a:t>
            </a:r>
            <a:r>
              <a:rPr lang="en-US" sz="4000" dirty="0">
                <a:latin typeface="Calibri" pitchFamily="34" charset="0"/>
              </a:rPr>
              <a:t> (PITQ-t)</a:t>
            </a:r>
            <a:br>
              <a:rPr lang="en-US" sz="4400" dirty="0">
                <a:latin typeface="Calibri" pitchFamily="34" charset="0"/>
              </a:rPr>
            </a:br>
            <a:endParaRPr lang="en-US" dirty="0">
              <a:latin typeface="Calibri" pitchFamily="34" charset="0"/>
            </a:endParaRPr>
          </a:p>
        </p:txBody>
      </p:sp>
      <p:sp>
        <p:nvSpPr>
          <p:cNvPr id="39938" name="Rectangle 3"/>
          <p:cNvSpPr>
            <a:spLocks noGrp="1" noChangeArrowheads="1"/>
          </p:cNvSpPr>
          <p:nvPr>
            <p:ph type="body" idx="4294967295"/>
          </p:nvPr>
        </p:nvSpPr>
        <p:spPr>
          <a:xfrm>
            <a:off x="152400" y="990600"/>
            <a:ext cx="8686800" cy="5867400"/>
          </a:xfrm>
        </p:spPr>
        <p:txBody>
          <a:bodyPr>
            <a:normAutofit fontScale="92500" lnSpcReduction="10000"/>
          </a:bodyPr>
          <a:lstStyle/>
          <a:p>
            <a:pPr lvl="1">
              <a:defRPr/>
            </a:pPr>
            <a:r>
              <a:rPr lang="en-US" sz="3000" dirty="0">
                <a:effectLst/>
                <a:latin typeface="Calibri" pitchFamily="34" charset="0"/>
              </a:rPr>
              <a:t>New measure based on capacities described in ISSTD’s Treatment Guidelines</a:t>
            </a:r>
          </a:p>
          <a:p>
            <a:pPr lvl="1">
              <a:defRPr/>
            </a:pPr>
            <a:r>
              <a:rPr lang="en-US" sz="3000" dirty="0">
                <a:effectLst/>
                <a:latin typeface="Calibri" pitchFamily="34" charset="0"/>
              </a:rPr>
              <a:t>Therapists’ assessment of patient’s current ability to: </a:t>
            </a:r>
          </a:p>
          <a:p>
            <a:pPr lvl="2">
              <a:defRPr/>
            </a:pPr>
            <a:r>
              <a:rPr lang="en-US" sz="3000" dirty="0">
                <a:latin typeface="Calibri" pitchFamily="34" charset="0"/>
              </a:rPr>
              <a:t>tolerate affect, body sensations, and impulses without dissociating or being unsafe</a:t>
            </a:r>
          </a:p>
          <a:p>
            <a:pPr lvl="2">
              <a:defRPr/>
            </a:pPr>
            <a:r>
              <a:rPr lang="en-US" sz="3000" dirty="0">
                <a:effectLst/>
                <a:latin typeface="Calibri" pitchFamily="34" charset="0"/>
              </a:rPr>
              <a:t>maintain therapeutic alliance</a:t>
            </a:r>
          </a:p>
          <a:p>
            <a:pPr lvl="2">
              <a:defRPr/>
            </a:pPr>
            <a:r>
              <a:rPr lang="en-US" sz="3000" dirty="0">
                <a:latin typeface="Calibri" pitchFamily="34" charset="0"/>
              </a:rPr>
              <a:t>become aware of dissociated self states and their functions</a:t>
            </a:r>
          </a:p>
          <a:p>
            <a:pPr lvl="2">
              <a:defRPr/>
            </a:pPr>
            <a:r>
              <a:rPr lang="en-US" sz="3000" dirty="0">
                <a:effectLst/>
                <a:latin typeface="Calibri" pitchFamily="34" charset="0"/>
              </a:rPr>
              <a:t>process traumatic memories with affect</a:t>
            </a:r>
          </a:p>
          <a:p>
            <a:pPr lvl="2">
              <a:defRPr/>
            </a:pPr>
            <a:r>
              <a:rPr lang="en-US" sz="3000" dirty="0">
                <a:effectLst/>
                <a:latin typeface="Calibri" pitchFamily="34" charset="0"/>
              </a:rPr>
              <a:t>experience co-consciousness</a:t>
            </a:r>
          </a:p>
          <a:p>
            <a:pPr lvl="2">
              <a:defRPr/>
            </a:pPr>
            <a:r>
              <a:rPr lang="en-US" sz="3000" dirty="0">
                <a:effectLst/>
                <a:latin typeface="Calibri" pitchFamily="34" charset="0"/>
              </a:rPr>
              <a:t>integrate self states</a:t>
            </a:r>
          </a:p>
          <a:p>
            <a:pPr lvl="2">
              <a:defRPr/>
            </a:pPr>
            <a:r>
              <a:rPr lang="en-US" sz="3000" dirty="0">
                <a:effectLst/>
                <a:latin typeface="Calibri" pitchFamily="34" charset="0"/>
              </a:rPr>
              <a:t>maintain healthy relationships</a:t>
            </a:r>
          </a:p>
          <a:p>
            <a:pPr lvl="2">
              <a:defRPr/>
            </a:pPr>
            <a:r>
              <a:rPr lang="en-US" sz="3000" dirty="0">
                <a:latin typeface="Calibri" pitchFamily="34" charset="0"/>
              </a:rPr>
              <a:t>experience sense of meaning in life</a:t>
            </a:r>
            <a:endParaRPr lang="en-US" sz="3000" dirty="0">
              <a:effectLst/>
              <a:latin typeface="Calibri" pitchFamily="34" charset="0"/>
            </a:endParaRPr>
          </a:p>
          <a:p>
            <a:pPr lvl="2" eaLnBrk="1" hangingPunct="1">
              <a:defRPr/>
            </a:pPr>
            <a:endParaRPr lang="en-US" dirty="0">
              <a:latin typeface="Calibri" pitchFamily="34" charset="0"/>
            </a:endParaRPr>
          </a:p>
        </p:txBody>
      </p:sp>
    </p:spTree>
    <p:extLst>
      <p:ext uri="{BB962C8B-B14F-4D97-AF65-F5344CB8AC3E}">
        <p14:creationId xmlns:p14="http://schemas.microsoft.com/office/powerpoint/2010/main" val="8423452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0" y="304800"/>
            <a:ext cx="8001000" cy="1066800"/>
          </a:xfrm>
        </p:spPr>
        <p:txBody>
          <a:bodyPr/>
          <a:lstStyle/>
          <a:p>
            <a:pPr eaLnBrk="1" hangingPunct="1">
              <a:defRPr/>
            </a:pPr>
            <a:r>
              <a:rPr lang="en-US">
                <a:latin typeface="Calibri" pitchFamily="34" charset="0"/>
              </a:rPr>
              <a:t>Methodology</a:t>
            </a:r>
          </a:p>
        </p:txBody>
      </p:sp>
      <p:sp>
        <p:nvSpPr>
          <p:cNvPr id="41986" name="Rectangle 3"/>
          <p:cNvSpPr>
            <a:spLocks noGrp="1" noChangeArrowheads="1"/>
          </p:cNvSpPr>
          <p:nvPr>
            <p:ph type="body" idx="4294967295"/>
          </p:nvPr>
        </p:nvSpPr>
        <p:spPr>
          <a:xfrm>
            <a:off x="533400" y="1295400"/>
            <a:ext cx="7924800" cy="4038600"/>
          </a:xfrm>
        </p:spPr>
        <p:txBody>
          <a:bodyPr/>
          <a:lstStyle/>
          <a:p>
            <a:pPr eaLnBrk="1" hangingPunct="1">
              <a:buFont typeface="Wingdings" pitchFamily="2" charset="2"/>
              <a:buNone/>
              <a:defRPr/>
            </a:pPr>
            <a:r>
              <a:rPr lang="en-US" b="1" dirty="0">
                <a:effectLst/>
                <a:latin typeface="Calibri" pitchFamily="34" charset="0"/>
              </a:rPr>
              <a:t>Progress in Treatment</a:t>
            </a:r>
            <a:r>
              <a:rPr lang="en-US" dirty="0">
                <a:effectLst/>
                <a:latin typeface="Calibri" pitchFamily="34" charset="0"/>
              </a:rPr>
              <a:t> </a:t>
            </a:r>
            <a:r>
              <a:rPr lang="en-US" b="1" dirty="0">
                <a:effectLst/>
                <a:latin typeface="Calibri" pitchFamily="34" charset="0"/>
              </a:rPr>
              <a:t>Questionnaire</a:t>
            </a:r>
            <a:r>
              <a:rPr lang="en-US" dirty="0">
                <a:effectLst/>
                <a:latin typeface="Calibri" pitchFamily="34" charset="0"/>
              </a:rPr>
              <a:t> (PITQ-t)</a:t>
            </a:r>
          </a:p>
          <a:p>
            <a:pPr lvl="2" eaLnBrk="1" hangingPunct="1">
              <a:defRPr/>
            </a:pPr>
            <a:endParaRPr lang="en-US" dirty="0">
              <a:effectLst/>
              <a:latin typeface="Calibri" pitchFamily="34" charset="0"/>
            </a:endParaRPr>
          </a:p>
          <a:p>
            <a:pPr lvl="2" eaLnBrk="1" hangingPunct="1">
              <a:buFont typeface="Wingdings" pitchFamily="2" charset="2"/>
              <a:buNone/>
              <a:defRPr/>
            </a:pPr>
            <a:r>
              <a:rPr lang="en-US" dirty="0">
                <a:effectLst/>
                <a:latin typeface="Calibri" pitchFamily="34" charset="0"/>
              </a:rPr>
              <a:t>Example:</a:t>
            </a:r>
          </a:p>
          <a:p>
            <a:pPr lvl="2" eaLnBrk="1" hangingPunct="1">
              <a:buFont typeface="Wingdings" pitchFamily="2" charset="2"/>
              <a:buNone/>
              <a:defRPr/>
            </a:pPr>
            <a:endParaRPr lang="en-US" dirty="0">
              <a:effectLst/>
              <a:latin typeface="Calibri" pitchFamily="34" charset="0"/>
            </a:endParaRPr>
          </a:p>
          <a:p>
            <a:pPr>
              <a:defRPr/>
            </a:pPr>
            <a:r>
              <a:rPr lang="en-US" sz="2000" b="1" dirty="0">
                <a:latin typeface="Calibri" pitchFamily="34" charset="0"/>
              </a:rPr>
              <a:t>Knows and uses grounding techniques to prevent self from going numb, zoning out, having amnestic lapses when needed (e.g., techniques such as muscle contractions, movement, or touching an object to avoid dissociating). </a:t>
            </a:r>
            <a:r>
              <a:rPr lang="en-US" sz="2000" b="1" dirty="0">
                <a:effectLst/>
                <a:latin typeface="Calibri" pitchFamily="34" charset="0"/>
              </a:rPr>
              <a:t>	  </a:t>
            </a:r>
          </a:p>
          <a:p>
            <a:pPr>
              <a:defRPr/>
            </a:pPr>
            <a:r>
              <a:rPr lang="en-US" sz="2000" b="1" dirty="0">
                <a:effectLst/>
                <a:latin typeface="Calibri" pitchFamily="34" charset="0"/>
              </a:rPr>
              <a:t>0%     10     20      30      40      50      60      70      80      90      100%</a:t>
            </a:r>
          </a:p>
          <a:p>
            <a:pPr eaLnBrk="1" hangingPunct="1">
              <a:buFont typeface="Wingdings" pitchFamily="2" charset="2"/>
              <a:buNone/>
              <a:defRPr/>
            </a:pPr>
            <a:r>
              <a:rPr lang="en-US" sz="2000" b="1" dirty="0">
                <a:effectLst/>
                <a:latin typeface="Calibri" pitchFamily="34" charset="0"/>
              </a:rPr>
              <a:t>(never/NA)	                          			               (always)</a:t>
            </a:r>
          </a:p>
          <a:p>
            <a:pPr lvl="2" eaLnBrk="1" hangingPunct="1">
              <a:buFont typeface="Wingdings" pitchFamily="2" charset="2"/>
              <a:buNone/>
              <a:defRPr/>
            </a:pPr>
            <a:endParaRPr lang="en-US" dirty="0">
              <a:latin typeface="Calibri" pitchFamily="34" charset="0"/>
            </a:endParaRPr>
          </a:p>
        </p:txBody>
      </p:sp>
    </p:spTree>
    <p:extLst>
      <p:ext uri="{BB962C8B-B14F-4D97-AF65-F5344CB8AC3E}">
        <p14:creationId xmlns:p14="http://schemas.microsoft.com/office/powerpoint/2010/main" val="17748873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0"/>
            <a:ext cx="8915400" cy="838200"/>
          </a:xfrm>
        </p:spPr>
        <p:txBody>
          <a:bodyPr>
            <a:noAutofit/>
          </a:bodyPr>
          <a:lstStyle/>
          <a:p>
            <a:pPr algn="l"/>
            <a:r>
              <a:rPr lang="en-US" sz="3400" i="1" dirty="0"/>
              <a:t>Paired Sample Statistics: </a:t>
            </a:r>
            <a:r>
              <a:rPr lang="en-US" sz="3600" dirty="0"/>
              <a:t>PITQ-t, PITQ-p</a:t>
            </a:r>
            <a:endParaRPr lang="en-US" sz="2800" dirty="0"/>
          </a:p>
        </p:txBody>
      </p:sp>
      <p:graphicFrame>
        <p:nvGraphicFramePr>
          <p:cNvPr id="9" name="Content Placeholder 8"/>
          <p:cNvGraphicFramePr>
            <a:graphicFrameLocks noGrp="1"/>
          </p:cNvGraphicFramePr>
          <p:nvPr>
            <p:ph idx="1"/>
            <p:extLst/>
          </p:nvPr>
        </p:nvGraphicFramePr>
        <p:xfrm>
          <a:off x="93643" y="1600199"/>
          <a:ext cx="8321152" cy="4349187"/>
        </p:xfrm>
        <a:graphic>
          <a:graphicData uri="http://schemas.openxmlformats.org/drawingml/2006/table">
            <a:tbl>
              <a:tblPr firstRow="1" bandRow="1">
                <a:tableStyleId>{5C22544A-7EE6-4342-B048-85BDC9FD1C3A}</a:tableStyleId>
              </a:tblPr>
              <a:tblGrid>
                <a:gridCol w="1832766">
                  <a:extLst>
                    <a:ext uri="{9D8B030D-6E8A-4147-A177-3AD203B41FA5}">
                      <a16:colId xmlns:a16="http://schemas.microsoft.com/office/drawing/2014/main" val="20000"/>
                    </a:ext>
                  </a:extLst>
                </a:gridCol>
                <a:gridCol w="1204549">
                  <a:extLst>
                    <a:ext uri="{9D8B030D-6E8A-4147-A177-3AD203B41FA5}">
                      <a16:colId xmlns:a16="http://schemas.microsoft.com/office/drawing/2014/main" val="20001"/>
                    </a:ext>
                  </a:extLst>
                </a:gridCol>
                <a:gridCol w="1985572">
                  <a:extLst>
                    <a:ext uri="{9D8B030D-6E8A-4147-A177-3AD203B41FA5}">
                      <a16:colId xmlns:a16="http://schemas.microsoft.com/office/drawing/2014/main" val="20002"/>
                    </a:ext>
                  </a:extLst>
                </a:gridCol>
                <a:gridCol w="1705510">
                  <a:extLst>
                    <a:ext uri="{9D8B030D-6E8A-4147-A177-3AD203B41FA5}">
                      <a16:colId xmlns:a16="http://schemas.microsoft.com/office/drawing/2014/main" val="20003"/>
                    </a:ext>
                  </a:extLst>
                </a:gridCol>
                <a:gridCol w="1592755">
                  <a:extLst>
                    <a:ext uri="{9D8B030D-6E8A-4147-A177-3AD203B41FA5}">
                      <a16:colId xmlns:a16="http://schemas.microsoft.com/office/drawing/2014/main" val="20004"/>
                    </a:ext>
                  </a:extLst>
                </a:gridCol>
              </a:tblGrid>
              <a:tr h="509908">
                <a:tc>
                  <a:txBody>
                    <a:bodyPr/>
                    <a:lstStyle/>
                    <a:p>
                      <a:pPr algn="ctr"/>
                      <a:r>
                        <a:rPr lang="en-US" dirty="0">
                          <a:solidFill>
                            <a:schemeClr val="bg1"/>
                          </a:solidFill>
                          <a:latin typeface="+mn-lt"/>
                        </a:rPr>
                        <a:t>Variable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Time</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91346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Progress in Treatment Questionnaire – Therapist</a:t>
                      </a:r>
                      <a:r>
                        <a:rPr lang="en-US" sz="1800" baseline="0" dirty="0">
                          <a:latin typeface="+mn-lt"/>
                        </a:rPr>
                        <a:t> (PITQ-t)</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48.35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13.34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1"/>
                  </a:ext>
                </a:extLst>
              </a:tr>
              <a:tr h="869837">
                <a:tc vMerge="1">
                  <a:txBody>
                    <a:bodyPr/>
                    <a:lstStyle/>
                    <a:p>
                      <a:endParaRPr lang="en-US"/>
                    </a:p>
                  </a:txBody>
                  <a:tcP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55.08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14.29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1.60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2"/>
                  </a:ext>
                </a:extLst>
              </a:tr>
              <a:tr h="10279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mn-lt"/>
                        </a:rPr>
                        <a:t>Progress in Treatment Questionnaire – Patient </a:t>
                      </a:r>
                      <a:r>
                        <a:rPr lang="en-US" sz="1800" baseline="0">
                          <a:latin typeface="+mn-lt"/>
                        </a:rPr>
                        <a:t>(PITQ-p)</a:t>
                      </a:r>
                      <a:endParaRPr lang="en-US" sz="1800" dirty="0">
                        <a:latin typeface="+mn-lt"/>
                      </a:endParaRPr>
                    </a:p>
                  </a:txBody>
                  <a:tcPr marL="0" marR="0" marT="0" marB="0" anchor="ctr"/>
                </a:tc>
                <a:tc>
                  <a:txBody>
                    <a:bodyPr/>
                    <a:lstStyle/>
                    <a:p>
                      <a:pPr algn="ctr" fontAlgn="ctr"/>
                      <a:r>
                        <a:rPr lang="nb-NO" sz="1800" b="0" i="0" u="none" strike="noStrike" dirty="0">
                          <a:solidFill>
                            <a:srgbClr val="010205"/>
                          </a:solidFill>
                          <a:effectLst/>
                          <a:latin typeface="+mn-lt"/>
                        </a:rPr>
                        <a:t>Initial</a:t>
                      </a: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45.57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14.54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1.50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1027990">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sz="1800" dirty="0">
                        <a:latin typeface="+mn-lt"/>
                      </a:endParaRPr>
                    </a:p>
                  </a:txBody>
                  <a:tcPr marL="0" marR="0" marT="0" marB="0" anchor="ctr"/>
                </a:tc>
                <a:tc>
                  <a:txBody>
                    <a:bodyPr/>
                    <a:lstStyle/>
                    <a:p>
                      <a:pPr algn="ctr" fontAlgn="ctr"/>
                      <a:r>
                        <a:rPr lang="hr-HR" sz="1800" b="0" i="0" u="none" strike="noStrike" dirty="0">
                          <a:solidFill>
                            <a:srgbClr val="010205"/>
                          </a:solidFill>
                          <a:effectLst/>
                          <a:latin typeface="+mn-lt"/>
                        </a:rPr>
                        <a:t>18 </a:t>
                      </a:r>
                      <a:r>
                        <a:rPr lang="hr-HR" sz="1800" b="0" i="0" u="none" strike="noStrike" dirty="0" err="1">
                          <a:solidFill>
                            <a:srgbClr val="010205"/>
                          </a:solidFill>
                          <a:effectLst/>
                          <a:latin typeface="+mn-lt"/>
                        </a:rPr>
                        <a:t>mos</a:t>
                      </a:r>
                      <a:endParaRPr lang="hr-HR" sz="1800" b="0" i="0" u="none" strike="noStrike" dirty="0">
                        <a:solidFill>
                          <a:srgbClr val="010205"/>
                        </a:solidFill>
                        <a:effectLst/>
                        <a:latin typeface="+mn-lt"/>
                      </a:endParaRPr>
                    </a:p>
                  </a:txBody>
                  <a:tcPr marL="12700" marR="12700" marT="1270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54.47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16.66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1.72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Tree>
    <p:extLst>
      <p:ext uri="{BB962C8B-B14F-4D97-AF65-F5344CB8AC3E}">
        <p14:creationId xmlns:p14="http://schemas.microsoft.com/office/powerpoint/2010/main" val="1253729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38100" y="1444629"/>
          <a:ext cx="8411419" cy="4594135"/>
        </p:xfrm>
        <a:graphic>
          <a:graphicData uri="http://schemas.openxmlformats.org/drawingml/2006/table">
            <a:tbl>
              <a:tblPr firstRow="1" bandRow="1">
                <a:tableStyleId>{5C22544A-7EE6-4342-B048-85BDC9FD1C3A}</a:tableStyleId>
              </a:tblPr>
              <a:tblGrid>
                <a:gridCol w="1892067">
                  <a:extLst>
                    <a:ext uri="{9D8B030D-6E8A-4147-A177-3AD203B41FA5}">
                      <a16:colId xmlns:a16="http://schemas.microsoft.com/office/drawing/2014/main" val="20000"/>
                    </a:ext>
                  </a:extLst>
                </a:gridCol>
                <a:gridCol w="739202">
                  <a:extLst>
                    <a:ext uri="{9D8B030D-6E8A-4147-A177-3AD203B41FA5}">
                      <a16:colId xmlns:a16="http://schemas.microsoft.com/office/drawing/2014/main" val="20001"/>
                    </a:ext>
                  </a:extLst>
                </a:gridCol>
                <a:gridCol w="604879">
                  <a:extLst>
                    <a:ext uri="{9D8B030D-6E8A-4147-A177-3AD203B41FA5}">
                      <a16:colId xmlns:a16="http://schemas.microsoft.com/office/drawing/2014/main" val="20002"/>
                    </a:ext>
                  </a:extLst>
                </a:gridCol>
                <a:gridCol w="1438193">
                  <a:extLst>
                    <a:ext uri="{9D8B030D-6E8A-4147-A177-3AD203B41FA5}">
                      <a16:colId xmlns:a16="http://schemas.microsoft.com/office/drawing/2014/main" val="20003"/>
                    </a:ext>
                  </a:extLst>
                </a:gridCol>
                <a:gridCol w="1180670">
                  <a:extLst>
                    <a:ext uri="{9D8B030D-6E8A-4147-A177-3AD203B41FA5}">
                      <a16:colId xmlns:a16="http://schemas.microsoft.com/office/drawing/2014/main" val="20004"/>
                    </a:ext>
                  </a:extLst>
                </a:gridCol>
                <a:gridCol w="1252537">
                  <a:extLst>
                    <a:ext uri="{9D8B030D-6E8A-4147-A177-3AD203B41FA5}">
                      <a16:colId xmlns:a16="http://schemas.microsoft.com/office/drawing/2014/main" val="20005"/>
                    </a:ext>
                  </a:extLst>
                </a:gridCol>
                <a:gridCol w="1303871">
                  <a:extLst>
                    <a:ext uri="{9D8B030D-6E8A-4147-A177-3AD203B41FA5}">
                      <a16:colId xmlns:a16="http://schemas.microsoft.com/office/drawing/2014/main" val="20006"/>
                    </a:ext>
                  </a:extLst>
                </a:gridCol>
              </a:tblGrid>
              <a:tr h="971480">
                <a:tc>
                  <a:txBody>
                    <a:bodyPr/>
                    <a:lstStyle/>
                    <a:p>
                      <a:pPr algn="ctr"/>
                      <a:r>
                        <a:rPr lang="en-US" sz="1800" dirty="0">
                          <a:latin typeface="+mn-lt"/>
                        </a:rPr>
                        <a:t>Variable</a:t>
                      </a:r>
                    </a:p>
                  </a:txBody>
                  <a:tcPr anchor="ctr"/>
                </a:tc>
                <a:tc>
                  <a:txBody>
                    <a:bodyPr/>
                    <a:lstStyle/>
                    <a:p>
                      <a:pPr algn="ctr"/>
                      <a:r>
                        <a:rPr lang="en-US" sz="1800" dirty="0">
                          <a:latin typeface="+mn-lt"/>
                        </a:rPr>
                        <a:t>t</a:t>
                      </a:r>
                    </a:p>
                  </a:txBody>
                  <a:tcPr anchor="ctr"/>
                </a:tc>
                <a:tc>
                  <a:txBody>
                    <a:bodyPr/>
                    <a:lstStyle/>
                    <a:p>
                      <a:pPr algn="ctr"/>
                      <a:r>
                        <a:rPr lang="en-US" sz="1800" dirty="0" err="1">
                          <a:latin typeface="+mn-lt"/>
                        </a:rPr>
                        <a:t>df</a:t>
                      </a:r>
                      <a:endParaRPr lang="en-US" sz="18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Significance </a:t>
                      </a:r>
                      <a:br>
                        <a:rPr lang="en-US" sz="1800" dirty="0">
                          <a:latin typeface="+mn-lt"/>
                        </a:rPr>
                      </a:br>
                      <a:r>
                        <a:rPr lang="en-US" sz="1800" dirty="0">
                          <a:latin typeface="+mn-lt"/>
                        </a:rPr>
                        <a:t>(2-tailed, 95% C.I.)</a:t>
                      </a:r>
                    </a:p>
                  </a:txBody>
                  <a:tcPr anchor="ctr"/>
                </a:tc>
                <a:tc>
                  <a:txBody>
                    <a:bodyPr/>
                    <a:lstStyle/>
                    <a:p>
                      <a:pPr algn="ctr"/>
                      <a:r>
                        <a:rPr lang="en-US" sz="1800" dirty="0">
                          <a:latin typeface="+mn-lt"/>
                        </a:rPr>
                        <a:t>Mean Difference</a:t>
                      </a:r>
                    </a:p>
                  </a:txBody>
                  <a:tcPr anchor="ctr"/>
                </a:tc>
                <a:tc>
                  <a:txBody>
                    <a:bodyPr/>
                    <a:lstStyle/>
                    <a:p>
                      <a:pPr algn="ctr"/>
                      <a:r>
                        <a:rPr lang="en-US" sz="1800" dirty="0">
                          <a:latin typeface="+mn-lt"/>
                        </a:rPr>
                        <a:t>Std. Error Mean</a:t>
                      </a:r>
                    </a:p>
                  </a:txBody>
                  <a:tcPr anchor="ctr"/>
                </a:tc>
                <a:tc>
                  <a:txBody>
                    <a:bodyPr/>
                    <a:lstStyle/>
                    <a:p>
                      <a:pPr algn="ctr"/>
                      <a:r>
                        <a:rPr lang="en-US" sz="1800" dirty="0" err="1">
                          <a:latin typeface="+mn-lt"/>
                        </a:rPr>
                        <a:t>Signif</a:t>
                      </a:r>
                      <a:r>
                        <a:rPr lang="en-US" sz="1800" dirty="0">
                          <a:latin typeface="+mn-lt"/>
                        </a:rPr>
                        <a:t>. Difference?</a:t>
                      </a:r>
                    </a:p>
                  </a:txBody>
                  <a:tcPr anchor="ctr"/>
                </a:tc>
                <a:extLst>
                  <a:ext uri="{0D108BD9-81ED-4DB2-BD59-A6C34878D82A}">
                    <a16:rowId xmlns:a16="http://schemas.microsoft.com/office/drawing/2014/main" val="10000"/>
                  </a:ext>
                </a:extLst>
              </a:tr>
              <a:tr h="17700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Progress in Treatment Questionnaire – Therapist</a:t>
                      </a:r>
                      <a:r>
                        <a:rPr lang="en-US" sz="1800" baseline="0" dirty="0">
                          <a:latin typeface="+mn-lt"/>
                        </a:rPr>
                        <a:t> (PITQ-t)</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-6.74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-6.73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1"/>
                  </a:ext>
                </a:extLst>
              </a:tr>
              <a:tr h="1852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Progress in Treatment Questionnaire – Patient </a:t>
                      </a:r>
                      <a:r>
                        <a:rPr lang="en-US" sz="1800" baseline="0" dirty="0">
                          <a:latin typeface="+mn-lt"/>
                        </a:rPr>
                        <a:t>(PITQ-p)</a:t>
                      </a:r>
                      <a:endParaRPr lang="en-US" sz="1800" dirty="0">
                        <a:latin typeface="+mn-lt"/>
                      </a:endParaRP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-5.88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-8.90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1.51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2"/>
                  </a:ext>
                </a:extLst>
              </a:tr>
            </a:tbl>
          </a:graphicData>
        </a:graphic>
      </p:graphicFrame>
      <p:sp>
        <p:nvSpPr>
          <p:cNvPr id="7" name="Title 2"/>
          <p:cNvSpPr txBox="1">
            <a:spLocks/>
          </p:cNvSpPr>
          <p:nvPr/>
        </p:nvSpPr>
        <p:spPr>
          <a:xfrm>
            <a:off x="0" y="6096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i="1" dirty="0">
                <a:solidFill>
                  <a:schemeClr val="tx2"/>
                </a:solidFill>
              </a:rPr>
              <a:t>Dependent Samples t-Tests: </a:t>
            </a:r>
            <a:r>
              <a:rPr lang="en-US" sz="3600" dirty="0">
                <a:solidFill>
                  <a:schemeClr val="tx2"/>
                </a:solidFill>
              </a:rPr>
              <a:t>PITQ-t, PITQ-p</a:t>
            </a:r>
            <a:endParaRPr lang="en-US" sz="2800" dirty="0">
              <a:solidFill>
                <a:schemeClr val="tx2"/>
              </a:solidFill>
            </a:endParaRPr>
          </a:p>
        </p:txBody>
      </p:sp>
    </p:spTree>
    <p:extLst>
      <p:ext uri="{BB962C8B-B14F-4D97-AF65-F5344CB8AC3E}">
        <p14:creationId xmlns:p14="http://schemas.microsoft.com/office/powerpoint/2010/main" val="1899287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8915400" cy="838200"/>
          </a:xfrm>
        </p:spPr>
        <p:txBody>
          <a:bodyPr>
            <a:noAutofit/>
          </a:bodyPr>
          <a:lstStyle/>
          <a:p>
            <a:pPr algn="l"/>
            <a:r>
              <a:rPr lang="en-US" sz="3200" dirty="0"/>
              <a:t>PITQ-p items </a:t>
            </a:r>
            <a:r>
              <a:rPr lang="en-US" sz="2800" dirty="0"/>
              <a:t>(7 days)</a:t>
            </a:r>
            <a:r>
              <a:rPr lang="en-US" sz="3200" dirty="0"/>
              <a:t>: </a:t>
            </a:r>
            <a:r>
              <a:rPr lang="en-US" sz="3200" i="1" dirty="0"/>
              <a:t>Paired Sample Statistics</a:t>
            </a:r>
          </a:p>
        </p:txBody>
      </p:sp>
      <p:graphicFrame>
        <p:nvGraphicFramePr>
          <p:cNvPr id="9" name="Content Placeholder 8"/>
          <p:cNvGraphicFramePr>
            <a:graphicFrameLocks noGrp="1"/>
          </p:cNvGraphicFramePr>
          <p:nvPr>
            <p:ph idx="1"/>
            <p:extLst/>
          </p:nvPr>
        </p:nvGraphicFramePr>
        <p:xfrm>
          <a:off x="3" y="1073162"/>
          <a:ext cx="9143997" cy="5784838"/>
        </p:xfrm>
        <a:graphic>
          <a:graphicData uri="http://schemas.openxmlformats.org/drawingml/2006/table">
            <a:tbl>
              <a:tblPr firstRow="1" bandRow="1">
                <a:tableStyleId>{5C22544A-7EE6-4342-B048-85BDC9FD1C3A}</a:tableStyleId>
              </a:tblPr>
              <a:tblGrid>
                <a:gridCol w="1844645">
                  <a:extLst>
                    <a:ext uri="{9D8B030D-6E8A-4147-A177-3AD203B41FA5}">
                      <a16:colId xmlns:a16="http://schemas.microsoft.com/office/drawing/2014/main" val="20000"/>
                    </a:ext>
                  </a:extLst>
                </a:gridCol>
                <a:gridCol w="1615244">
                  <a:extLst>
                    <a:ext uri="{9D8B030D-6E8A-4147-A177-3AD203B41FA5}">
                      <a16:colId xmlns:a16="http://schemas.microsoft.com/office/drawing/2014/main" val="20001"/>
                    </a:ext>
                  </a:extLst>
                </a:gridCol>
                <a:gridCol w="1112108">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70454">
                  <a:extLst>
                    <a:ext uri="{9D8B030D-6E8A-4147-A177-3AD203B41FA5}">
                      <a16:colId xmlns:a16="http://schemas.microsoft.com/office/drawing/2014/main" val="20004"/>
                    </a:ext>
                  </a:extLst>
                </a:gridCol>
                <a:gridCol w="1729946">
                  <a:extLst>
                    <a:ext uri="{9D8B030D-6E8A-4147-A177-3AD203B41FA5}">
                      <a16:colId xmlns:a16="http://schemas.microsoft.com/office/drawing/2014/main" val="20005"/>
                    </a:ext>
                  </a:extLst>
                </a:gridCol>
              </a:tblGrid>
              <a:tr h="447695">
                <a:tc>
                  <a:txBody>
                    <a:bodyPr/>
                    <a:lstStyle/>
                    <a:p>
                      <a:pPr algn="ctr"/>
                      <a:r>
                        <a:rPr lang="en-US" dirty="0">
                          <a:solidFill>
                            <a:schemeClr val="bg1"/>
                          </a:solidFill>
                          <a:latin typeface="+mn-lt"/>
                        </a:rPr>
                        <a:t>Variable</a:t>
                      </a:r>
                    </a:p>
                  </a:txBody>
                  <a:tcPr anchor="ctr"/>
                </a:tc>
                <a:tc>
                  <a:txBody>
                    <a:bodyPr/>
                    <a:lstStyle/>
                    <a:p>
                      <a:pPr algn="ctr"/>
                      <a:r>
                        <a:rPr lang="en-US" dirty="0">
                          <a:solidFill>
                            <a:schemeClr val="bg1"/>
                          </a:solidFill>
                          <a:latin typeface="+mn-lt"/>
                        </a:rPr>
                        <a:t>Sample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629571">
                <a:tc rowSpan="2">
                  <a:txBody>
                    <a:bodyPr/>
                    <a:lstStyle/>
                    <a:p>
                      <a:pPr marL="38100" marR="38100" algn="ctr">
                        <a:lnSpc>
                          <a:spcPts val="1600"/>
                        </a:lnSpc>
                        <a:spcBef>
                          <a:spcPts val="0"/>
                        </a:spcBef>
                        <a:spcAft>
                          <a:spcPts val="0"/>
                        </a:spcAft>
                      </a:pPr>
                      <a:r>
                        <a:rPr lang="en-US" sz="1800" kern="1200" dirty="0">
                          <a:solidFill>
                            <a:srgbClr val="000000"/>
                          </a:solidFill>
                          <a:effectLst/>
                          <a:latin typeface="+mn-lt"/>
                          <a:ea typeface="Times New Roman" charset="0"/>
                          <a:cs typeface="+mn-cs"/>
                        </a:rPr>
                        <a:t>Self-compassion</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24.47</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22.41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490832">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43.83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26.07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r h="559618">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Aware of thoughts, feelings, sensations that</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indicate anxiety,</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overwhelm</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47.02</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24.62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559618">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55.74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23.35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r h="559618">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dirty="0">
                          <a:latin typeface="+mn-lt"/>
                        </a:rPr>
                        <a:t>Use healthy</a:t>
                      </a:r>
                      <a:r>
                        <a:rPr lang="en-US" sz="1800" baseline="0" dirty="0">
                          <a:latin typeface="+mn-lt"/>
                        </a:rPr>
                        <a:t> coping when anxious or at risk of overwhelm</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41.17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28.81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2.97</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7"/>
                  </a:ext>
                </a:extLst>
              </a:tr>
              <a:tr h="559618">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53.09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28.29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8"/>
                  </a:ext>
                </a:extLst>
              </a:tr>
              <a:tr h="559618">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Use</a:t>
                      </a:r>
                      <a:r>
                        <a:rPr lang="en-US" sz="1800" kern="1200" baseline="0" dirty="0">
                          <a:solidFill>
                            <a:schemeClr val="dk1"/>
                          </a:solidFill>
                          <a:effectLst/>
                          <a:latin typeface="+mn-lt"/>
                          <a:ea typeface="+mn-ea"/>
                          <a:cs typeface="+mn-cs"/>
                        </a:rPr>
                        <a:t> c</a:t>
                      </a:r>
                      <a:r>
                        <a:rPr lang="en-US" sz="1800" kern="1200" dirty="0">
                          <a:solidFill>
                            <a:schemeClr val="dk1"/>
                          </a:solidFill>
                          <a:effectLst/>
                          <a:latin typeface="+mn-lt"/>
                          <a:ea typeface="+mn-ea"/>
                          <a:cs typeface="+mn-cs"/>
                        </a:rPr>
                        <a:t>ontainment skills for PTSD symptoms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27.23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25.92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2.67</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9"/>
                  </a:ext>
                </a:extLst>
              </a:tr>
              <a:tr h="545465">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40.96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26.32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0"/>
                  </a:ext>
                </a:extLst>
              </a:tr>
              <a:tr h="527171">
                <a:tc rowSpan="2">
                  <a:txBody>
                    <a:bodyPr/>
                    <a:lstStyle/>
                    <a:p>
                      <a:pPr marL="38100" marR="38100" algn="ctr">
                        <a:lnSpc>
                          <a:spcPts val="1600"/>
                        </a:lnSpc>
                        <a:spcBef>
                          <a:spcPts val="0"/>
                        </a:spcBef>
                        <a:spcAft>
                          <a:spcPts val="0"/>
                        </a:spcAft>
                      </a:pPr>
                      <a:r>
                        <a:rPr lang="en-US" sz="1800" dirty="0">
                          <a:latin typeface="+mn-lt"/>
                        </a:rPr>
                        <a:t>I use grounding strategies when needed</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41.28</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27.13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1"/>
                  </a:ext>
                </a:extLst>
              </a:tr>
              <a:tr h="346014">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57.98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25.47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88529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0" y="962654"/>
          <a:ext cx="9144001" cy="589534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65623">
                  <a:extLst>
                    <a:ext uri="{9D8B030D-6E8A-4147-A177-3AD203B41FA5}">
                      <a16:colId xmlns:a16="http://schemas.microsoft.com/office/drawing/2014/main" val="20005"/>
                    </a:ext>
                  </a:extLst>
                </a:gridCol>
                <a:gridCol w="1377578">
                  <a:extLst>
                    <a:ext uri="{9D8B030D-6E8A-4147-A177-3AD203B41FA5}">
                      <a16:colId xmlns:a16="http://schemas.microsoft.com/office/drawing/2014/main" val="20006"/>
                    </a:ext>
                  </a:extLst>
                </a:gridCol>
              </a:tblGrid>
              <a:tr h="947855">
                <a:tc>
                  <a:txBody>
                    <a:bodyPr/>
                    <a:lstStyle/>
                    <a:p>
                      <a:pPr algn="ctr"/>
                      <a:r>
                        <a:rPr lang="en-US" dirty="0"/>
                        <a:t>Variable</a:t>
                      </a:r>
                    </a:p>
                  </a:txBody>
                  <a:tcPr anchor="ctr"/>
                </a:tc>
                <a:tc>
                  <a:txBody>
                    <a:bodyPr/>
                    <a:lstStyle/>
                    <a:p>
                      <a:pPr algn="ctr"/>
                      <a:r>
                        <a:rPr lang="en-US" dirty="0"/>
                        <a:t>t</a:t>
                      </a:r>
                    </a:p>
                  </a:txBody>
                  <a:tcPr anchor="ctr"/>
                </a:tc>
                <a:tc>
                  <a:txBody>
                    <a:bodyPr/>
                    <a:lstStyle/>
                    <a:p>
                      <a:pPr algn="ctr"/>
                      <a:r>
                        <a:rPr lang="en-US" dirty="0" err="1"/>
                        <a:t>df</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Signific</a:t>
                      </a:r>
                      <a:r>
                        <a:rPr lang="en-US" dirty="0"/>
                        <a:t>. </a:t>
                      </a:r>
                      <a:br>
                        <a:rPr lang="en-US" dirty="0"/>
                      </a:br>
                      <a:r>
                        <a:rPr lang="en-US" dirty="0"/>
                        <a:t>(2-tailed</a:t>
                      </a:r>
                      <a:br>
                        <a:rPr lang="en-US" dirty="0"/>
                      </a:br>
                      <a:r>
                        <a:rPr lang="en-US" dirty="0"/>
                        <a:t>95% C.I.)</a:t>
                      </a:r>
                    </a:p>
                  </a:txBody>
                  <a:tcPr anchor="ctr"/>
                </a:tc>
                <a:tc>
                  <a:txBody>
                    <a:bodyPr/>
                    <a:lstStyle/>
                    <a:p>
                      <a:pPr algn="ctr"/>
                      <a:r>
                        <a:rPr lang="en-US" dirty="0"/>
                        <a:t>Mean Difference</a:t>
                      </a:r>
                    </a:p>
                  </a:txBody>
                  <a:tcPr anchor="ctr"/>
                </a:tc>
                <a:tc>
                  <a:txBody>
                    <a:bodyPr/>
                    <a:lstStyle/>
                    <a:p>
                      <a:pPr algn="ctr"/>
                      <a:r>
                        <a:rPr lang="en-US" dirty="0"/>
                        <a:t>Std. Error Mean</a:t>
                      </a:r>
                    </a:p>
                  </a:txBody>
                  <a:tcPr anchor="ctr"/>
                </a:tc>
                <a:tc>
                  <a:txBody>
                    <a:bodyPr/>
                    <a:lstStyle/>
                    <a:p>
                      <a:pPr algn="ctr"/>
                      <a:r>
                        <a:rPr lang="en-US" dirty="0" err="1"/>
                        <a:t>Signif</a:t>
                      </a:r>
                      <a:r>
                        <a:rPr lang="en-US" dirty="0"/>
                        <a:t>. Different?</a:t>
                      </a:r>
                    </a:p>
                  </a:txBody>
                  <a:tcPr anchor="ctr"/>
                </a:tc>
                <a:extLst>
                  <a:ext uri="{0D108BD9-81ED-4DB2-BD59-A6C34878D82A}">
                    <a16:rowId xmlns:a16="http://schemas.microsoft.com/office/drawing/2014/main" val="10000"/>
                  </a:ext>
                </a:extLst>
              </a:tr>
              <a:tr h="9525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mn-lt"/>
                          <a:ea typeface="Times New Roman" charset="0"/>
                          <a:cs typeface="+mn-cs"/>
                        </a:rPr>
                        <a:t>Self-compassion</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-7.56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.000</a:t>
                      </a: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-19.36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2.56</a:t>
                      </a:r>
                      <a:r>
                        <a:rPr lang="en-US" dirty="0">
                          <a:effectLst/>
                        </a:rPr>
                        <a:t> </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2"/>
                  </a:ext>
                </a:extLst>
              </a:tr>
              <a:tr h="1137426">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Aware of thoughts, feelings, sensations that</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indicate anxiety,</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overwhelm</a:t>
                      </a:r>
                      <a:endParaRPr lang="en-US" sz="1800" dirty="0">
                        <a:latin typeface="+mn-lt"/>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.004</a:t>
                      </a: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-8.72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2.99</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baseline="0" dirty="0">
                          <a:solidFill>
                            <a:srgbClr val="000000"/>
                          </a:solidFill>
                          <a:effectLst/>
                          <a:latin typeface="+mn-lt"/>
                          <a:ea typeface="Times New Roman" charset="0"/>
                        </a:rPr>
                        <a:t>p&lt;.005</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3"/>
                  </a:ext>
                </a:extLst>
              </a:tr>
              <a:tr h="9525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Use healthy</a:t>
                      </a:r>
                      <a:r>
                        <a:rPr lang="en-US" sz="1800" baseline="0" dirty="0">
                          <a:latin typeface="+mn-lt"/>
                        </a:rPr>
                        <a:t> coping when anxious or at risk of overwhelm</a:t>
                      </a:r>
                      <a:endParaRPr lang="en-US" sz="1800" dirty="0">
                        <a:latin typeface="+mn-lt"/>
                      </a:endParaRP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.000</a:t>
                      </a: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-11.91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2.89</a:t>
                      </a:r>
                      <a:r>
                        <a:rPr lang="en-US" dirty="0">
                          <a:effectLst/>
                        </a:rPr>
                        <a:t> </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baseline="0" dirty="0">
                          <a:solidFill>
                            <a:srgbClr val="008000"/>
                          </a:solidFill>
                          <a:effectLst/>
                          <a:latin typeface="+mn-lt"/>
                          <a:ea typeface="Times New Roman" charset="0"/>
                        </a:rPr>
                        <a:t> </a:t>
                      </a:r>
                      <a:br>
                        <a:rPr lang="en-US" sz="1800" b="1" i="1" baseline="0" dirty="0">
                          <a:solidFill>
                            <a:srgbClr val="008000"/>
                          </a:solidFill>
                          <a:effectLst/>
                          <a:latin typeface="+mn-lt"/>
                          <a:ea typeface="Times New Roman" charset="0"/>
                        </a:rPr>
                      </a:br>
                      <a:endParaRPr lang="en-US" sz="1800" b="1" i="1" baseline="0" dirty="0">
                        <a:solidFill>
                          <a:srgbClr val="008000"/>
                        </a:solidFill>
                        <a:effectLst/>
                        <a:latin typeface="+mn-lt"/>
                        <a:ea typeface="Times New Roman"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4"/>
                  </a:ext>
                </a:extLst>
              </a:tr>
              <a:tr h="952516">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Use</a:t>
                      </a:r>
                      <a:r>
                        <a:rPr lang="en-US" sz="1800" kern="1200" baseline="0" dirty="0">
                          <a:solidFill>
                            <a:schemeClr val="dk1"/>
                          </a:solidFill>
                          <a:effectLst/>
                          <a:latin typeface="+mn-lt"/>
                          <a:ea typeface="+mn-ea"/>
                          <a:cs typeface="+mn-cs"/>
                        </a:rPr>
                        <a:t> c</a:t>
                      </a:r>
                      <a:r>
                        <a:rPr lang="en-US" sz="1800" kern="1200" dirty="0">
                          <a:solidFill>
                            <a:schemeClr val="dk1"/>
                          </a:solidFill>
                          <a:effectLst/>
                          <a:latin typeface="+mn-lt"/>
                          <a:ea typeface="+mn-ea"/>
                          <a:cs typeface="+mn-cs"/>
                        </a:rPr>
                        <a:t>ontainment skills for PTSD symptoms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.000</a:t>
                      </a: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-13.72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3.04</a:t>
                      </a:r>
                      <a:r>
                        <a:rPr lang="en-US" sz="1800" dirty="0">
                          <a:effectLst/>
                          <a:latin typeface="+mn-lt"/>
                        </a:rPr>
                        <a:t> </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a:t>
                      </a:r>
                      <a:r>
                        <a:rPr lang="en-US" sz="1800" b="1" i="1" baseline="0" dirty="0">
                          <a:solidFill>
                            <a:srgbClr val="000000"/>
                          </a:solidFill>
                          <a:effectLst/>
                          <a:latin typeface="+mn-lt"/>
                          <a:ea typeface="Times New Roman" charset="0"/>
                        </a:rPr>
                        <a:t> </a:t>
                      </a:r>
                      <a:br>
                        <a:rPr lang="en-US" sz="1800" b="1" i="1" baseline="0" dirty="0">
                          <a:solidFill>
                            <a:srgbClr val="000000"/>
                          </a:solidFill>
                          <a:effectLst/>
                          <a:latin typeface="+mn-lt"/>
                          <a:ea typeface="Times New Roman" charset="0"/>
                        </a:rPr>
                      </a:br>
                      <a:endParaRPr lang="en-US" sz="1800" b="1" i="1" baseline="0" dirty="0">
                        <a:solidFill>
                          <a:srgbClr val="000000"/>
                        </a:solidFill>
                        <a:effectLst/>
                        <a:latin typeface="+mn-lt"/>
                        <a:ea typeface="Times New Roman" charset="0"/>
                      </a:endParaRPr>
                    </a:p>
                    <a:p>
                      <a:pPr marL="38100" marR="38100" algn="ctr">
                        <a:lnSpc>
                          <a:spcPts val="1600"/>
                        </a:lnSpc>
                        <a:spcBef>
                          <a:spcPts val="0"/>
                        </a:spcBef>
                        <a:spcAft>
                          <a:spcPts val="0"/>
                        </a:spcAft>
                      </a:pPr>
                      <a:r>
                        <a:rPr lang="en-US" sz="1800" b="1" i="1" baseline="0" dirty="0">
                          <a:solidFill>
                            <a:srgbClr val="000000"/>
                          </a:solidFill>
                          <a:effectLst/>
                          <a:latin typeface="+mn-lt"/>
                          <a:ea typeface="Times New Roman" charset="0"/>
                        </a:rPr>
                        <a:t>p&lt;.001</a:t>
                      </a:r>
                      <a:endParaRPr lang="en-US" sz="1800" b="1" i="1" dirty="0">
                        <a:solidFill>
                          <a:srgbClr val="000000"/>
                        </a:solidFill>
                        <a:effectLst/>
                        <a:latin typeface="+mn-lt"/>
                        <a:ea typeface="Times New Roman" charset="0"/>
                      </a:endParaRPr>
                    </a:p>
                  </a:txBody>
                  <a:tcPr anchor="ctr"/>
                </a:tc>
                <a:extLst>
                  <a:ext uri="{0D108BD9-81ED-4DB2-BD59-A6C34878D82A}">
                    <a16:rowId xmlns:a16="http://schemas.microsoft.com/office/drawing/2014/main" val="10005"/>
                  </a:ext>
                </a:extLst>
              </a:tr>
              <a:tr h="952516">
                <a:tc>
                  <a:txBody>
                    <a:bodyPr/>
                    <a:lstStyle/>
                    <a:p>
                      <a:pPr marL="38100" marR="38100" algn="ctr">
                        <a:lnSpc>
                          <a:spcPts val="1600"/>
                        </a:lnSpc>
                        <a:spcBef>
                          <a:spcPts val="0"/>
                        </a:spcBef>
                        <a:spcAft>
                          <a:spcPts val="0"/>
                        </a:spcAft>
                      </a:pPr>
                      <a:r>
                        <a:rPr lang="en-US" sz="1800" kern="1200" dirty="0">
                          <a:solidFill>
                            <a:srgbClr val="000000"/>
                          </a:solidFill>
                          <a:effectLst/>
                          <a:latin typeface="+mn-lt"/>
                          <a:ea typeface="Times New Roman" charset="0"/>
                          <a:cs typeface="+mn-cs"/>
                        </a:rPr>
                        <a:t>I use grounding</a:t>
                      </a:r>
                      <a:r>
                        <a:rPr lang="en-US" sz="1800" kern="1200" baseline="0" dirty="0">
                          <a:solidFill>
                            <a:srgbClr val="000000"/>
                          </a:solidFill>
                          <a:effectLst/>
                          <a:latin typeface="+mn-lt"/>
                          <a:ea typeface="Times New Roman" charset="0"/>
                          <a:cs typeface="+mn-cs"/>
                        </a:rPr>
                        <a:t> </a:t>
                      </a:r>
                      <a:r>
                        <a:rPr lang="en-US" sz="1800" kern="1200" dirty="0">
                          <a:solidFill>
                            <a:srgbClr val="000000"/>
                          </a:solidFill>
                          <a:effectLst/>
                          <a:latin typeface="+mn-lt"/>
                          <a:ea typeface="Times New Roman" charset="0"/>
                          <a:cs typeface="+mn-cs"/>
                        </a:rPr>
                        <a:t>strategies when needed</a:t>
                      </a: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-5.20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.000</a:t>
                      </a:r>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-16.70</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3.20</a:t>
                      </a:r>
                      <a:endParaRPr lang="en-US" dirty="0"/>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rgbClr val="008000"/>
                        </a:solidFill>
                        <a:effectLst/>
                        <a:latin typeface="+mn-lt"/>
                        <a:ea typeface="Times New Roman" charset="0"/>
                      </a:endParaRPr>
                    </a:p>
                  </a:txBody>
                  <a:tcPr anchor="ctr"/>
                </a:tc>
                <a:extLst>
                  <a:ext uri="{0D108BD9-81ED-4DB2-BD59-A6C34878D82A}">
                    <a16:rowId xmlns:a16="http://schemas.microsoft.com/office/drawing/2014/main" val="10006"/>
                  </a:ext>
                </a:extLst>
              </a:tr>
            </a:tbl>
          </a:graphicData>
        </a:graphic>
      </p:graphicFrame>
      <p:sp>
        <p:nvSpPr>
          <p:cNvPr id="7" name="Title 2"/>
          <p:cNvSpPr txBox="1">
            <a:spLocks/>
          </p:cNvSpPr>
          <p:nvPr/>
        </p:nvSpPr>
        <p:spPr>
          <a:xfrm>
            <a:off x="76200" y="762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solidFill>
              </a:rPr>
              <a:t>PITQ-p items </a:t>
            </a:r>
            <a:r>
              <a:rPr lang="en-US" sz="2800" dirty="0">
                <a:solidFill>
                  <a:schemeClr val="tx2"/>
                </a:solidFill>
              </a:rPr>
              <a:t>(7 days)</a:t>
            </a:r>
            <a:r>
              <a:rPr lang="en-US" sz="3200" dirty="0">
                <a:solidFill>
                  <a:schemeClr val="tx2"/>
                </a:solidFill>
              </a:rPr>
              <a:t>: </a:t>
            </a:r>
            <a:r>
              <a:rPr lang="en-US" sz="3200" i="1" dirty="0">
                <a:solidFill>
                  <a:schemeClr val="tx2"/>
                </a:solidFill>
              </a:rPr>
              <a:t>Dependent Samples t-tests</a:t>
            </a:r>
          </a:p>
        </p:txBody>
      </p:sp>
    </p:spTree>
    <p:extLst>
      <p:ext uri="{BB962C8B-B14F-4D97-AF65-F5344CB8AC3E}">
        <p14:creationId xmlns:p14="http://schemas.microsoft.com/office/powerpoint/2010/main" val="575483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15400" cy="838200"/>
          </a:xfrm>
        </p:spPr>
        <p:txBody>
          <a:bodyPr>
            <a:noAutofit/>
          </a:bodyPr>
          <a:lstStyle/>
          <a:p>
            <a:pPr algn="l"/>
            <a:r>
              <a:rPr lang="en-US" sz="3200" dirty="0"/>
              <a:t>PITQ-p items </a:t>
            </a:r>
            <a:r>
              <a:rPr lang="en-US" sz="2800" dirty="0"/>
              <a:t>(7 days)</a:t>
            </a:r>
            <a:r>
              <a:rPr lang="en-US" sz="3200" dirty="0"/>
              <a:t>: </a:t>
            </a:r>
            <a:r>
              <a:rPr lang="en-US" sz="3200" i="1" dirty="0"/>
              <a:t>Paired Sample Statistics</a:t>
            </a:r>
          </a:p>
        </p:txBody>
      </p:sp>
      <p:graphicFrame>
        <p:nvGraphicFramePr>
          <p:cNvPr id="9" name="Content Placeholder 8"/>
          <p:cNvGraphicFramePr>
            <a:graphicFrameLocks noGrp="1"/>
          </p:cNvGraphicFramePr>
          <p:nvPr>
            <p:ph idx="1"/>
            <p:extLst/>
          </p:nvPr>
        </p:nvGraphicFramePr>
        <p:xfrm>
          <a:off x="3" y="927103"/>
          <a:ext cx="9143997" cy="5930896"/>
        </p:xfrm>
        <a:graphic>
          <a:graphicData uri="http://schemas.openxmlformats.org/drawingml/2006/table">
            <a:tbl>
              <a:tblPr firstRow="1" bandRow="1">
                <a:tableStyleId>{5C22544A-7EE6-4342-B048-85BDC9FD1C3A}</a:tableStyleId>
              </a:tblPr>
              <a:tblGrid>
                <a:gridCol w="1844645">
                  <a:extLst>
                    <a:ext uri="{9D8B030D-6E8A-4147-A177-3AD203B41FA5}">
                      <a16:colId xmlns:a16="http://schemas.microsoft.com/office/drawing/2014/main" val="20000"/>
                    </a:ext>
                  </a:extLst>
                </a:gridCol>
                <a:gridCol w="1615244">
                  <a:extLst>
                    <a:ext uri="{9D8B030D-6E8A-4147-A177-3AD203B41FA5}">
                      <a16:colId xmlns:a16="http://schemas.microsoft.com/office/drawing/2014/main" val="20001"/>
                    </a:ext>
                  </a:extLst>
                </a:gridCol>
                <a:gridCol w="1077384">
                  <a:extLst>
                    <a:ext uri="{9D8B030D-6E8A-4147-A177-3AD203B41FA5}">
                      <a16:colId xmlns:a16="http://schemas.microsoft.com/office/drawing/2014/main" val="20002"/>
                    </a:ext>
                  </a:extLst>
                </a:gridCol>
                <a:gridCol w="1423686">
                  <a:extLst>
                    <a:ext uri="{9D8B030D-6E8A-4147-A177-3AD203B41FA5}">
                      <a16:colId xmlns:a16="http://schemas.microsoft.com/office/drawing/2014/main" val="20003"/>
                    </a:ext>
                  </a:extLst>
                </a:gridCol>
                <a:gridCol w="1453092">
                  <a:extLst>
                    <a:ext uri="{9D8B030D-6E8A-4147-A177-3AD203B41FA5}">
                      <a16:colId xmlns:a16="http://schemas.microsoft.com/office/drawing/2014/main" val="20004"/>
                    </a:ext>
                  </a:extLst>
                </a:gridCol>
                <a:gridCol w="1729946">
                  <a:extLst>
                    <a:ext uri="{9D8B030D-6E8A-4147-A177-3AD203B41FA5}">
                      <a16:colId xmlns:a16="http://schemas.microsoft.com/office/drawing/2014/main" val="20005"/>
                    </a:ext>
                  </a:extLst>
                </a:gridCol>
              </a:tblGrid>
              <a:tr h="428896">
                <a:tc>
                  <a:txBody>
                    <a:bodyPr/>
                    <a:lstStyle/>
                    <a:p>
                      <a:pPr algn="ctr"/>
                      <a:r>
                        <a:rPr lang="en-US" dirty="0">
                          <a:solidFill>
                            <a:schemeClr val="bg1"/>
                          </a:solidFill>
                          <a:latin typeface="+mn-lt"/>
                        </a:rPr>
                        <a:t>Variable</a:t>
                      </a:r>
                    </a:p>
                  </a:txBody>
                  <a:tcPr anchor="ctr"/>
                </a:tc>
                <a:tc>
                  <a:txBody>
                    <a:bodyPr/>
                    <a:lstStyle/>
                    <a:p>
                      <a:pPr algn="ctr"/>
                      <a:r>
                        <a:rPr lang="en-US" dirty="0">
                          <a:solidFill>
                            <a:schemeClr val="bg1"/>
                          </a:solidFill>
                          <a:latin typeface="+mn-lt"/>
                        </a:rPr>
                        <a:t>Sample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518944">
                <a:tc rowSpan="2">
                  <a:txBody>
                    <a:bodyPr/>
                    <a:lstStyle/>
                    <a:p>
                      <a:pPr marL="38100" marR="38100" algn="ctr">
                        <a:lnSpc>
                          <a:spcPts val="1600"/>
                        </a:lnSpc>
                        <a:spcBef>
                          <a:spcPts val="0"/>
                        </a:spcBef>
                        <a:spcAft>
                          <a:spcPts val="0"/>
                        </a:spcAft>
                      </a:pPr>
                      <a:r>
                        <a:rPr lang="en-US" dirty="0"/>
                        <a:t>If I begin to confuse the past with the present, I notice this and work to see differences</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36.28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26.31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756567">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54.79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26.35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r h="46128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 am aware of my emotions and body sensations </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40.53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23.34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2.41</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461284">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51.06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23.16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r h="461284">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dirty="0"/>
                        <a:t>I am able to feel my emotions without getting overwhelmed </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33.19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22.78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7"/>
                  </a:ext>
                </a:extLst>
              </a:tr>
              <a:tr h="461284">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48.09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22.87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2.36</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8"/>
                  </a:ext>
                </a:extLst>
              </a:tr>
              <a:tr h="461284">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dirty="0"/>
                        <a:t>I am aware of, able to think about, and can control my impulses</a:t>
                      </a:r>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55.21</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28.27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2.92</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9"/>
                  </a:ext>
                </a:extLst>
              </a:tr>
              <a:tr h="640023">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63.72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26.47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0"/>
                  </a:ext>
                </a:extLst>
              </a:tr>
              <a:tr h="640023">
                <a:tc rowSpan="2">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know that the traumas that I experienced were not my fault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45.74</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30.64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3.16</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1"/>
                  </a:ext>
                </a:extLst>
              </a:tr>
              <a:tr h="640023">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56.60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31.51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98969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0" y="908046"/>
          <a:ext cx="9144001" cy="594995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65623">
                  <a:extLst>
                    <a:ext uri="{9D8B030D-6E8A-4147-A177-3AD203B41FA5}">
                      <a16:colId xmlns:a16="http://schemas.microsoft.com/office/drawing/2014/main" val="20005"/>
                    </a:ext>
                  </a:extLst>
                </a:gridCol>
                <a:gridCol w="1377578">
                  <a:extLst>
                    <a:ext uri="{9D8B030D-6E8A-4147-A177-3AD203B41FA5}">
                      <a16:colId xmlns:a16="http://schemas.microsoft.com/office/drawing/2014/main" val="20006"/>
                    </a:ext>
                  </a:extLst>
                </a:gridCol>
              </a:tblGrid>
              <a:tr h="950724">
                <a:tc>
                  <a:txBody>
                    <a:bodyPr/>
                    <a:lstStyle/>
                    <a:p>
                      <a:pPr algn="ctr"/>
                      <a:r>
                        <a:rPr lang="en-US" dirty="0"/>
                        <a:t>Variable</a:t>
                      </a:r>
                    </a:p>
                  </a:txBody>
                  <a:tcPr anchor="ctr"/>
                </a:tc>
                <a:tc>
                  <a:txBody>
                    <a:bodyPr/>
                    <a:lstStyle/>
                    <a:p>
                      <a:pPr algn="ctr"/>
                      <a:r>
                        <a:rPr lang="en-US" dirty="0"/>
                        <a:t>t</a:t>
                      </a:r>
                    </a:p>
                  </a:txBody>
                  <a:tcPr anchor="ctr"/>
                </a:tc>
                <a:tc>
                  <a:txBody>
                    <a:bodyPr/>
                    <a:lstStyle/>
                    <a:p>
                      <a:pPr algn="ctr"/>
                      <a:r>
                        <a:rPr lang="en-US" dirty="0" err="1"/>
                        <a:t>df</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Signific</a:t>
                      </a:r>
                      <a:r>
                        <a:rPr lang="en-US" dirty="0"/>
                        <a:t>. </a:t>
                      </a:r>
                      <a:br>
                        <a:rPr lang="en-US" dirty="0"/>
                      </a:br>
                      <a:r>
                        <a:rPr lang="en-US" dirty="0"/>
                        <a:t>(2-tailed</a:t>
                      </a:r>
                      <a:br>
                        <a:rPr lang="en-US" dirty="0"/>
                      </a:br>
                      <a:r>
                        <a:rPr lang="en-US" dirty="0"/>
                        <a:t>95% C.I.)</a:t>
                      </a:r>
                    </a:p>
                  </a:txBody>
                  <a:tcPr anchor="ctr"/>
                </a:tc>
                <a:tc>
                  <a:txBody>
                    <a:bodyPr/>
                    <a:lstStyle/>
                    <a:p>
                      <a:pPr algn="ctr"/>
                      <a:r>
                        <a:rPr lang="en-US" dirty="0"/>
                        <a:t>Mean Difference</a:t>
                      </a:r>
                    </a:p>
                  </a:txBody>
                  <a:tcPr anchor="ctr"/>
                </a:tc>
                <a:tc>
                  <a:txBody>
                    <a:bodyPr/>
                    <a:lstStyle/>
                    <a:p>
                      <a:pPr algn="ctr"/>
                      <a:r>
                        <a:rPr lang="en-US" dirty="0"/>
                        <a:t>Std. Error Difference</a:t>
                      </a:r>
                    </a:p>
                  </a:txBody>
                  <a:tcPr anchor="ctr"/>
                </a:tc>
                <a:tc>
                  <a:txBody>
                    <a:bodyPr/>
                    <a:lstStyle/>
                    <a:p>
                      <a:pPr algn="ctr"/>
                      <a:r>
                        <a:rPr lang="en-US" dirty="0" err="1"/>
                        <a:t>Signif</a:t>
                      </a:r>
                      <a:r>
                        <a:rPr lang="en-US" dirty="0"/>
                        <a:t>. Different?</a:t>
                      </a:r>
                    </a:p>
                  </a:txBody>
                  <a:tcPr anchor="ctr"/>
                </a:tc>
                <a:extLst>
                  <a:ext uri="{0D108BD9-81ED-4DB2-BD59-A6C34878D82A}">
                    <a16:rowId xmlns:a16="http://schemas.microsoft.com/office/drawing/2014/main" val="10000"/>
                  </a:ext>
                </a:extLst>
              </a:tr>
              <a:tr h="1056360">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If I begin to confuse the past with the present, I notice this and work to see differences</a:t>
                      </a:r>
                      <a:endParaRPr lang="en-US" sz="1800" kern="1200" dirty="0">
                        <a:solidFill>
                          <a:srgbClr val="000000"/>
                        </a:solidFill>
                        <a:effectLst/>
                        <a:latin typeface="+mn-lt"/>
                        <a:ea typeface="Times New Roman" charset="0"/>
                        <a:cs typeface="+mn-cs"/>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-5.45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-18.51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3.40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dirty="0">
                        <a:solidFill>
                          <a:srgbClr val="008000"/>
                        </a:solidFill>
                        <a:effectLst/>
                        <a:latin typeface="+mn-lt"/>
                        <a:ea typeface="Times New Roman" charset="0"/>
                      </a:endParaRPr>
                    </a:p>
                  </a:txBody>
                  <a:tcPr anchor="ctr"/>
                </a:tc>
                <a:extLst>
                  <a:ext uri="{0D108BD9-81ED-4DB2-BD59-A6C34878D82A}">
                    <a16:rowId xmlns:a16="http://schemas.microsoft.com/office/drawing/2014/main" val="10002"/>
                  </a:ext>
                </a:extLst>
              </a:tr>
              <a:tr h="9857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I am aware of my emotions and body sensations </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-3.87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-10.53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2.72</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3"/>
                  </a:ext>
                </a:extLst>
              </a:tr>
              <a:tr h="985718">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dirty="0"/>
                        <a:t>I am able to feel my emotions without getting overwhelmed </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-5.71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-14.89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dirty="0">
                        <a:solidFill>
                          <a:srgbClr val="008000"/>
                        </a:solidFill>
                        <a:effectLst/>
                        <a:latin typeface="+mn-lt"/>
                        <a:ea typeface="Times New Roman" charset="0"/>
                      </a:endParaRPr>
                    </a:p>
                  </a:txBody>
                  <a:tcPr anchor="ctr"/>
                </a:tc>
                <a:extLst>
                  <a:ext uri="{0D108BD9-81ED-4DB2-BD59-A6C34878D82A}">
                    <a16:rowId xmlns:a16="http://schemas.microsoft.com/office/drawing/2014/main" val="10004"/>
                  </a:ext>
                </a:extLst>
              </a:tr>
              <a:tr h="985718">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dirty="0"/>
                        <a:t>I am aware of, able to think about, and can control my impulses</a:t>
                      </a: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.013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-8.51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3.36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a:t>
                      </a:r>
                    </a:p>
                    <a:p>
                      <a:pPr marL="38100" marR="38100" algn="ctr">
                        <a:lnSpc>
                          <a:spcPct val="100000"/>
                        </a:lnSpc>
                        <a:spcBef>
                          <a:spcPts val="0"/>
                        </a:spcBef>
                        <a:spcAft>
                          <a:spcPts val="0"/>
                        </a:spcAft>
                      </a:pPr>
                      <a:r>
                        <a:rPr lang="en-US" sz="1800" b="1" i="1" baseline="0" dirty="0">
                          <a:solidFill>
                            <a:srgbClr val="000000"/>
                          </a:solidFill>
                          <a:effectLst/>
                          <a:latin typeface="+mn-lt"/>
                          <a:ea typeface="Times New Roman" charset="0"/>
                        </a:rPr>
                        <a:t>p=.01</a:t>
                      </a:r>
                      <a:endParaRPr lang="en-US" sz="1800" b="1" i="1" baseline="0" dirty="0">
                        <a:solidFill>
                          <a:srgbClr val="008000"/>
                        </a:solidFill>
                        <a:effectLst/>
                        <a:latin typeface="+mn-lt"/>
                        <a:ea typeface="Times New Roman" charset="0"/>
                      </a:endParaRPr>
                    </a:p>
                  </a:txBody>
                  <a:tcPr anchor="ctr"/>
                </a:tc>
                <a:extLst>
                  <a:ext uri="{0D108BD9-81ED-4DB2-BD59-A6C34878D82A}">
                    <a16:rowId xmlns:a16="http://schemas.microsoft.com/office/drawing/2014/main" val="10005"/>
                  </a:ext>
                </a:extLst>
              </a:tr>
              <a:tr h="985718">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know that the traumas that I experienced were not my fault </a:t>
                      </a:r>
                      <a:endParaRPr lang="en-US" sz="1800" kern="1200" dirty="0">
                        <a:solidFill>
                          <a:srgbClr val="000000"/>
                        </a:solidFill>
                        <a:effectLst/>
                        <a:latin typeface="+mn-lt"/>
                        <a:ea typeface="Times New Roman" charset="0"/>
                        <a:cs typeface="+mn-cs"/>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-3.35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-10.85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p=.001</a:t>
                      </a:r>
                      <a:endParaRPr lang="en-US" sz="1800" b="1" i="1" baseline="0" dirty="0">
                        <a:solidFill>
                          <a:srgbClr val="008000"/>
                        </a:solidFill>
                        <a:effectLst/>
                        <a:latin typeface="+mn-lt"/>
                        <a:ea typeface="Times New Roman" charset="0"/>
                      </a:endParaRPr>
                    </a:p>
                  </a:txBody>
                  <a:tcPr anchor="ctr"/>
                </a:tc>
                <a:extLst>
                  <a:ext uri="{0D108BD9-81ED-4DB2-BD59-A6C34878D82A}">
                    <a16:rowId xmlns:a16="http://schemas.microsoft.com/office/drawing/2014/main" val="10006"/>
                  </a:ext>
                </a:extLst>
              </a:tr>
            </a:tbl>
          </a:graphicData>
        </a:graphic>
      </p:graphicFrame>
      <p:sp>
        <p:nvSpPr>
          <p:cNvPr id="7" name="Title 2"/>
          <p:cNvSpPr txBox="1">
            <a:spLocks/>
          </p:cNvSpPr>
          <p:nvPr/>
        </p:nvSpPr>
        <p:spPr>
          <a:xfrm>
            <a:off x="76200" y="762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solidFill>
              </a:rPr>
              <a:t>PITQ-p items </a:t>
            </a:r>
            <a:r>
              <a:rPr lang="en-US" sz="2800" dirty="0">
                <a:solidFill>
                  <a:schemeClr val="tx2"/>
                </a:solidFill>
              </a:rPr>
              <a:t>(7 days)</a:t>
            </a:r>
            <a:r>
              <a:rPr lang="en-US" sz="3200" dirty="0">
                <a:solidFill>
                  <a:schemeClr val="tx2"/>
                </a:solidFill>
              </a:rPr>
              <a:t>: </a:t>
            </a:r>
            <a:r>
              <a:rPr lang="en-US" sz="3200" i="1" dirty="0">
                <a:solidFill>
                  <a:schemeClr val="tx2"/>
                </a:solidFill>
              </a:rPr>
              <a:t>Dependent Samples t-tests</a:t>
            </a:r>
          </a:p>
        </p:txBody>
      </p:sp>
    </p:spTree>
    <p:extLst>
      <p:ext uri="{BB962C8B-B14F-4D97-AF65-F5344CB8AC3E}">
        <p14:creationId xmlns:p14="http://schemas.microsoft.com/office/powerpoint/2010/main" val="177472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87D2-FA80-4B88-8D1A-671E435315EE}"/>
              </a:ext>
            </a:extLst>
          </p:cNvPr>
          <p:cNvSpPr>
            <a:spLocks noGrp="1"/>
          </p:cNvSpPr>
          <p:nvPr>
            <p:ph type="title"/>
          </p:nvPr>
        </p:nvSpPr>
        <p:spPr>
          <a:xfrm>
            <a:off x="505304" y="2059466"/>
            <a:ext cx="7401116" cy="1140246"/>
          </a:xfrm>
        </p:spPr>
        <p:txBody>
          <a:bodyPr>
            <a:normAutofit/>
          </a:bodyPr>
          <a:lstStyle/>
          <a:p>
            <a:pPr algn="ctr"/>
            <a:r>
              <a:rPr lang="en-US" dirty="0"/>
              <a:t>What We Know Today about</a:t>
            </a:r>
            <a:br>
              <a:rPr lang="en-US" dirty="0"/>
            </a:br>
            <a:r>
              <a:rPr lang="en-US" dirty="0"/>
              <a:t>Treatment of Dissociative Disorders</a:t>
            </a:r>
          </a:p>
        </p:txBody>
      </p:sp>
    </p:spTree>
    <p:extLst>
      <p:ext uri="{BB962C8B-B14F-4D97-AF65-F5344CB8AC3E}">
        <p14:creationId xmlns:p14="http://schemas.microsoft.com/office/powerpoint/2010/main" val="126447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15400" cy="838200"/>
          </a:xfrm>
        </p:spPr>
        <p:txBody>
          <a:bodyPr>
            <a:noAutofit/>
          </a:bodyPr>
          <a:lstStyle/>
          <a:p>
            <a:pPr algn="l"/>
            <a:r>
              <a:rPr lang="en-US" sz="3200" dirty="0"/>
              <a:t>PITQ-p items </a:t>
            </a:r>
            <a:r>
              <a:rPr lang="en-US" sz="2800" dirty="0"/>
              <a:t>(7 days)</a:t>
            </a:r>
            <a:r>
              <a:rPr lang="en-US" sz="3200" dirty="0"/>
              <a:t>: </a:t>
            </a:r>
            <a:r>
              <a:rPr lang="en-US" sz="3200" i="1" dirty="0"/>
              <a:t>Paired Sample Statistics</a:t>
            </a:r>
          </a:p>
        </p:txBody>
      </p:sp>
      <p:graphicFrame>
        <p:nvGraphicFramePr>
          <p:cNvPr id="9" name="Content Placeholder 8"/>
          <p:cNvGraphicFramePr>
            <a:graphicFrameLocks noGrp="1"/>
          </p:cNvGraphicFramePr>
          <p:nvPr>
            <p:ph idx="1"/>
            <p:extLst/>
          </p:nvPr>
        </p:nvGraphicFramePr>
        <p:xfrm>
          <a:off x="2" y="927100"/>
          <a:ext cx="9143997" cy="5930899"/>
        </p:xfrm>
        <a:graphic>
          <a:graphicData uri="http://schemas.openxmlformats.org/drawingml/2006/table">
            <a:tbl>
              <a:tblPr firstRow="1" bandRow="1">
                <a:tableStyleId>{5C22544A-7EE6-4342-B048-85BDC9FD1C3A}</a:tableStyleId>
              </a:tblPr>
              <a:tblGrid>
                <a:gridCol w="1844645">
                  <a:extLst>
                    <a:ext uri="{9D8B030D-6E8A-4147-A177-3AD203B41FA5}">
                      <a16:colId xmlns:a16="http://schemas.microsoft.com/office/drawing/2014/main" val="20000"/>
                    </a:ext>
                  </a:extLst>
                </a:gridCol>
                <a:gridCol w="1615244">
                  <a:extLst>
                    <a:ext uri="{9D8B030D-6E8A-4147-A177-3AD203B41FA5}">
                      <a16:colId xmlns:a16="http://schemas.microsoft.com/office/drawing/2014/main" val="20001"/>
                    </a:ext>
                  </a:extLst>
                </a:gridCol>
                <a:gridCol w="1729946">
                  <a:extLst>
                    <a:ext uri="{9D8B030D-6E8A-4147-A177-3AD203B41FA5}">
                      <a16:colId xmlns:a16="http://schemas.microsoft.com/office/drawing/2014/main" val="20002"/>
                    </a:ext>
                  </a:extLst>
                </a:gridCol>
                <a:gridCol w="1112108">
                  <a:extLst>
                    <a:ext uri="{9D8B030D-6E8A-4147-A177-3AD203B41FA5}">
                      <a16:colId xmlns:a16="http://schemas.microsoft.com/office/drawing/2014/main" val="20003"/>
                    </a:ext>
                  </a:extLst>
                </a:gridCol>
                <a:gridCol w="1112108">
                  <a:extLst>
                    <a:ext uri="{9D8B030D-6E8A-4147-A177-3AD203B41FA5}">
                      <a16:colId xmlns:a16="http://schemas.microsoft.com/office/drawing/2014/main" val="20004"/>
                    </a:ext>
                  </a:extLst>
                </a:gridCol>
                <a:gridCol w="1729946">
                  <a:extLst>
                    <a:ext uri="{9D8B030D-6E8A-4147-A177-3AD203B41FA5}">
                      <a16:colId xmlns:a16="http://schemas.microsoft.com/office/drawing/2014/main" val="20005"/>
                    </a:ext>
                  </a:extLst>
                </a:gridCol>
              </a:tblGrid>
              <a:tr h="418133">
                <a:tc>
                  <a:txBody>
                    <a:bodyPr/>
                    <a:lstStyle/>
                    <a:p>
                      <a:pPr algn="ctr"/>
                      <a:r>
                        <a:rPr lang="en-US" dirty="0">
                          <a:solidFill>
                            <a:schemeClr val="bg1"/>
                          </a:solidFill>
                          <a:latin typeface="+mn-lt"/>
                        </a:rPr>
                        <a:t>Variable</a:t>
                      </a:r>
                    </a:p>
                  </a:txBody>
                  <a:tcPr anchor="ctr"/>
                </a:tc>
                <a:tc>
                  <a:txBody>
                    <a:bodyPr/>
                    <a:lstStyle/>
                    <a:p>
                      <a:pPr algn="ctr"/>
                      <a:r>
                        <a:rPr lang="en-US" dirty="0">
                          <a:solidFill>
                            <a:schemeClr val="bg1"/>
                          </a:solidFill>
                          <a:latin typeface="+mn-lt"/>
                        </a:rPr>
                        <a:t>Sample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664441">
                <a:tc rowSpan="2">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manage everyday life well  </a:t>
                      </a:r>
                      <a:br>
                        <a:rPr lang="en-US" sz="18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(I regularly eat, bathe, pay bills on time, etc.) </a:t>
                      </a:r>
                      <a:endParaRPr lang="en-US" sz="1400"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63.19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26.89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3"/>
                  </a:ext>
                </a:extLst>
              </a:tr>
              <a:tr h="630356">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68.94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24.12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2.49</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4"/>
                  </a:ext>
                </a:extLst>
              </a:tr>
              <a:tr h="73303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 am able to account for all that I do </a:t>
                      </a:r>
                      <a:br>
                        <a:rPr lang="en-US" sz="18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(I don’t lose time or find evidence of having done something I don’t</a:t>
                      </a:r>
                      <a:r>
                        <a:rPr lang="en-US" sz="140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remember)</a:t>
                      </a:r>
                      <a:r>
                        <a:rPr lang="en-US" sz="1800" kern="1200" dirty="0">
                          <a:solidFill>
                            <a:schemeClr val="dk1"/>
                          </a:solidFill>
                          <a:effectLst/>
                          <a:latin typeface="+mn-lt"/>
                          <a:ea typeface="+mn-ea"/>
                          <a:cs typeface="+mn-cs"/>
                        </a:rPr>
                        <a:t>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48.19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31.00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3.20</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1049191">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55.21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29.58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r h="443242">
                <a:tc rowSpan="2">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am able to deal with stressful situations without dissociating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39.47</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25.96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7"/>
                  </a:ext>
                </a:extLst>
              </a:tr>
              <a:tr h="443242">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50.43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25.52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8"/>
                  </a:ext>
                </a:extLst>
              </a:tr>
              <a:tr h="659382">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value my physical well-being, and do not do things that hurt my body  </a:t>
                      </a:r>
                      <a:r>
                        <a:rPr lang="en-US" sz="1400" kern="1200" dirty="0">
                          <a:solidFill>
                            <a:schemeClr val="dk1"/>
                          </a:solidFill>
                          <a:effectLst/>
                          <a:latin typeface="+mn-lt"/>
                          <a:ea typeface="+mn-ea"/>
                          <a:cs typeface="+mn-cs"/>
                        </a:rPr>
                        <a:t>(Examples: I don’t cut or burn my body or attempt suicide )  </a:t>
                      </a:r>
                      <a:endParaRPr lang="en-US" sz="1400"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60.85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33.72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3.48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9"/>
                  </a:ext>
                </a:extLst>
              </a:tr>
              <a:tr h="889878">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69.15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26.83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2.77</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81009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0" y="914400"/>
          <a:ext cx="9143999" cy="594360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65622">
                  <a:extLst>
                    <a:ext uri="{9D8B030D-6E8A-4147-A177-3AD203B41FA5}">
                      <a16:colId xmlns:a16="http://schemas.microsoft.com/office/drawing/2014/main" val="20005"/>
                    </a:ext>
                  </a:extLst>
                </a:gridCol>
                <a:gridCol w="1377577">
                  <a:extLst>
                    <a:ext uri="{9D8B030D-6E8A-4147-A177-3AD203B41FA5}">
                      <a16:colId xmlns:a16="http://schemas.microsoft.com/office/drawing/2014/main" val="20006"/>
                    </a:ext>
                  </a:extLst>
                </a:gridCol>
              </a:tblGrid>
              <a:tr h="930706">
                <a:tc>
                  <a:txBody>
                    <a:bodyPr/>
                    <a:lstStyle/>
                    <a:p>
                      <a:pPr algn="ctr"/>
                      <a:r>
                        <a:rPr lang="en-US" dirty="0"/>
                        <a:t>Variable</a:t>
                      </a:r>
                    </a:p>
                  </a:txBody>
                  <a:tcPr anchor="ctr"/>
                </a:tc>
                <a:tc>
                  <a:txBody>
                    <a:bodyPr/>
                    <a:lstStyle/>
                    <a:p>
                      <a:pPr algn="ctr"/>
                      <a:r>
                        <a:rPr lang="en-US" dirty="0"/>
                        <a:t>t</a:t>
                      </a:r>
                    </a:p>
                  </a:txBody>
                  <a:tcPr anchor="ctr"/>
                </a:tc>
                <a:tc>
                  <a:txBody>
                    <a:bodyPr/>
                    <a:lstStyle/>
                    <a:p>
                      <a:pPr algn="ctr"/>
                      <a:r>
                        <a:rPr lang="en-US" dirty="0" err="1"/>
                        <a:t>df</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Signific</a:t>
                      </a:r>
                      <a:r>
                        <a:rPr lang="en-US" dirty="0"/>
                        <a:t>. </a:t>
                      </a:r>
                      <a:br>
                        <a:rPr lang="en-US" dirty="0"/>
                      </a:br>
                      <a:r>
                        <a:rPr lang="en-US" dirty="0"/>
                        <a:t>(2-tailed</a:t>
                      </a:r>
                      <a:br>
                        <a:rPr lang="en-US" dirty="0"/>
                      </a:br>
                      <a:r>
                        <a:rPr lang="en-US" dirty="0"/>
                        <a:t>95% C.I.)</a:t>
                      </a:r>
                    </a:p>
                  </a:txBody>
                  <a:tcPr anchor="ctr"/>
                </a:tc>
                <a:tc>
                  <a:txBody>
                    <a:bodyPr/>
                    <a:lstStyle/>
                    <a:p>
                      <a:pPr algn="ctr"/>
                      <a:r>
                        <a:rPr lang="en-US" dirty="0"/>
                        <a:t>Mean Difference</a:t>
                      </a:r>
                    </a:p>
                  </a:txBody>
                  <a:tcPr anchor="ctr"/>
                </a:tc>
                <a:tc>
                  <a:txBody>
                    <a:bodyPr/>
                    <a:lstStyle/>
                    <a:p>
                      <a:pPr algn="ctr"/>
                      <a:r>
                        <a:rPr lang="en-US" dirty="0"/>
                        <a:t>Std. Error Difference</a:t>
                      </a:r>
                    </a:p>
                  </a:txBody>
                  <a:tcPr anchor="ctr"/>
                </a:tc>
                <a:tc>
                  <a:txBody>
                    <a:bodyPr/>
                    <a:lstStyle/>
                    <a:p>
                      <a:pPr algn="ctr"/>
                      <a:r>
                        <a:rPr lang="en-US" dirty="0" err="1"/>
                        <a:t>Signif</a:t>
                      </a:r>
                      <a:r>
                        <a:rPr lang="en-US" dirty="0"/>
                        <a:t>. Different?</a:t>
                      </a:r>
                    </a:p>
                  </a:txBody>
                  <a:tcPr anchor="ctr"/>
                </a:tc>
                <a:extLst>
                  <a:ext uri="{0D108BD9-81ED-4DB2-BD59-A6C34878D82A}">
                    <a16:rowId xmlns:a16="http://schemas.microsoft.com/office/drawing/2014/main" val="10000"/>
                  </a:ext>
                </a:extLst>
              </a:tr>
              <a:tr h="941289">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manage everyday life well  </a:t>
                      </a:r>
                      <a:br>
                        <a:rPr lang="en-US" sz="18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(I regularly eat, bathe, pay bills on time, etc.) </a:t>
                      </a:r>
                      <a:endParaRPr lang="en-US" sz="1400"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.021</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-5.74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p&lt;.05</a:t>
                      </a:r>
                      <a:endParaRPr lang="en-US" sz="1800" b="1" i="1" dirty="0">
                        <a:solidFill>
                          <a:srgbClr val="008000"/>
                        </a:solidFill>
                        <a:effectLst/>
                        <a:latin typeface="+mn-lt"/>
                        <a:ea typeface="Times New Roman" charset="0"/>
                      </a:endParaRPr>
                    </a:p>
                  </a:txBody>
                  <a:tcPr anchor="ctr"/>
                </a:tc>
                <a:extLst>
                  <a:ext uri="{0D108BD9-81ED-4DB2-BD59-A6C34878D82A}">
                    <a16:rowId xmlns:a16="http://schemas.microsoft.com/office/drawing/2014/main" val="10002"/>
                  </a:ext>
                </a:extLst>
              </a:tr>
              <a:tr h="1703477">
                <a:tc>
                  <a:txBody>
                    <a:bodyPr/>
                    <a:lstStyle/>
                    <a:p>
                      <a:pPr algn="ctr" rtl="0"/>
                      <a:r>
                        <a:rPr lang="en-US" b="0" i="0" u="none" strike="noStrike" kern="1200" baseline="0" dirty="0">
                          <a:solidFill>
                            <a:srgbClr val="000000"/>
                          </a:solidFill>
                          <a:latin typeface="Calibri" charset="0"/>
                        </a:rPr>
                        <a:t>I am able to account for all that I do </a:t>
                      </a:r>
                      <a:r>
                        <a:rPr lang="en-US" sz="1400" b="0" i="0" u="none" strike="noStrike" kern="1200" baseline="0" dirty="0">
                          <a:solidFill>
                            <a:srgbClr val="000000"/>
                          </a:solidFill>
                          <a:latin typeface="Calibri" charset="0"/>
                        </a:rPr>
                        <a:t>(I don’t lose time or find evidence of having done something I don’t remember) </a:t>
                      </a:r>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-2.17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.032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-7.02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3.23</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p&lt;.05</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3"/>
                  </a:ext>
                </a:extLst>
              </a:tr>
              <a:tr h="920365">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am able to deal with stressful situations without dissociating </a:t>
                      </a:r>
                      <a:endParaRPr lang="en-US" dirty="0"/>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-3.83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-10.96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2.86</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4"/>
                  </a:ext>
                </a:extLst>
              </a:tr>
              <a:tr h="1447764">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value my physical well-being, and do not do things that hurt my body  </a:t>
                      </a:r>
                      <a:r>
                        <a:rPr lang="en-US" sz="1400" kern="1200" dirty="0">
                          <a:solidFill>
                            <a:schemeClr val="dk1"/>
                          </a:solidFill>
                          <a:effectLst/>
                          <a:latin typeface="+mn-lt"/>
                          <a:ea typeface="+mn-ea"/>
                          <a:cs typeface="+mn-cs"/>
                        </a:rPr>
                        <a:t>(Examples: I don’t cut or burn my body or attempt suicide )  </a:t>
                      </a:r>
                      <a:endParaRPr lang="en-US" sz="1400"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.011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-8.30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3.20</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5"/>
                  </a:ext>
                </a:extLst>
              </a:tr>
            </a:tbl>
          </a:graphicData>
        </a:graphic>
      </p:graphicFrame>
      <p:sp>
        <p:nvSpPr>
          <p:cNvPr id="7" name="Title 2"/>
          <p:cNvSpPr txBox="1">
            <a:spLocks/>
          </p:cNvSpPr>
          <p:nvPr/>
        </p:nvSpPr>
        <p:spPr>
          <a:xfrm>
            <a:off x="76200" y="762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solidFill>
              </a:rPr>
              <a:t>PITQ-p items </a:t>
            </a:r>
            <a:r>
              <a:rPr lang="en-US" sz="2800" dirty="0">
                <a:solidFill>
                  <a:schemeClr val="tx2"/>
                </a:solidFill>
              </a:rPr>
              <a:t>(7 days)</a:t>
            </a:r>
            <a:r>
              <a:rPr lang="en-US" sz="3200" dirty="0">
                <a:solidFill>
                  <a:schemeClr val="tx2"/>
                </a:solidFill>
              </a:rPr>
              <a:t>: </a:t>
            </a:r>
            <a:r>
              <a:rPr lang="en-US" sz="3200" i="1" dirty="0">
                <a:solidFill>
                  <a:schemeClr val="tx2"/>
                </a:solidFill>
              </a:rPr>
              <a:t>Dependent Samples t-tests</a:t>
            </a:r>
          </a:p>
        </p:txBody>
      </p:sp>
    </p:spTree>
    <p:extLst>
      <p:ext uri="{BB962C8B-B14F-4D97-AF65-F5344CB8AC3E}">
        <p14:creationId xmlns:p14="http://schemas.microsoft.com/office/powerpoint/2010/main" val="1002663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15400" cy="838200"/>
          </a:xfrm>
        </p:spPr>
        <p:txBody>
          <a:bodyPr>
            <a:noAutofit/>
          </a:bodyPr>
          <a:lstStyle/>
          <a:p>
            <a:pPr algn="l"/>
            <a:r>
              <a:rPr lang="en-US" sz="3200" dirty="0"/>
              <a:t>PITQ-p items </a:t>
            </a:r>
            <a:r>
              <a:rPr lang="en-US" sz="2800" dirty="0"/>
              <a:t>(7 days)</a:t>
            </a:r>
            <a:r>
              <a:rPr lang="en-US" sz="3200" dirty="0"/>
              <a:t>: </a:t>
            </a:r>
            <a:r>
              <a:rPr lang="en-US" sz="3200" i="1" dirty="0"/>
              <a:t>Paired Sample Statistics</a:t>
            </a:r>
          </a:p>
        </p:txBody>
      </p:sp>
      <p:graphicFrame>
        <p:nvGraphicFramePr>
          <p:cNvPr id="9" name="Content Placeholder 8"/>
          <p:cNvGraphicFramePr>
            <a:graphicFrameLocks noGrp="1"/>
          </p:cNvGraphicFramePr>
          <p:nvPr>
            <p:ph idx="1"/>
            <p:extLst/>
          </p:nvPr>
        </p:nvGraphicFramePr>
        <p:xfrm>
          <a:off x="3" y="927102"/>
          <a:ext cx="9143997" cy="5930896"/>
        </p:xfrm>
        <a:graphic>
          <a:graphicData uri="http://schemas.openxmlformats.org/drawingml/2006/table">
            <a:tbl>
              <a:tblPr firstRow="1" bandRow="1">
                <a:tableStyleId>{5C22544A-7EE6-4342-B048-85BDC9FD1C3A}</a:tableStyleId>
              </a:tblPr>
              <a:tblGrid>
                <a:gridCol w="1844645">
                  <a:extLst>
                    <a:ext uri="{9D8B030D-6E8A-4147-A177-3AD203B41FA5}">
                      <a16:colId xmlns:a16="http://schemas.microsoft.com/office/drawing/2014/main" val="20000"/>
                    </a:ext>
                  </a:extLst>
                </a:gridCol>
                <a:gridCol w="1615244">
                  <a:extLst>
                    <a:ext uri="{9D8B030D-6E8A-4147-A177-3AD203B41FA5}">
                      <a16:colId xmlns:a16="http://schemas.microsoft.com/office/drawing/2014/main" val="20001"/>
                    </a:ext>
                  </a:extLst>
                </a:gridCol>
                <a:gridCol w="1729946">
                  <a:extLst>
                    <a:ext uri="{9D8B030D-6E8A-4147-A177-3AD203B41FA5}">
                      <a16:colId xmlns:a16="http://schemas.microsoft.com/office/drawing/2014/main" val="20002"/>
                    </a:ext>
                  </a:extLst>
                </a:gridCol>
                <a:gridCol w="1112108">
                  <a:extLst>
                    <a:ext uri="{9D8B030D-6E8A-4147-A177-3AD203B41FA5}">
                      <a16:colId xmlns:a16="http://schemas.microsoft.com/office/drawing/2014/main" val="20003"/>
                    </a:ext>
                  </a:extLst>
                </a:gridCol>
                <a:gridCol w="1112108">
                  <a:extLst>
                    <a:ext uri="{9D8B030D-6E8A-4147-A177-3AD203B41FA5}">
                      <a16:colId xmlns:a16="http://schemas.microsoft.com/office/drawing/2014/main" val="20004"/>
                    </a:ext>
                  </a:extLst>
                </a:gridCol>
                <a:gridCol w="1729946">
                  <a:extLst>
                    <a:ext uri="{9D8B030D-6E8A-4147-A177-3AD203B41FA5}">
                      <a16:colId xmlns:a16="http://schemas.microsoft.com/office/drawing/2014/main" val="20005"/>
                    </a:ext>
                  </a:extLst>
                </a:gridCol>
              </a:tblGrid>
              <a:tr h="421427">
                <a:tc>
                  <a:txBody>
                    <a:bodyPr/>
                    <a:lstStyle/>
                    <a:p>
                      <a:pPr algn="ctr"/>
                      <a:r>
                        <a:rPr lang="en-US" dirty="0">
                          <a:solidFill>
                            <a:schemeClr val="bg1"/>
                          </a:solidFill>
                          <a:latin typeface="+mn-lt"/>
                        </a:rPr>
                        <a:t>Variable</a:t>
                      </a:r>
                    </a:p>
                  </a:txBody>
                  <a:tcPr anchor="ctr"/>
                </a:tc>
                <a:tc>
                  <a:txBody>
                    <a:bodyPr/>
                    <a:lstStyle/>
                    <a:p>
                      <a:pPr algn="ctr"/>
                      <a:r>
                        <a:rPr lang="en-US" dirty="0">
                          <a:solidFill>
                            <a:schemeClr val="bg1"/>
                          </a:solidFill>
                          <a:latin typeface="+mn-lt"/>
                        </a:rPr>
                        <a:t>Sample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48663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 am able to experience sadness and grieve losses related to trauma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30.64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24.71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5"/>
                  </a:ext>
                </a:extLst>
              </a:tr>
              <a:tr h="625158">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45.11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27.93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2.88</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6"/>
                  </a:ext>
                </a:extLst>
              </a:tr>
              <a:tr h="486637">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Life feels meaningful and rewarding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30.96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22.63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7"/>
                  </a:ext>
                </a:extLst>
              </a:tr>
              <a:tr h="486637">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41.70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2.67</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8"/>
                  </a:ext>
                </a:extLst>
              </a:tr>
              <a:tr h="658271">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have a generally positive view of myself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30.00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24.50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2.53</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09"/>
                  </a:ext>
                </a:extLst>
              </a:tr>
              <a:tr h="731162">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39.79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25.57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2.64</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0"/>
                  </a:ext>
                </a:extLst>
              </a:tr>
              <a:tr h="1005111">
                <a:tc rowSpan="2">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I can explore the meaning and impact related to the traumas I experienced I can feel and express the emotions related to these traumas </a:t>
                      </a:r>
                      <a:endParaRPr lang="en-US" dirty="0"/>
                    </a:p>
                  </a:txBody>
                  <a:tcPr marL="0" marR="0" marT="0" marB="0" anchor="ctr"/>
                </a:tc>
                <a:tc>
                  <a:txBody>
                    <a:bodyPr/>
                    <a:lstStyle/>
                    <a:p>
                      <a:pPr marL="38100" marR="38100" algn="ctr">
                        <a:lnSpc>
                          <a:spcPts val="1600"/>
                        </a:lnSpc>
                        <a:spcBef>
                          <a:spcPts val="0"/>
                        </a:spcBef>
                        <a:spcAft>
                          <a:spcPts val="0"/>
                        </a:spcAft>
                      </a:pPr>
                      <a:r>
                        <a:rPr lang="en-US" sz="1800" baseline="0" dirty="0">
                          <a:solidFill>
                            <a:srgbClr val="000000"/>
                          </a:solidFill>
                          <a:effectLst/>
                          <a:latin typeface="+mn-lt"/>
                          <a:ea typeface="Times New Roman" charset="0"/>
                        </a:rPr>
                        <a:t>Initial</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30.96</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24.59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2.54</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1"/>
                  </a:ext>
                </a:extLst>
              </a:tr>
              <a:tr h="1029856">
                <a:tc vMerge="1">
                  <a:txBody>
                    <a:bodyPr/>
                    <a:lstStyle/>
                    <a:p>
                      <a:endParaRPr lang="en-US"/>
                    </a:p>
                  </a:txBody>
                  <a:tcPr/>
                </a:tc>
                <a:tc>
                  <a:txBody>
                    <a:bodyPr/>
                    <a:lstStyle/>
                    <a:p>
                      <a:pPr marL="38100" marR="38100" algn="ctr">
                        <a:lnSpc>
                          <a:spcPts val="1600"/>
                        </a:lnSpc>
                        <a:spcBef>
                          <a:spcPts val="0"/>
                        </a:spcBef>
                        <a:spcAft>
                          <a:spcPts val="0"/>
                        </a:spcAft>
                      </a:pPr>
                      <a:r>
                        <a:rPr lang="en-US" sz="1800" dirty="0">
                          <a:solidFill>
                            <a:srgbClr val="000000"/>
                          </a:solidFill>
                          <a:effectLst/>
                          <a:latin typeface="+mn-lt"/>
                          <a:ea typeface="Times New Roman" charset="0"/>
                        </a:rPr>
                        <a:t>18 </a:t>
                      </a:r>
                      <a:r>
                        <a:rPr lang="en-US" sz="1800" dirty="0" err="1">
                          <a:solidFill>
                            <a:srgbClr val="000000"/>
                          </a:solidFill>
                          <a:effectLst/>
                          <a:latin typeface="+mn-lt"/>
                          <a:ea typeface="Times New Roman" charset="0"/>
                        </a:rPr>
                        <a:t>mos</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42.98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25.69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2.65</a:t>
                      </a:r>
                      <a:endParaRPr lang="en-US" sz="1800" dirty="0">
                        <a:solidFill>
                          <a:srgbClr val="000000"/>
                        </a:solidFill>
                        <a:effectLst/>
                        <a:latin typeface="+mn-lt"/>
                        <a:ea typeface="Times New Roman" charset="0"/>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07428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1" y="914401"/>
          <a:ext cx="9144001" cy="594359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65623">
                  <a:extLst>
                    <a:ext uri="{9D8B030D-6E8A-4147-A177-3AD203B41FA5}">
                      <a16:colId xmlns:a16="http://schemas.microsoft.com/office/drawing/2014/main" val="20005"/>
                    </a:ext>
                  </a:extLst>
                </a:gridCol>
                <a:gridCol w="1377578">
                  <a:extLst>
                    <a:ext uri="{9D8B030D-6E8A-4147-A177-3AD203B41FA5}">
                      <a16:colId xmlns:a16="http://schemas.microsoft.com/office/drawing/2014/main" val="20006"/>
                    </a:ext>
                  </a:extLst>
                </a:gridCol>
              </a:tblGrid>
              <a:tr h="926308">
                <a:tc>
                  <a:txBody>
                    <a:bodyPr/>
                    <a:lstStyle/>
                    <a:p>
                      <a:pPr algn="ctr"/>
                      <a:r>
                        <a:rPr lang="en-US" dirty="0"/>
                        <a:t>Variable</a:t>
                      </a:r>
                    </a:p>
                  </a:txBody>
                  <a:tcPr anchor="ctr"/>
                </a:tc>
                <a:tc>
                  <a:txBody>
                    <a:bodyPr/>
                    <a:lstStyle/>
                    <a:p>
                      <a:pPr algn="ctr"/>
                      <a:r>
                        <a:rPr lang="en-US" dirty="0"/>
                        <a:t>t</a:t>
                      </a:r>
                    </a:p>
                  </a:txBody>
                  <a:tcPr anchor="ctr"/>
                </a:tc>
                <a:tc>
                  <a:txBody>
                    <a:bodyPr/>
                    <a:lstStyle/>
                    <a:p>
                      <a:pPr algn="ctr"/>
                      <a:r>
                        <a:rPr lang="en-US" dirty="0" err="1"/>
                        <a:t>df</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Signific</a:t>
                      </a:r>
                      <a:r>
                        <a:rPr lang="en-US" dirty="0"/>
                        <a:t>. </a:t>
                      </a:r>
                      <a:br>
                        <a:rPr lang="en-US" dirty="0"/>
                      </a:br>
                      <a:r>
                        <a:rPr lang="en-US" dirty="0"/>
                        <a:t>(2-tailed</a:t>
                      </a:r>
                      <a:br>
                        <a:rPr lang="en-US" dirty="0"/>
                      </a:br>
                      <a:r>
                        <a:rPr lang="en-US" dirty="0"/>
                        <a:t>95% C.I.)</a:t>
                      </a:r>
                    </a:p>
                  </a:txBody>
                  <a:tcPr anchor="ctr"/>
                </a:tc>
                <a:tc>
                  <a:txBody>
                    <a:bodyPr/>
                    <a:lstStyle/>
                    <a:p>
                      <a:pPr algn="ctr"/>
                      <a:r>
                        <a:rPr lang="en-US" dirty="0"/>
                        <a:t>Mean Difference</a:t>
                      </a:r>
                    </a:p>
                  </a:txBody>
                  <a:tcPr anchor="ctr"/>
                </a:tc>
                <a:tc>
                  <a:txBody>
                    <a:bodyPr/>
                    <a:lstStyle/>
                    <a:p>
                      <a:pPr algn="ctr"/>
                      <a:r>
                        <a:rPr lang="en-US" dirty="0"/>
                        <a:t>Std. Error Difference</a:t>
                      </a:r>
                    </a:p>
                  </a:txBody>
                  <a:tcPr anchor="ctr"/>
                </a:tc>
                <a:tc>
                  <a:txBody>
                    <a:bodyPr/>
                    <a:lstStyle/>
                    <a:p>
                      <a:pPr algn="ctr"/>
                      <a:r>
                        <a:rPr lang="en-US" dirty="0" err="1"/>
                        <a:t>Signif</a:t>
                      </a:r>
                      <a:r>
                        <a:rPr lang="en-US" dirty="0"/>
                        <a:t>. Different?</a:t>
                      </a:r>
                    </a:p>
                  </a:txBody>
                  <a:tcPr anchor="ctr"/>
                </a:tc>
                <a:extLst>
                  <a:ext uri="{0D108BD9-81ED-4DB2-BD59-A6C34878D82A}">
                    <a16:rowId xmlns:a16="http://schemas.microsoft.com/office/drawing/2014/main" val="10000"/>
                  </a:ext>
                </a:extLst>
              </a:tr>
              <a:tr h="1111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 am able to experience sadness and grieve losses related to trauma </a:t>
                      </a:r>
                      <a:endParaRPr lang="en-US"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-5.10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93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-14.47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ct val="1000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dirty="0">
                        <a:solidFill>
                          <a:srgbClr val="008000"/>
                        </a:solidFill>
                        <a:effectLst/>
                        <a:latin typeface="+mn-lt"/>
                        <a:ea typeface="Times New Roman" charset="0"/>
                      </a:endParaRPr>
                    </a:p>
                  </a:txBody>
                  <a:tcPr anchor="ctr"/>
                </a:tc>
                <a:extLst>
                  <a:ext uri="{0D108BD9-81ED-4DB2-BD59-A6C34878D82A}">
                    <a16:rowId xmlns:a16="http://schemas.microsoft.com/office/drawing/2014/main" val="10002"/>
                  </a:ext>
                </a:extLst>
              </a:tr>
              <a:tr h="1259604">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Life feels meaningful and rewarding </a:t>
                      </a:r>
                      <a:endParaRPr lang="en-US" dirty="0"/>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-4.01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-10.74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2.68</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3"/>
                  </a:ext>
                </a:extLst>
              </a:tr>
              <a:tr h="783850">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have a generally positive view of myself </a:t>
                      </a:r>
                      <a:endParaRPr lang="en-US" dirty="0"/>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-4.14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-9.79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2.36</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4"/>
                  </a:ext>
                </a:extLst>
              </a:tr>
              <a:tr h="1862266">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a:solidFill>
                            <a:schemeClr val="dk1"/>
                          </a:solidFill>
                          <a:effectLst/>
                          <a:latin typeface="+mn-lt"/>
                          <a:ea typeface="+mn-ea"/>
                          <a:cs typeface="+mn-cs"/>
                        </a:rPr>
                        <a:t>I can explore the meaning and impact related to the traumas I experienced I can feel and express the emotions related to these traumas </a:t>
                      </a:r>
                      <a:endParaRPr lang="en-US"/>
                    </a:p>
                    <a:p>
                      <a:pPr marL="38100" marR="38100" indent="0" algn="ctr" defTabSz="914400" rtl="0" eaLnBrk="1" fontAlgn="auto" latinLnBrk="0" hangingPunct="1">
                        <a:lnSpc>
                          <a:spcPts val="1600"/>
                        </a:lnSpc>
                        <a:spcBef>
                          <a:spcPts val="0"/>
                        </a:spcBef>
                        <a:spcAft>
                          <a:spcPts val="0"/>
                        </a:spcAft>
                        <a:buClrTx/>
                        <a:buSzTx/>
                        <a:buFontTx/>
                        <a:buNone/>
                        <a:tabLst/>
                        <a:defRPr/>
                      </a:pPr>
                      <a:endParaRPr lang="en-US"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-4.20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93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-12.02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2.86</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5"/>
                  </a:ext>
                </a:extLst>
              </a:tr>
            </a:tbl>
          </a:graphicData>
        </a:graphic>
      </p:graphicFrame>
      <p:sp>
        <p:nvSpPr>
          <p:cNvPr id="7" name="Title 2"/>
          <p:cNvSpPr txBox="1">
            <a:spLocks/>
          </p:cNvSpPr>
          <p:nvPr/>
        </p:nvSpPr>
        <p:spPr>
          <a:xfrm>
            <a:off x="76200" y="762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solidFill>
              </a:rPr>
              <a:t>PITQ-p items </a:t>
            </a:r>
            <a:r>
              <a:rPr lang="en-US" sz="2800" dirty="0">
                <a:solidFill>
                  <a:schemeClr val="tx2"/>
                </a:solidFill>
              </a:rPr>
              <a:t>(7 days)</a:t>
            </a:r>
            <a:r>
              <a:rPr lang="en-US" sz="3200" dirty="0">
                <a:solidFill>
                  <a:schemeClr val="tx2"/>
                </a:solidFill>
              </a:rPr>
              <a:t>: </a:t>
            </a:r>
            <a:r>
              <a:rPr lang="en-US" sz="3200" i="1" dirty="0">
                <a:solidFill>
                  <a:schemeClr val="tx2"/>
                </a:solidFill>
              </a:rPr>
              <a:t>Dependent Samples t-tests</a:t>
            </a:r>
          </a:p>
        </p:txBody>
      </p:sp>
    </p:spTree>
    <p:extLst>
      <p:ext uri="{BB962C8B-B14F-4D97-AF65-F5344CB8AC3E}">
        <p14:creationId xmlns:p14="http://schemas.microsoft.com/office/powerpoint/2010/main" val="1172629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915400" cy="838200"/>
          </a:xfrm>
        </p:spPr>
        <p:txBody>
          <a:bodyPr>
            <a:noAutofit/>
          </a:bodyPr>
          <a:lstStyle/>
          <a:p>
            <a:pPr algn="l"/>
            <a:r>
              <a:rPr lang="en-US" sz="3200" dirty="0"/>
              <a:t>PITQ-p items </a:t>
            </a:r>
            <a:r>
              <a:rPr lang="en-US" sz="2800" dirty="0"/>
              <a:t>(7 days)</a:t>
            </a:r>
            <a:r>
              <a:rPr lang="en-US" sz="3200" dirty="0"/>
              <a:t>: </a:t>
            </a:r>
            <a:r>
              <a:rPr lang="en-US" sz="3200" i="1" dirty="0"/>
              <a:t>Paired Sample Statistics</a:t>
            </a:r>
          </a:p>
        </p:txBody>
      </p:sp>
      <p:graphicFrame>
        <p:nvGraphicFramePr>
          <p:cNvPr id="9" name="Content Placeholder 8"/>
          <p:cNvGraphicFramePr>
            <a:graphicFrameLocks noGrp="1"/>
          </p:cNvGraphicFramePr>
          <p:nvPr>
            <p:ph idx="1"/>
            <p:extLst/>
          </p:nvPr>
        </p:nvGraphicFramePr>
        <p:xfrm>
          <a:off x="3" y="811075"/>
          <a:ext cx="9143997" cy="6046924"/>
        </p:xfrm>
        <a:graphic>
          <a:graphicData uri="http://schemas.openxmlformats.org/drawingml/2006/table">
            <a:tbl>
              <a:tblPr firstRow="1" bandRow="1">
                <a:tableStyleId>{5C22544A-7EE6-4342-B048-85BDC9FD1C3A}</a:tableStyleId>
              </a:tblPr>
              <a:tblGrid>
                <a:gridCol w="1844645">
                  <a:extLst>
                    <a:ext uri="{9D8B030D-6E8A-4147-A177-3AD203B41FA5}">
                      <a16:colId xmlns:a16="http://schemas.microsoft.com/office/drawing/2014/main" val="20000"/>
                    </a:ext>
                  </a:extLst>
                </a:gridCol>
                <a:gridCol w="1615244">
                  <a:extLst>
                    <a:ext uri="{9D8B030D-6E8A-4147-A177-3AD203B41FA5}">
                      <a16:colId xmlns:a16="http://schemas.microsoft.com/office/drawing/2014/main" val="20001"/>
                    </a:ext>
                  </a:extLst>
                </a:gridCol>
                <a:gridCol w="1729946">
                  <a:extLst>
                    <a:ext uri="{9D8B030D-6E8A-4147-A177-3AD203B41FA5}">
                      <a16:colId xmlns:a16="http://schemas.microsoft.com/office/drawing/2014/main" val="20002"/>
                    </a:ext>
                  </a:extLst>
                </a:gridCol>
                <a:gridCol w="1112108">
                  <a:extLst>
                    <a:ext uri="{9D8B030D-6E8A-4147-A177-3AD203B41FA5}">
                      <a16:colId xmlns:a16="http://schemas.microsoft.com/office/drawing/2014/main" val="20003"/>
                    </a:ext>
                  </a:extLst>
                </a:gridCol>
                <a:gridCol w="1112108">
                  <a:extLst>
                    <a:ext uri="{9D8B030D-6E8A-4147-A177-3AD203B41FA5}">
                      <a16:colId xmlns:a16="http://schemas.microsoft.com/office/drawing/2014/main" val="20004"/>
                    </a:ext>
                  </a:extLst>
                </a:gridCol>
                <a:gridCol w="1729946">
                  <a:extLst>
                    <a:ext uri="{9D8B030D-6E8A-4147-A177-3AD203B41FA5}">
                      <a16:colId xmlns:a16="http://schemas.microsoft.com/office/drawing/2014/main" val="20005"/>
                    </a:ext>
                  </a:extLst>
                </a:gridCol>
              </a:tblGrid>
              <a:tr h="574547">
                <a:tc>
                  <a:txBody>
                    <a:bodyPr/>
                    <a:lstStyle/>
                    <a:p>
                      <a:pPr algn="ctr"/>
                      <a:r>
                        <a:rPr lang="en-US" dirty="0">
                          <a:solidFill>
                            <a:schemeClr val="bg1"/>
                          </a:solidFill>
                          <a:latin typeface="+mn-lt"/>
                        </a:rPr>
                        <a:t>Variable</a:t>
                      </a:r>
                    </a:p>
                  </a:txBody>
                  <a:tcPr anchor="ctr"/>
                </a:tc>
                <a:tc>
                  <a:txBody>
                    <a:bodyPr/>
                    <a:lstStyle/>
                    <a:p>
                      <a:pPr algn="ctr"/>
                      <a:r>
                        <a:rPr lang="en-US" dirty="0">
                          <a:solidFill>
                            <a:schemeClr val="bg1"/>
                          </a:solidFill>
                          <a:latin typeface="+mn-lt"/>
                        </a:rPr>
                        <a:t>Sample</a:t>
                      </a:r>
                    </a:p>
                  </a:txBody>
                  <a:tcPr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Mean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Deviation</a:t>
                      </a:r>
                    </a:p>
                  </a:txBody>
                  <a:tcPr marL="0" marR="0" marT="0" marB="0" anchor="ctr"/>
                </a:tc>
                <a:tc>
                  <a:txBody>
                    <a:bodyPr/>
                    <a:lstStyle/>
                    <a:p>
                      <a:pPr marL="38100" marR="38100" algn="ctr">
                        <a:lnSpc>
                          <a:spcPts val="1600"/>
                        </a:lnSpc>
                        <a:spcBef>
                          <a:spcPts val="0"/>
                        </a:spcBef>
                        <a:spcAft>
                          <a:spcPts val="0"/>
                        </a:spcAft>
                      </a:pPr>
                      <a:r>
                        <a:rPr lang="en-US" sz="1800" dirty="0">
                          <a:solidFill>
                            <a:schemeClr val="bg1"/>
                          </a:solidFill>
                          <a:effectLst/>
                          <a:latin typeface="+mn-lt"/>
                          <a:ea typeface="Times New Roman" charset="0"/>
                        </a:rPr>
                        <a:t>Std. Error Mean</a:t>
                      </a:r>
                    </a:p>
                  </a:txBody>
                  <a:tcPr marL="0" marR="0" marT="0" marB="0" anchor="ctr"/>
                </a:tc>
                <a:extLst>
                  <a:ext uri="{0D108BD9-81ED-4DB2-BD59-A6C34878D82A}">
                    <a16:rowId xmlns:a16="http://schemas.microsoft.com/office/drawing/2014/main" val="10000"/>
                  </a:ext>
                </a:extLst>
              </a:tr>
              <a:tr h="533516">
                <a:tc rowSpan="2">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All parts of myself are oriented to the present (know what day, month, and year it is) </a:t>
                      </a:r>
                      <a:endParaRPr lang="en-US" dirty="0"/>
                    </a:p>
                  </a:txBody>
                  <a:tcPr marL="0" marR="0" marT="0" marB="0" anchor="ctr"/>
                </a:tc>
                <a:tc>
                  <a:txBody>
                    <a:bodyPr/>
                    <a:lstStyle/>
                    <a:p>
                      <a:pPr marL="38100" marR="38100" algn="ctr">
                        <a:lnSpc>
                          <a:spcPts val="1600"/>
                        </a:lnSpc>
                        <a:spcBef>
                          <a:spcPts val="0"/>
                        </a:spcBef>
                        <a:spcAft>
                          <a:spcPts val="0"/>
                        </a:spcAft>
                      </a:pPr>
                      <a:r>
                        <a:rPr lang="en-US" dirty="0"/>
                        <a:t>Initial</a:t>
                      </a:r>
                    </a:p>
                  </a:txBody>
                  <a:tcPr marL="0" marR="0" marT="0" marB="0" anchor="ctr"/>
                </a:tc>
                <a:tc>
                  <a:txBody>
                    <a:bodyPr/>
                    <a:lstStyle/>
                    <a:p>
                      <a:pPr marL="38100" marR="38100" algn="ctr">
                        <a:lnSpc>
                          <a:spcPts val="1600"/>
                        </a:lnSpc>
                        <a:spcBef>
                          <a:spcPts val="0"/>
                        </a:spcBef>
                        <a:spcAft>
                          <a:spcPts val="0"/>
                        </a:spcAft>
                      </a:pPr>
                      <a:r>
                        <a:rPr lang="en-US"/>
                        <a:t>47</a:t>
                      </a:r>
                    </a:p>
                  </a:txBody>
                  <a:tcPr marL="0" marR="0" marT="0" marB="0" anchor="ctr"/>
                </a:tc>
                <a:tc>
                  <a:txBody>
                    <a:bodyPr/>
                    <a:lstStyle/>
                    <a:p>
                      <a:pPr marL="38100" marR="38100" algn="ctr">
                        <a:lnSpc>
                          <a:spcPts val="1600"/>
                        </a:lnSpc>
                        <a:spcBef>
                          <a:spcPts val="0"/>
                        </a:spcBef>
                        <a:spcAft>
                          <a:spcPts val="0"/>
                        </a:spcAft>
                      </a:pPr>
                      <a:r>
                        <a:rPr lang="en-US" dirty="0"/>
                        <a:t>45.96</a:t>
                      </a:r>
                    </a:p>
                  </a:txBody>
                  <a:tcPr marL="0" marR="0" marT="0" marB="0" anchor="ctr"/>
                </a:tc>
                <a:tc>
                  <a:txBody>
                    <a:bodyPr/>
                    <a:lstStyle/>
                    <a:p>
                      <a:pPr marL="38100" marR="38100" algn="ctr">
                        <a:lnSpc>
                          <a:spcPts val="1600"/>
                        </a:lnSpc>
                        <a:spcBef>
                          <a:spcPts val="0"/>
                        </a:spcBef>
                        <a:spcAft>
                          <a:spcPts val="0"/>
                        </a:spcAft>
                      </a:pPr>
                      <a:r>
                        <a:rPr lang="en-US" dirty="0"/>
                        <a:t>30.05</a:t>
                      </a:r>
                    </a:p>
                  </a:txBody>
                  <a:tcPr marL="0" marR="0" marT="0" marB="0" anchor="ctr"/>
                </a:tc>
                <a:tc>
                  <a:txBody>
                    <a:bodyPr/>
                    <a:lstStyle/>
                    <a:p>
                      <a:pPr marL="38100" marR="38100" algn="ctr">
                        <a:lnSpc>
                          <a:spcPts val="1600"/>
                        </a:lnSpc>
                        <a:spcBef>
                          <a:spcPts val="0"/>
                        </a:spcBef>
                        <a:spcAft>
                          <a:spcPts val="0"/>
                        </a:spcAft>
                      </a:pPr>
                      <a:r>
                        <a:rPr lang="en-US" dirty="0"/>
                        <a:t>4.38</a:t>
                      </a:r>
                    </a:p>
                  </a:txBody>
                  <a:tcPr marL="0" marR="0" marT="0" marB="0" anchor="ctr"/>
                </a:tc>
                <a:extLst>
                  <a:ext uri="{0D108BD9-81ED-4DB2-BD59-A6C34878D82A}">
                    <a16:rowId xmlns:a16="http://schemas.microsoft.com/office/drawing/2014/main" val="10001"/>
                  </a:ext>
                </a:extLst>
              </a:tr>
              <a:tr h="497785">
                <a:tc vMerge="1">
                  <a:txBody>
                    <a:bodyPr/>
                    <a:lstStyle/>
                    <a:p>
                      <a:endParaRPr lang="en-US"/>
                    </a:p>
                  </a:txBody>
                  <a:tcPr/>
                </a:tc>
                <a:tc>
                  <a:txBody>
                    <a:bodyPr/>
                    <a:lstStyle/>
                    <a:p>
                      <a:pPr marL="38100" marR="38100" algn="ctr">
                        <a:lnSpc>
                          <a:spcPts val="1600"/>
                        </a:lnSpc>
                        <a:spcBef>
                          <a:spcPts val="0"/>
                        </a:spcBef>
                        <a:spcAft>
                          <a:spcPts val="0"/>
                        </a:spcAft>
                      </a:pPr>
                      <a:r>
                        <a:rPr lang="en-US" dirty="0"/>
                        <a:t>12 </a:t>
                      </a:r>
                      <a:r>
                        <a:rPr lang="en-US" dirty="0" err="1"/>
                        <a:t>mos</a:t>
                      </a:r>
                      <a:endParaRPr lang="en-US" dirty="0"/>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53.62</a:t>
                      </a:r>
                    </a:p>
                  </a:txBody>
                  <a:tcPr marL="0" marR="0" marT="0" marB="0" anchor="ctr"/>
                </a:tc>
                <a:tc>
                  <a:txBody>
                    <a:bodyPr/>
                    <a:lstStyle/>
                    <a:p>
                      <a:pPr marL="38100" marR="38100" algn="ctr">
                        <a:lnSpc>
                          <a:spcPts val="1600"/>
                        </a:lnSpc>
                        <a:spcBef>
                          <a:spcPts val="0"/>
                        </a:spcBef>
                        <a:spcAft>
                          <a:spcPts val="0"/>
                        </a:spcAft>
                      </a:pPr>
                      <a:r>
                        <a:rPr lang="en-US" dirty="0"/>
                        <a:t>28.39</a:t>
                      </a:r>
                    </a:p>
                  </a:txBody>
                  <a:tcPr marL="0" marR="0" marT="0" marB="0" anchor="ctr"/>
                </a:tc>
                <a:tc>
                  <a:txBody>
                    <a:bodyPr/>
                    <a:lstStyle/>
                    <a:p>
                      <a:pPr marL="38100" marR="38100" algn="ctr">
                        <a:lnSpc>
                          <a:spcPts val="1600"/>
                        </a:lnSpc>
                        <a:spcBef>
                          <a:spcPts val="0"/>
                        </a:spcBef>
                        <a:spcAft>
                          <a:spcPts val="0"/>
                        </a:spcAft>
                      </a:pPr>
                      <a:r>
                        <a:rPr lang="en-US" dirty="0"/>
                        <a:t>4.14</a:t>
                      </a:r>
                    </a:p>
                  </a:txBody>
                  <a:tcPr marL="0" marR="0" marT="0" marB="0" anchor="ctr"/>
                </a:tc>
                <a:extLst>
                  <a:ext uri="{0D108BD9-81ED-4DB2-BD59-A6C34878D82A}">
                    <a16:rowId xmlns:a16="http://schemas.microsoft.com/office/drawing/2014/main" val="10002"/>
                  </a:ext>
                </a:extLst>
              </a:tr>
              <a:tr h="674429">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pay attention to and am curious about what different parts of myself are feeling</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dirty="0"/>
                        <a:t>Initial</a:t>
                      </a:r>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38.72</a:t>
                      </a:r>
                    </a:p>
                  </a:txBody>
                  <a:tcPr marL="0" marR="0" marT="0" marB="0" anchor="ctr"/>
                </a:tc>
                <a:tc>
                  <a:txBody>
                    <a:bodyPr/>
                    <a:lstStyle/>
                    <a:p>
                      <a:pPr marL="38100" marR="38100" algn="ctr">
                        <a:lnSpc>
                          <a:spcPts val="1600"/>
                        </a:lnSpc>
                        <a:spcBef>
                          <a:spcPts val="0"/>
                        </a:spcBef>
                        <a:spcAft>
                          <a:spcPts val="0"/>
                        </a:spcAft>
                      </a:pPr>
                      <a:r>
                        <a:rPr lang="en-US" dirty="0"/>
                        <a:t>25.08</a:t>
                      </a:r>
                    </a:p>
                  </a:txBody>
                  <a:tcPr marL="0" marR="0" marT="0" marB="0" anchor="ctr"/>
                </a:tc>
                <a:tc>
                  <a:txBody>
                    <a:bodyPr/>
                    <a:lstStyle/>
                    <a:p>
                      <a:pPr marL="38100" marR="38100" algn="ctr">
                        <a:lnSpc>
                          <a:spcPts val="1600"/>
                        </a:lnSpc>
                        <a:spcBef>
                          <a:spcPts val="0"/>
                        </a:spcBef>
                        <a:spcAft>
                          <a:spcPts val="0"/>
                        </a:spcAft>
                      </a:pPr>
                      <a:r>
                        <a:rPr lang="en-US" dirty="0"/>
                        <a:t>3.66</a:t>
                      </a:r>
                    </a:p>
                  </a:txBody>
                  <a:tcPr marL="0" marR="0" marT="0" marB="0" anchor="ctr"/>
                </a:tc>
                <a:extLst>
                  <a:ext uri="{0D108BD9-81ED-4DB2-BD59-A6C34878D82A}">
                    <a16:rowId xmlns:a16="http://schemas.microsoft.com/office/drawing/2014/main" val="10003"/>
                  </a:ext>
                </a:extLst>
              </a:tr>
              <a:tr h="761940">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12 </a:t>
                      </a:r>
                      <a:r>
                        <a:rPr lang="en-US" dirty="0" err="1"/>
                        <a:t>mos</a:t>
                      </a:r>
                      <a:endParaRPr lang="en-US" dirty="0"/>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54.89</a:t>
                      </a:r>
                    </a:p>
                  </a:txBody>
                  <a:tcPr marL="0" marR="0" marT="0" marB="0" anchor="ctr"/>
                </a:tc>
                <a:tc>
                  <a:txBody>
                    <a:bodyPr/>
                    <a:lstStyle/>
                    <a:p>
                      <a:pPr marL="38100" marR="38100" algn="ctr">
                        <a:lnSpc>
                          <a:spcPts val="1600"/>
                        </a:lnSpc>
                        <a:spcBef>
                          <a:spcPts val="0"/>
                        </a:spcBef>
                        <a:spcAft>
                          <a:spcPts val="0"/>
                        </a:spcAft>
                      </a:pPr>
                      <a:r>
                        <a:rPr lang="en-US" dirty="0"/>
                        <a:t>27.73</a:t>
                      </a:r>
                    </a:p>
                  </a:txBody>
                  <a:tcPr marL="0" marR="0" marT="0" marB="0" anchor="ctr"/>
                </a:tc>
                <a:tc>
                  <a:txBody>
                    <a:bodyPr/>
                    <a:lstStyle/>
                    <a:p>
                      <a:pPr marL="38100" marR="38100" algn="ctr">
                        <a:lnSpc>
                          <a:spcPts val="1600"/>
                        </a:lnSpc>
                        <a:spcBef>
                          <a:spcPts val="0"/>
                        </a:spcBef>
                        <a:spcAft>
                          <a:spcPts val="0"/>
                        </a:spcAft>
                      </a:pPr>
                      <a:r>
                        <a:rPr lang="en-US" dirty="0"/>
                        <a:t>4.05</a:t>
                      </a:r>
                    </a:p>
                  </a:txBody>
                  <a:tcPr marL="0" marR="0" marT="0" marB="0" anchor="ctr"/>
                </a:tc>
                <a:extLst>
                  <a:ext uri="{0D108BD9-81ED-4DB2-BD59-A6C34878D82A}">
                    <a16:rowId xmlns:a16="http://schemas.microsoft.com/office/drawing/2014/main" val="10004"/>
                  </a:ext>
                </a:extLst>
              </a:tr>
              <a:tr h="674429">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I'm aware of which parts of myself are contributing to my actions</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dirty="0"/>
                        <a:t>Initial</a:t>
                      </a:r>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35.53</a:t>
                      </a:r>
                    </a:p>
                  </a:txBody>
                  <a:tcPr marL="0" marR="0" marT="0" marB="0" anchor="ctr"/>
                </a:tc>
                <a:tc>
                  <a:txBody>
                    <a:bodyPr/>
                    <a:lstStyle/>
                    <a:p>
                      <a:pPr marL="38100" marR="38100" algn="ctr">
                        <a:lnSpc>
                          <a:spcPts val="1600"/>
                        </a:lnSpc>
                        <a:spcBef>
                          <a:spcPts val="0"/>
                        </a:spcBef>
                        <a:spcAft>
                          <a:spcPts val="0"/>
                        </a:spcAft>
                      </a:pPr>
                      <a:r>
                        <a:rPr lang="en-US" dirty="0"/>
                        <a:t>21.85</a:t>
                      </a:r>
                    </a:p>
                  </a:txBody>
                  <a:tcPr marL="0" marR="0" marT="0" marB="0" anchor="ctr"/>
                </a:tc>
                <a:tc>
                  <a:txBody>
                    <a:bodyPr/>
                    <a:lstStyle/>
                    <a:p>
                      <a:pPr marL="38100" marR="38100" algn="ctr">
                        <a:lnSpc>
                          <a:spcPts val="1600"/>
                        </a:lnSpc>
                        <a:spcBef>
                          <a:spcPts val="0"/>
                        </a:spcBef>
                        <a:spcAft>
                          <a:spcPts val="0"/>
                        </a:spcAft>
                      </a:pPr>
                      <a:r>
                        <a:rPr lang="en-US" dirty="0"/>
                        <a:t>3.19</a:t>
                      </a:r>
                    </a:p>
                  </a:txBody>
                  <a:tcPr marL="0" marR="0" marT="0" marB="0" anchor="ctr"/>
                </a:tc>
                <a:extLst>
                  <a:ext uri="{0D108BD9-81ED-4DB2-BD59-A6C34878D82A}">
                    <a16:rowId xmlns:a16="http://schemas.microsoft.com/office/drawing/2014/main" val="10005"/>
                  </a:ext>
                </a:extLst>
              </a:tr>
              <a:tr h="479882">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12 </a:t>
                      </a:r>
                      <a:r>
                        <a:rPr lang="en-US" dirty="0" err="1"/>
                        <a:t>mos</a:t>
                      </a:r>
                      <a:endParaRPr lang="en-US" dirty="0"/>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51.49</a:t>
                      </a:r>
                    </a:p>
                  </a:txBody>
                  <a:tcPr marL="0" marR="0" marT="0" marB="0" anchor="ctr"/>
                </a:tc>
                <a:tc>
                  <a:txBody>
                    <a:bodyPr/>
                    <a:lstStyle/>
                    <a:p>
                      <a:pPr marL="38100" marR="38100" algn="ctr">
                        <a:lnSpc>
                          <a:spcPts val="1600"/>
                        </a:lnSpc>
                        <a:spcBef>
                          <a:spcPts val="0"/>
                        </a:spcBef>
                        <a:spcAft>
                          <a:spcPts val="0"/>
                        </a:spcAft>
                      </a:pPr>
                      <a:r>
                        <a:rPr lang="en-US" dirty="0"/>
                        <a:t>25.45</a:t>
                      </a:r>
                    </a:p>
                  </a:txBody>
                  <a:tcPr marL="0" marR="0" marT="0" marB="0" anchor="ctr"/>
                </a:tc>
                <a:tc>
                  <a:txBody>
                    <a:bodyPr/>
                    <a:lstStyle/>
                    <a:p>
                      <a:pPr marL="38100" marR="38100" algn="ctr">
                        <a:lnSpc>
                          <a:spcPts val="1600"/>
                        </a:lnSpc>
                        <a:spcBef>
                          <a:spcPts val="0"/>
                        </a:spcBef>
                        <a:spcAft>
                          <a:spcPts val="0"/>
                        </a:spcAft>
                      </a:pPr>
                      <a:r>
                        <a:rPr lang="en-US" dirty="0"/>
                        <a:t>3.71</a:t>
                      </a:r>
                    </a:p>
                  </a:txBody>
                  <a:tcPr marL="0" marR="0" marT="0" marB="0" anchor="ctr"/>
                </a:tc>
                <a:extLst>
                  <a:ext uri="{0D108BD9-81ED-4DB2-BD59-A6C34878D82A}">
                    <a16:rowId xmlns:a16="http://schemas.microsoft.com/office/drawing/2014/main" val="10006"/>
                  </a:ext>
                </a:extLst>
              </a:tr>
              <a:tr h="503434">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All parts know and use recovery-focused coping skills </a:t>
                      </a:r>
                      <a:endParaRPr lang="en-US" dirty="0"/>
                    </a:p>
                  </a:txBody>
                  <a:tcPr marL="0" marR="0" marT="0" marB="0" anchor="ctr"/>
                </a:tc>
                <a:tc>
                  <a:txBody>
                    <a:bodyPr/>
                    <a:lstStyle/>
                    <a:p>
                      <a:pPr marL="38100" marR="38100" algn="ctr">
                        <a:lnSpc>
                          <a:spcPts val="1600"/>
                        </a:lnSpc>
                        <a:spcBef>
                          <a:spcPts val="0"/>
                        </a:spcBef>
                        <a:spcAft>
                          <a:spcPts val="0"/>
                        </a:spcAft>
                      </a:pPr>
                      <a:r>
                        <a:rPr lang="en-US" dirty="0"/>
                        <a:t>Initial</a:t>
                      </a:r>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a:t>24.89</a:t>
                      </a:r>
                    </a:p>
                  </a:txBody>
                  <a:tcPr marL="0" marR="0" marT="0" marB="0" anchor="ctr"/>
                </a:tc>
                <a:tc>
                  <a:txBody>
                    <a:bodyPr/>
                    <a:lstStyle/>
                    <a:p>
                      <a:pPr marL="38100" marR="38100" algn="ctr">
                        <a:lnSpc>
                          <a:spcPts val="1600"/>
                        </a:lnSpc>
                        <a:spcBef>
                          <a:spcPts val="0"/>
                        </a:spcBef>
                        <a:spcAft>
                          <a:spcPts val="0"/>
                        </a:spcAft>
                      </a:pPr>
                      <a:r>
                        <a:rPr lang="en-US" dirty="0"/>
                        <a:t>21.96</a:t>
                      </a:r>
                    </a:p>
                  </a:txBody>
                  <a:tcPr marL="0" marR="0" marT="0" marB="0" anchor="ctr"/>
                </a:tc>
                <a:tc>
                  <a:txBody>
                    <a:bodyPr/>
                    <a:lstStyle/>
                    <a:p>
                      <a:pPr marL="38100" marR="38100" algn="ctr">
                        <a:lnSpc>
                          <a:spcPts val="1600"/>
                        </a:lnSpc>
                        <a:spcBef>
                          <a:spcPts val="0"/>
                        </a:spcBef>
                        <a:spcAft>
                          <a:spcPts val="0"/>
                        </a:spcAft>
                      </a:pPr>
                      <a:r>
                        <a:rPr lang="en-US" dirty="0"/>
                        <a:t>3.20</a:t>
                      </a:r>
                    </a:p>
                  </a:txBody>
                  <a:tcPr marL="0" marR="0" marT="0" marB="0" anchor="ctr"/>
                </a:tc>
                <a:extLst>
                  <a:ext uri="{0D108BD9-81ED-4DB2-BD59-A6C34878D82A}">
                    <a16:rowId xmlns:a16="http://schemas.microsoft.com/office/drawing/2014/main" val="10007"/>
                  </a:ext>
                </a:extLst>
              </a:tr>
              <a:tr h="433259">
                <a:tc vMerge="1">
                  <a:txBody>
                    <a:bodyPr/>
                    <a:lstStyle/>
                    <a:p>
                      <a:pPr marL="38100" marR="38100" algn="ctr">
                        <a:lnSpc>
                          <a:spcPts val="1600"/>
                        </a:lnSpc>
                        <a:spcBef>
                          <a:spcPts val="0"/>
                        </a:spcBef>
                        <a:spcAft>
                          <a:spcPts val="0"/>
                        </a:spcAft>
                      </a:pP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dirty="0"/>
                        <a:t>12 </a:t>
                      </a:r>
                      <a:r>
                        <a:rPr lang="en-US" dirty="0" err="1"/>
                        <a:t>mos</a:t>
                      </a:r>
                      <a:endParaRPr lang="en-US" dirty="0"/>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a:t>34.26</a:t>
                      </a:r>
                    </a:p>
                  </a:txBody>
                  <a:tcPr marL="0" marR="0" marT="0" marB="0" anchor="ctr"/>
                </a:tc>
                <a:tc>
                  <a:txBody>
                    <a:bodyPr/>
                    <a:lstStyle/>
                    <a:p>
                      <a:pPr marL="38100" marR="38100" algn="ctr">
                        <a:lnSpc>
                          <a:spcPts val="1600"/>
                        </a:lnSpc>
                        <a:spcBef>
                          <a:spcPts val="0"/>
                        </a:spcBef>
                        <a:spcAft>
                          <a:spcPts val="0"/>
                        </a:spcAft>
                      </a:pPr>
                      <a:r>
                        <a:rPr lang="en-US" dirty="0"/>
                        <a:t>25.78</a:t>
                      </a:r>
                    </a:p>
                  </a:txBody>
                  <a:tcPr marL="0" marR="0" marT="0" marB="0" anchor="ctr"/>
                </a:tc>
                <a:tc>
                  <a:txBody>
                    <a:bodyPr/>
                    <a:lstStyle/>
                    <a:p>
                      <a:pPr marL="38100" marR="38100" algn="ctr">
                        <a:lnSpc>
                          <a:spcPts val="1600"/>
                        </a:lnSpc>
                        <a:spcBef>
                          <a:spcPts val="0"/>
                        </a:spcBef>
                        <a:spcAft>
                          <a:spcPts val="0"/>
                        </a:spcAft>
                      </a:pPr>
                      <a:r>
                        <a:rPr lang="en-US" dirty="0"/>
                        <a:t>3.76</a:t>
                      </a:r>
                    </a:p>
                  </a:txBody>
                  <a:tcPr marL="0" marR="0" marT="0" marB="0" anchor="ctr"/>
                </a:tc>
                <a:extLst>
                  <a:ext uri="{0D108BD9-81ED-4DB2-BD59-A6C34878D82A}">
                    <a16:rowId xmlns:a16="http://schemas.microsoft.com/office/drawing/2014/main" val="10008"/>
                  </a:ext>
                </a:extLst>
              </a:tr>
              <a:tr h="522211">
                <a:tc rowSpan="2">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All parts communicate and cooperate well</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dirty="0"/>
                        <a:t>Initial</a:t>
                      </a:r>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a:t>27.45</a:t>
                      </a:r>
                    </a:p>
                  </a:txBody>
                  <a:tcPr marL="0" marR="0" marT="0" marB="0" anchor="ctr"/>
                </a:tc>
                <a:tc>
                  <a:txBody>
                    <a:bodyPr/>
                    <a:lstStyle/>
                    <a:p>
                      <a:pPr marL="38100" marR="38100" algn="ctr">
                        <a:lnSpc>
                          <a:spcPts val="1600"/>
                        </a:lnSpc>
                        <a:spcBef>
                          <a:spcPts val="0"/>
                        </a:spcBef>
                        <a:spcAft>
                          <a:spcPts val="0"/>
                        </a:spcAft>
                      </a:pPr>
                      <a:r>
                        <a:rPr lang="en-US" dirty="0"/>
                        <a:t>21.82</a:t>
                      </a:r>
                    </a:p>
                  </a:txBody>
                  <a:tcPr marL="0" marR="0" marT="0" marB="0" anchor="ctr"/>
                </a:tc>
                <a:tc>
                  <a:txBody>
                    <a:bodyPr/>
                    <a:lstStyle/>
                    <a:p>
                      <a:pPr marL="38100" marR="38100" algn="ctr">
                        <a:lnSpc>
                          <a:spcPts val="1600"/>
                        </a:lnSpc>
                        <a:spcBef>
                          <a:spcPts val="0"/>
                        </a:spcBef>
                        <a:spcAft>
                          <a:spcPts val="0"/>
                        </a:spcAft>
                      </a:pPr>
                      <a:r>
                        <a:rPr lang="en-US" dirty="0"/>
                        <a:t>3.18</a:t>
                      </a:r>
                    </a:p>
                  </a:txBody>
                  <a:tcPr marL="0" marR="0" marT="0" marB="0" anchor="ctr"/>
                </a:tc>
                <a:extLst>
                  <a:ext uri="{0D108BD9-81ED-4DB2-BD59-A6C34878D82A}">
                    <a16:rowId xmlns:a16="http://schemas.microsoft.com/office/drawing/2014/main" val="10009"/>
                  </a:ext>
                </a:extLst>
              </a:tr>
              <a:tr h="391492">
                <a:tc vMerge="1">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endParaRPr lang="en-US" dirty="0"/>
                    </a:p>
                  </a:txBody>
                  <a:tcPr marL="0" marR="0" marT="0" marB="0" anchor="ctr"/>
                </a:tc>
                <a:tc>
                  <a:txBody>
                    <a:bodyPr/>
                    <a:lstStyle/>
                    <a:p>
                      <a:pPr marL="38100" marR="38100" algn="ctr">
                        <a:lnSpc>
                          <a:spcPts val="1600"/>
                        </a:lnSpc>
                        <a:spcBef>
                          <a:spcPts val="0"/>
                        </a:spcBef>
                        <a:spcAft>
                          <a:spcPts val="0"/>
                        </a:spcAft>
                      </a:pPr>
                      <a:r>
                        <a:rPr lang="en-US" dirty="0"/>
                        <a:t>12 </a:t>
                      </a:r>
                      <a:r>
                        <a:rPr lang="en-US" dirty="0" err="1"/>
                        <a:t>mos</a:t>
                      </a:r>
                      <a:endParaRPr lang="en-US" dirty="0"/>
                    </a:p>
                  </a:txBody>
                  <a:tcPr marL="0" marR="0" marT="0" marB="0" anchor="ctr"/>
                </a:tc>
                <a:tc>
                  <a:txBody>
                    <a:bodyPr/>
                    <a:lstStyle/>
                    <a:p>
                      <a:pPr marL="38100" marR="38100" algn="ctr">
                        <a:lnSpc>
                          <a:spcPts val="1600"/>
                        </a:lnSpc>
                        <a:spcBef>
                          <a:spcPts val="0"/>
                        </a:spcBef>
                        <a:spcAft>
                          <a:spcPts val="0"/>
                        </a:spcAft>
                      </a:pPr>
                      <a:r>
                        <a:rPr lang="en-US" dirty="0"/>
                        <a:t>47</a:t>
                      </a:r>
                    </a:p>
                  </a:txBody>
                  <a:tcPr marL="0" marR="0" marT="0" marB="0" anchor="ctr"/>
                </a:tc>
                <a:tc>
                  <a:txBody>
                    <a:bodyPr/>
                    <a:lstStyle/>
                    <a:p>
                      <a:pPr marL="38100" marR="38100" algn="ctr">
                        <a:lnSpc>
                          <a:spcPts val="1600"/>
                        </a:lnSpc>
                        <a:spcBef>
                          <a:spcPts val="0"/>
                        </a:spcBef>
                        <a:spcAft>
                          <a:spcPts val="0"/>
                        </a:spcAft>
                      </a:pPr>
                      <a:r>
                        <a:rPr lang="en-US" dirty="0"/>
                        <a:t>40.43</a:t>
                      </a:r>
                    </a:p>
                  </a:txBody>
                  <a:tcPr marL="0" marR="0" marT="0" marB="0" anchor="ctr"/>
                </a:tc>
                <a:tc>
                  <a:txBody>
                    <a:bodyPr/>
                    <a:lstStyle/>
                    <a:p>
                      <a:pPr marL="38100" marR="38100" algn="ctr">
                        <a:lnSpc>
                          <a:spcPts val="1600"/>
                        </a:lnSpc>
                        <a:spcBef>
                          <a:spcPts val="0"/>
                        </a:spcBef>
                        <a:spcAft>
                          <a:spcPts val="0"/>
                        </a:spcAft>
                      </a:pPr>
                      <a:r>
                        <a:rPr lang="en-US" dirty="0"/>
                        <a:t>23.95</a:t>
                      </a:r>
                    </a:p>
                  </a:txBody>
                  <a:tcPr marL="0" marR="0" marT="0" marB="0" anchor="ctr"/>
                </a:tc>
                <a:tc>
                  <a:txBody>
                    <a:bodyPr/>
                    <a:lstStyle/>
                    <a:p>
                      <a:pPr marL="38100" marR="38100" algn="ctr">
                        <a:lnSpc>
                          <a:spcPts val="1600"/>
                        </a:lnSpc>
                        <a:spcBef>
                          <a:spcPts val="0"/>
                        </a:spcBef>
                        <a:spcAft>
                          <a:spcPts val="0"/>
                        </a:spcAft>
                      </a:pPr>
                      <a:r>
                        <a:rPr lang="en-US" dirty="0"/>
                        <a:t>3.49</a:t>
                      </a: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3884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nvPr>
        </p:nvGraphicFramePr>
        <p:xfrm>
          <a:off x="0" y="914400"/>
          <a:ext cx="9144001" cy="60733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65623">
                  <a:extLst>
                    <a:ext uri="{9D8B030D-6E8A-4147-A177-3AD203B41FA5}">
                      <a16:colId xmlns:a16="http://schemas.microsoft.com/office/drawing/2014/main" val="20005"/>
                    </a:ext>
                  </a:extLst>
                </a:gridCol>
                <a:gridCol w="1377578">
                  <a:extLst>
                    <a:ext uri="{9D8B030D-6E8A-4147-A177-3AD203B41FA5}">
                      <a16:colId xmlns:a16="http://schemas.microsoft.com/office/drawing/2014/main" val="20006"/>
                    </a:ext>
                  </a:extLst>
                </a:gridCol>
              </a:tblGrid>
              <a:tr h="931450">
                <a:tc>
                  <a:txBody>
                    <a:bodyPr/>
                    <a:lstStyle/>
                    <a:p>
                      <a:pPr algn="ctr"/>
                      <a:r>
                        <a:rPr lang="en-US" dirty="0"/>
                        <a:t>Variable</a:t>
                      </a:r>
                    </a:p>
                  </a:txBody>
                  <a:tcPr anchor="ctr"/>
                </a:tc>
                <a:tc>
                  <a:txBody>
                    <a:bodyPr/>
                    <a:lstStyle/>
                    <a:p>
                      <a:pPr algn="ctr"/>
                      <a:r>
                        <a:rPr lang="en-US" dirty="0"/>
                        <a:t>t</a:t>
                      </a:r>
                    </a:p>
                  </a:txBody>
                  <a:tcPr anchor="ctr"/>
                </a:tc>
                <a:tc>
                  <a:txBody>
                    <a:bodyPr/>
                    <a:lstStyle/>
                    <a:p>
                      <a:pPr algn="ctr"/>
                      <a:r>
                        <a:rPr lang="en-US" dirty="0" err="1"/>
                        <a:t>df</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Signific</a:t>
                      </a:r>
                      <a:r>
                        <a:rPr lang="en-US" dirty="0"/>
                        <a:t>. </a:t>
                      </a:r>
                      <a:br>
                        <a:rPr lang="en-US" dirty="0"/>
                      </a:br>
                      <a:r>
                        <a:rPr lang="en-US" dirty="0"/>
                        <a:t>(2-tailed</a:t>
                      </a:r>
                      <a:br>
                        <a:rPr lang="en-US" dirty="0"/>
                      </a:br>
                      <a:r>
                        <a:rPr lang="en-US" dirty="0"/>
                        <a:t>95% C.I.)</a:t>
                      </a:r>
                    </a:p>
                  </a:txBody>
                  <a:tcPr anchor="ctr"/>
                </a:tc>
                <a:tc>
                  <a:txBody>
                    <a:bodyPr/>
                    <a:lstStyle/>
                    <a:p>
                      <a:pPr algn="ctr"/>
                      <a:r>
                        <a:rPr lang="en-US" dirty="0"/>
                        <a:t>Mean Difference</a:t>
                      </a:r>
                    </a:p>
                  </a:txBody>
                  <a:tcPr anchor="ctr"/>
                </a:tc>
                <a:tc>
                  <a:txBody>
                    <a:bodyPr/>
                    <a:lstStyle/>
                    <a:p>
                      <a:pPr algn="ctr"/>
                      <a:r>
                        <a:rPr lang="en-US" dirty="0"/>
                        <a:t>Std. Error Difference</a:t>
                      </a:r>
                    </a:p>
                  </a:txBody>
                  <a:tcPr anchor="ctr"/>
                </a:tc>
                <a:tc>
                  <a:txBody>
                    <a:bodyPr/>
                    <a:lstStyle/>
                    <a:p>
                      <a:pPr algn="ctr"/>
                      <a:r>
                        <a:rPr lang="en-US" dirty="0" err="1"/>
                        <a:t>Signif</a:t>
                      </a:r>
                      <a:r>
                        <a:rPr lang="en-US" dirty="0"/>
                        <a:t>. Different?</a:t>
                      </a:r>
                    </a:p>
                  </a:txBody>
                  <a:tcPr anchor="ctr"/>
                </a:tc>
                <a:extLst>
                  <a:ext uri="{0D108BD9-81ED-4DB2-BD59-A6C34878D82A}">
                    <a16:rowId xmlns:a16="http://schemas.microsoft.com/office/drawing/2014/main" val="10000"/>
                  </a:ext>
                </a:extLst>
              </a:tr>
              <a:tr h="927423">
                <a:tc>
                  <a:txBody>
                    <a:bodyPr/>
                    <a:lstStyle/>
                    <a:p>
                      <a:pPr marL="38100" marR="38100" algn="ctr">
                        <a:lnSpc>
                          <a:spcPts val="1600"/>
                        </a:lnSpc>
                        <a:spcBef>
                          <a:spcPts val="0"/>
                        </a:spcBef>
                        <a:spcAft>
                          <a:spcPts val="0"/>
                        </a:spcAft>
                      </a:pPr>
                      <a:r>
                        <a:rPr lang="en-US" sz="1800" kern="1200" dirty="0">
                          <a:solidFill>
                            <a:schemeClr val="dk1"/>
                          </a:solidFill>
                          <a:effectLst/>
                          <a:latin typeface="+mn-lt"/>
                          <a:ea typeface="+mn-ea"/>
                          <a:cs typeface="+mn-cs"/>
                        </a:rPr>
                        <a:t>All parts of myself are oriented to the present (know what day, month, and year it is) </a:t>
                      </a:r>
                      <a:endParaRPr lang="en-US"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-3.73</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-10.82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2.90</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1"/>
                  </a:ext>
                </a:extLst>
              </a:tr>
              <a:tr h="993887">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 pay attention to and am curious about what different parts of myself are feeling</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-3.45</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72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.001</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-11.37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3.29</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p=.001</a:t>
                      </a:r>
                      <a:endParaRPr lang="en-US" sz="1800" b="1" i="1" dirty="0">
                        <a:solidFill>
                          <a:srgbClr val="008000"/>
                        </a:solidFill>
                        <a:effectLst/>
                        <a:latin typeface="+mn-lt"/>
                        <a:ea typeface="Times New Roman" charset="0"/>
                      </a:endParaRPr>
                    </a:p>
                  </a:txBody>
                  <a:tcPr anchor="ctr"/>
                </a:tc>
                <a:extLst>
                  <a:ext uri="{0D108BD9-81ED-4DB2-BD59-A6C34878D82A}">
                    <a16:rowId xmlns:a16="http://schemas.microsoft.com/office/drawing/2014/main" val="10002"/>
                  </a:ext>
                </a:extLst>
              </a:tr>
              <a:tr h="1490320">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I'm aware of which parts of myself are contributing to my actions</a:t>
                      </a:r>
                      <a:r>
                        <a:rPr lang="en-US" dirty="0">
                          <a:effectLst/>
                        </a:rPr>
                        <a:t>  </a:t>
                      </a:r>
                      <a:endParaRPr lang="en-US" dirty="0"/>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-4.58</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72</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-11.64</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2.54</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3"/>
                  </a:ext>
                </a:extLst>
              </a:tr>
              <a:tr h="927423">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All parts know and use recovery-focused coping skills </a:t>
                      </a:r>
                      <a:endParaRPr lang="en-US" dirty="0"/>
                    </a:p>
                  </a:txBody>
                  <a:tcPr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-3.66</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73</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.000</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-12.30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3.36</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4"/>
                  </a:ext>
                </a:extLst>
              </a:tr>
              <a:tr h="673097">
                <a:tc>
                  <a:txBody>
                    <a:bodyPr/>
                    <a:lstStyle/>
                    <a:p>
                      <a:pPr marL="38100" marR="38100" indent="0" algn="ctr" defTabSz="914400" rtl="0" eaLnBrk="1" fontAlgn="auto" latinLnBrk="0" hangingPunct="1">
                        <a:lnSpc>
                          <a:spcPts val="1600"/>
                        </a:lnSpc>
                        <a:spcBef>
                          <a:spcPts val="0"/>
                        </a:spcBef>
                        <a:spcAft>
                          <a:spcPts val="0"/>
                        </a:spcAft>
                        <a:buClrTx/>
                        <a:buSzTx/>
                        <a:buFontTx/>
                        <a:buNone/>
                        <a:tabLst/>
                        <a:defRPr/>
                      </a:pPr>
                      <a:r>
                        <a:rPr lang="en-US" sz="1800" kern="1200" dirty="0">
                          <a:solidFill>
                            <a:schemeClr val="dk1"/>
                          </a:solidFill>
                          <a:effectLst/>
                          <a:latin typeface="+mn-lt"/>
                          <a:ea typeface="+mn-ea"/>
                          <a:cs typeface="+mn-cs"/>
                        </a:rPr>
                        <a:t>All parts communicate and cooperate well</a:t>
                      </a:r>
                      <a:r>
                        <a:rPr lang="en-US" dirty="0">
                          <a:effectLst/>
                        </a:rPr>
                        <a:t> </a:t>
                      </a:r>
                      <a:endParaRPr lang="en-US" dirty="0"/>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-3.67</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a:solidFill>
                            <a:srgbClr val="010205"/>
                          </a:solidFill>
                          <a:effectLst/>
                          <a:latin typeface="+mn-lt"/>
                          <a:ea typeface="Times New Roman" charset="0"/>
                        </a:rPr>
                        <a:t>72</a:t>
                      </a:r>
                      <a:endParaRPr lang="en-US" sz="180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.000</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-11.92</a:t>
                      </a:r>
                      <a:endParaRPr lang="en-US" sz="1800" dirty="0">
                        <a:solidFill>
                          <a:srgbClr val="000000"/>
                        </a:solidFill>
                        <a:effectLst/>
                        <a:latin typeface="+mn-lt"/>
                        <a:ea typeface="Times New Roman" charset="0"/>
                      </a:endParaRPr>
                    </a:p>
                  </a:txBody>
                  <a:tcPr marL="0" marR="0" marT="0" marB="0" anchor="ctr"/>
                </a:tc>
                <a:tc>
                  <a:txBody>
                    <a:bodyPr/>
                    <a:lstStyle/>
                    <a:p>
                      <a:pPr marL="38100" marR="38100" algn="ctr">
                        <a:lnSpc>
                          <a:spcPts val="1600"/>
                        </a:lnSpc>
                        <a:spcBef>
                          <a:spcPts val="0"/>
                        </a:spcBef>
                        <a:spcAft>
                          <a:spcPts val="0"/>
                        </a:spcAft>
                      </a:pPr>
                      <a:r>
                        <a:rPr lang="en-US" sz="1800" dirty="0">
                          <a:solidFill>
                            <a:srgbClr val="010205"/>
                          </a:solidFill>
                          <a:effectLst/>
                          <a:latin typeface="+mn-lt"/>
                          <a:ea typeface="Times New Roman" charset="0"/>
                        </a:rPr>
                        <a:t>3.24</a:t>
                      </a:r>
                      <a:endParaRPr lang="en-US" sz="1800" dirty="0">
                        <a:solidFill>
                          <a:srgbClr val="000000"/>
                        </a:solidFill>
                        <a:effectLst/>
                        <a:latin typeface="+mn-lt"/>
                        <a:ea typeface="Times New Roman"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8000"/>
                          </a:solidFill>
                          <a:effectLst/>
                          <a:latin typeface="+mn-lt"/>
                          <a:ea typeface="Times New Roman" charset="0"/>
                        </a:rPr>
                        <a:t>YES</a:t>
                      </a:r>
                      <a:r>
                        <a:rPr lang="en-US" sz="1800" b="1" i="1" dirty="0">
                          <a:solidFill>
                            <a:srgbClr val="000000"/>
                          </a:solidFill>
                          <a:effectLst/>
                          <a:latin typeface="+mn-lt"/>
                          <a:ea typeface="Times New Roman" charset="0"/>
                        </a:rPr>
                        <a:t>, </a:t>
                      </a:r>
                      <a:br>
                        <a:rPr lang="en-US" sz="1800" b="1" i="1" dirty="0">
                          <a:solidFill>
                            <a:srgbClr val="000000"/>
                          </a:solidFill>
                          <a:effectLst/>
                          <a:latin typeface="+mn-lt"/>
                          <a:ea typeface="Times New Roman" charset="0"/>
                        </a:rPr>
                      </a:br>
                      <a:r>
                        <a:rPr lang="en-US" sz="1800" b="1" i="1" dirty="0">
                          <a:solidFill>
                            <a:srgbClr val="000000"/>
                          </a:solidFill>
                          <a:effectLst/>
                          <a:latin typeface="+mn-lt"/>
                          <a:ea typeface="Times New Roman" charset="0"/>
                        </a:rPr>
                        <a:t>p&lt;.001</a:t>
                      </a:r>
                      <a:endParaRPr lang="en-US" sz="1800" b="1" i="1" baseline="0" dirty="0">
                        <a:solidFill>
                          <a:schemeClr val="tx1"/>
                        </a:solidFill>
                        <a:effectLst/>
                        <a:latin typeface="+mn-lt"/>
                        <a:ea typeface="Times New Roman" charset="0"/>
                      </a:endParaRPr>
                    </a:p>
                  </a:txBody>
                  <a:tcPr anchor="ctr"/>
                </a:tc>
                <a:extLst>
                  <a:ext uri="{0D108BD9-81ED-4DB2-BD59-A6C34878D82A}">
                    <a16:rowId xmlns:a16="http://schemas.microsoft.com/office/drawing/2014/main" val="10005"/>
                  </a:ext>
                </a:extLst>
              </a:tr>
            </a:tbl>
          </a:graphicData>
        </a:graphic>
      </p:graphicFrame>
      <p:sp>
        <p:nvSpPr>
          <p:cNvPr id="7" name="Title 2"/>
          <p:cNvSpPr txBox="1">
            <a:spLocks/>
          </p:cNvSpPr>
          <p:nvPr/>
        </p:nvSpPr>
        <p:spPr>
          <a:xfrm>
            <a:off x="76200" y="762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solidFill>
              </a:rPr>
              <a:t>PITQ-p items </a:t>
            </a:r>
            <a:r>
              <a:rPr lang="en-US" sz="2800" dirty="0">
                <a:solidFill>
                  <a:schemeClr val="tx2"/>
                </a:solidFill>
              </a:rPr>
              <a:t>(7 days)</a:t>
            </a:r>
            <a:r>
              <a:rPr lang="en-US" sz="3200" dirty="0">
                <a:solidFill>
                  <a:schemeClr val="tx2"/>
                </a:solidFill>
              </a:rPr>
              <a:t>: </a:t>
            </a:r>
            <a:r>
              <a:rPr lang="en-US" sz="3200" i="1" dirty="0">
                <a:solidFill>
                  <a:schemeClr val="tx2"/>
                </a:solidFill>
              </a:rPr>
              <a:t>Dependent Samples t-tests</a:t>
            </a:r>
          </a:p>
        </p:txBody>
      </p:sp>
    </p:spTree>
    <p:extLst>
      <p:ext uri="{BB962C8B-B14F-4D97-AF65-F5344CB8AC3E}">
        <p14:creationId xmlns:p14="http://schemas.microsoft.com/office/powerpoint/2010/main" val="1423164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F23D2-5195-4FAF-8223-3D19D165962F}"/>
              </a:ext>
            </a:extLst>
          </p:cNvPr>
          <p:cNvSpPr>
            <a:spLocks noGrp="1"/>
          </p:cNvSpPr>
          <p:nvPr>
            <p:ph type="body" idx="1"/>
          </p:nvPr>
        </p:nvSpPr>
        <p:spPr>
          <a:xfrm>
            <a:off x="838200" y="2209800"/>
            <a:ext cx="7467601" cy="3822639"/>
          </a:xfrm>
        </p:spPr>
        <p:txBody>
          <a:bodyPr>
            <a:normAutofit/>
          </a:bodyPr>
          <a:lstStyle/>
          <a:p>
            <a:pPr algn="ctr"/>
            <a:r>
              <a:rPr lang="en-US" sz="3600" dirty="0"/>
              <a:t>Response of Patients with </a:t>
            </a:r>
          </a:p>
          <a:p>
            <a:pPr algn="ctr"/>
            <a:r>
              <a:rPr lang="en-US" sz="3600" dirty="0"/>
              <a:t>High vs. Low Dissociation</a:t>
            </a:r>
          </a:p>
          <a:p>
            <a:pPr algn="ctr"/>
            <a:endParaRPr lang="en-US" sz="3600" dirty="0"/>
          </a:p>
          <a:p>
            <a:pPr algn="ctr"/>
            <a:r>
              <a:rPr lang="en-US" sz="2400" dirty="0"/>
              <a:t>Myth: Focusing on dissociation &amp; parts makes individuals with DID more dissociative </a:t>
            </a:r>
          </a:p>
        </p:txBody>
      </p:sp>
    </p:spTree>
    <p:extLst>
      <p:ext uri="{BB962C8B-B14F-4D97-AF65-F5344CB8AC3E}">
        <p14:creationId xmlns:p14="http://schemas.microsoft.com/office/powerpoint/2010/main" val="29905815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AF6-7D21-4EA6-AA4B-BB4387C7CB29}"/>
              </a:ext>
            </a:extLst>
          </p:cNvPr>
          <p:cNvSpPr>
            <a:spLocks noGrp="1"/>
          </p:cNvSpPr>
          <p:nvPr>
            <p:ph type="title"/>
          </p:nvPr>
        </p:nvSpPr>
        <p:spPr>
          <a:xfrm>
            <a:off x="199277" y="67937"/>
            <a:ext cx="8885288" cy="766573"/>
          </a:xfrm>
        </p:spPr>
        <p:txBody>
          <a:bodyPr>
            <a:normAutofit fontScale="90000"/>
          </a:bodyPr>
          <a:lstStyle/>
          <a:p>
            <a:r>
              <a:rPr lang="en-US" sz="2800" i="1" dirty="0"/>
              <a:t>Effect Sizes of Change over 2 years High vs. Low Dissociation</a:t>
            </a:r>
            <a:br>
              <a:rPr lang="en-US" sz="2800" i="1" dirty="0"/>
            </a:br>
            <a:br>
              <a:rPr lang="en-US" sz="2800" i="1" dirty="0"/>
            </a:br>
            <a:br>
              <a:rPr lang="en-US" sz="4800" i="1" dirty="0"/>
            </a:br>
            <a:endParaRPr lang="en-US" dirty="0"/>
          </a:p>
        </p:txBody>
      </p:sp>
      <p:graphicFrame>
        <p:nvGraphicFramePr>
          <p:cNvPr id="4" name="Content Placeholder 3">
            <a:extLst>
              <a:ext uri="{FF2B5EF4-FFF2-40B4-BE49-F238E27FC236}">
                <a16:creationId xmlns:a16="http://schemas.microsoft.com/office/drawing/2014/main" id="{B3F90CAE-8E0C-40D3-ADBE-247FF450CDEA}"/>
              </a:ext>
            </a:extLst>
          </p:cNvPr>
          <p:cNvGraphicFramePr>
            <a:graphicFrameLocks noGrp="1"/>
          </p:cNvGraphicFramePr>
          <p:nvPr>
            <p:ph idx="1"/>
            <p:extLst/>
          </p:nvPr>
        </p:nvGraphicFramePr>
        <p:xfrm>
          <a:off x="274321" y="955549"/>
          <a:ext cx="7086600" cy="5574528"/>
        </p:xfrm>
        <a:graphic>
          <a:graphicData uri="http://schemas.openxmlformats.org/drawingml/2006/table">
            <a:tbl>
              <a:tblPr firstRow="1" firstCol="1" bandRow="1">
                <a:tableStyleId>{5C22544A-7EE6-4342-B048-85BDC9FD1C3A}</a:tableStyleId>
              </a:tblPr>
              <a:tblGrid>
                <a:gridCol w="1113101">
                  <a:extLst>
                    <a:ext uri="{9D8B030D-6E8A-4147-A177-3AD203B41FA5}">
                      <a16:colId xmlns:a16="http://schemas.microsoft.com/office/drawing/2014/main" val="252927102"/>
                    </a:ext>
                  </a:extLst>
                </a:gridCol>
                <a:gridCol w="1243826">
                  <a:extLst>
                    <a:ext uri="{9D8B030D-6E8A-4147-A177-3AD203B41FA5}">
                      <a16:colId xmlns:a16="http://schemas.microsoft.com/office/drawing/2014/main" val="2497110994"/>
                    </a:ext>
                  </a:extLst>
                </a:gridCol>
                <a:gridCol w="1593643">
                  <a:extLst>
                    <a:ext uri="{9D8B030D-6E8A-4147-A177-3AD203B41FA5}">
                      <a16:colId xmlns:a16="http://schemas.microsoft.com/office/drawing/2014/main" val="3076885086"/>
                    </a:ext>
                  </a:extLst>
                </a:gridCol>
                <a:gridCol w="1593643">
                  <a:extLst>
                    <a:ext uri="{9D8B030D-6E8A-4147-A177-3AD203B41FA5}">
                      <a16:colId xmlns:a16="http://schemas.microsoft.com/office/drawing/2014/main" val="3013065155"/>
                    </a:ext>
                  </a:extLst>
                </a:gridCol>
                <a:gridCol w="1542387">
                  <a:extLst>
                    <a:ext uri="{9D8B030D-6E8A-4147-A177-3AD203B41FA5}">
                      <a16:colId xmlns:a16="http://schemas.microsoft.com/office/drawing/2014/main" val="3707298337"/>
                    </a:ext>
                  </a:extLst>
                </a:gridCol>
              </a:tblGrid>
              <a:tr h="558300">
                <a:tc>
                  <a:txBody>
                    <a:bodyPr/>
                    <a:lstStyle/>
                    <a:p>
                      <a:pPr marL="0" marR="0">
                        <a:lnSpc>
                          <a:spcPct val="107000"/>
                        </a:lnSpc>
                        <a:spcBef>
                          <a:spcPts val="0"/>
                        </a:spcBef>
                        <a:spcAft>
                          <a:spcPts val="0"/>
                        </a:spcAft>
                      </a:pPr>
                      <a:r>
                        <a:rPr lang="en-US" sz="1800" b="1">
                          <a:effectLst/>
                        </a:rPr>
                        <a:t>Measure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DES Group</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Cohen’s 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Lower CI</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Upper CI</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458134"/>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005813"/>
                  </a:ext>
                </a:extLst>
              </a:tr>
              <a:tr h="271996">
                <a:tc>
                  <a:txBody>
                    <a:bodyPr/>
                    <a:lstStyle/>
                    <a:p>
                      <a:pPr marL="0" marR="0">
                        <a:lnSpc>
                          <a:spcPct val="107000"/>
                        </a:lnSpc>
                        <a:spcBef>
                          <a:spcPts val="0"/>
                        </a:spcBef>
                        <a:spcAft>
                          <a:spcPts val="0"/>
                        </a:spcAft>
                      </a:pPr>
                      <a:r>
                        <a:rPr lang="en-US" sz="1800" b="1">
                          <a:effectLst/>
                        </a:rPr>
                        <a:t>PCL-C</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High</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.62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1.23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3125607"/>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0655214"/>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Low</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.32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.02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.61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130840"/>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443330"/>
                  </a:ext>
                </a:extLst>
              </a:tr>
              <a:tr h="273606">
                <a:tc>
                  <a:txBody>
                    <a:bodyPr/>
                    <a:lstStyle/>
                    <a:p>
                      <a:pPr marL="0" marR="0">
                        <a:lnSpc>
                          <a:spcPct val="107000"/>
                        </a:lnSpc>
                        <a:spcBef>
                          <a:spcPts val="0"/>
                        </a:spcBef>
                        <a:spcAft>
                          <a:spcPts val="0"/>
                        </a:spcAft>
                      </a:pPr>
                      <a:r>
                        <a:rPr lang="en-US" sz="1800" b="1">
                          <a:effectLst/>
                        </a:rPr>
                        <a:t>DERS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High</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.72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1.36</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1671337"/>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713112"/>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Low</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.74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.29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376873"/>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201554"/>
                  </a:ext>
                </a:extLst>
              </a:tr>
              <a:tr h="55406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High</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.53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1.09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0900424"/>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891519"/>
                  </a:ext>
                </a:extLst>
              </a:tr>
              <a:tr h="27360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Low</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-.06</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.53</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1887706"/>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585979"/>
                  </a:ext>
                </a:extLst>
              </a:tr>
              <a:tr h="535448">
                <a:tc>
                  <a:txBody>
                    <a:bodyPr/>
                    <a:lstStyle/>
                    <a:p>
                      <a:pPr marL="0" marR="0">
                        <a:lnSpc>
                          <a:spcPct val="107000"/>
                        </a:lnSpc>
                        <a:spcBef>
                          <a:spcPts val="0"/>
                        </a:spcBef>
                        <a:spcAft>
                          <a:spcPts val="0"/>
                        </a:spcAft>
                      </a:pPr>
                      <a:r>
                        <a:rPr lang="en-US" sz="1800" b="1" dirty="0">
                          <a:effectLst/>
                        </a:rPr>
                        <a:t>PITQ-p</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High</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-.94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-1.25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-.62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6031522"/>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a:effectLst/>
                        </a:rPr>
                        <a:t> </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5532009"/>
                  </a:ext>
                </a:extLst>
              </a:tr>
              <a:tr h="271996">
                <a:tc>
                  <a:txBody>
                    <a:bodyPr/>
                    <a:lstStyle/>
                    <a:p>
                      <a:pPr marL="0" marR="0">
                        <a:lnSpc>
                          <a:spcPct val="107000"/>
                        </a:lnSpc>
                        <a:spcBef>
                          <a:spcPts val="0"/>
                        </a:spcBef>
                        <a:spcAft>
                          <a:spcPts val="0"/>
                        </a:spcAft>
                      </a:pPr>
                      <a:r>
                        <a:rPr lang="en-US" sz="18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Low</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-.75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-1.19</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-.31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3779439"/>
                  </a:ext>
                </a:extLst>
              </a:tr>
            </a:tbl>
          </a:graphicData>
        </a:graphic>
      </p:graphicFrame>
      <p:sp>
        <p:nvSpPr>
          <p:cNvPr id="5" name="TextBox 4">
            <a:extLst>
              <a:ext uri="{FF2B5EF4-FFF2-40B4-BE49-F238E27FC236}">
                <a16:creationId xmlns:a16="http://schemas.microsoft.com/office/drawing/2014/main" id="{8C862B35-AA69-4D44-8642-87DC2CD04813}"/>
              </a:ext>
            </a:extLst>
          </p:cNvPr>
          <p:cNvSpPr txBox="1"/>
          <p:nvPr/>
        </p:nvSpPr>
        <p:spPr>
          <a:xfrm>
            <a:off x="7667244" y="5070348"/>
            <a:ext cx="1280160" cy="1077218"/>
          </a:xfrm>
          <a:prstGeom prst="rect">
            <a:avLst/>
          </a:prstGeom>
          <a:noFill/>
        </p:spPr>
        <p:txBody>
          <a:bodyPr wrap="square" rtlCol="0">
            <a:spAutoFit/>
          </a:bodyPr>
          <a:lstStyle/>
          <a:p>
            <a:r>
              <a:rPr lang="en-US" sz="1600" dirty="0">
                <a:solidFill>
                  <a:schemeClr val="bg1"/>
                </a:solidFill>
              </a:rPr>
              <a:t>Brand et al., (in press), </a:t>
            </a:r>
            <a:r>
              <a:rPr lang="en-US" sz="1600" i="1" dirty="0">
                <a:solidFill>
                  <a:schemeClr val="bg1"/>
                </a:solidFill>
              </a:rPr>
              <a:t>J Traumatic Stress</a:t>
            </a:r>
          </a:p>
        </p:txBody>
      </p:sp>
    </p:spTree>
    <p:extLst>
      <p:ext uri="{BB962C8B-B14F-4D97-AF65-F5344CB8AC3E}">
        <p14:creationId xmlns:p14="http://schemas.microsoft.com/office/powerpoint/2010/main" val="1109512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971247450"/>
              </p:ext>
            </p:extLst>
          </p:nvPr>
        </p:nvGraphicFramePr>
        <p:xfrm>
          <a:off x="127322" y="925975"/>
          <a:ext cx="8843058" cy="5243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0590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570853738"/>
              </p:ext>
            </p:extLst>
          </p:nvPr>
        </p:nvGraphicFramePr>
        <p:xfrm>
          <a:off x="115747" y="833376"/>
          <a:ext cx="8877782" cy="5266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0634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08001" y="270744"/>
            <a:ext cx="6613081" cy="1659656"/>
          </a:xfrm>
        </p:spPr>
        <p:txBody>
          <a:bodyPr/>
          <a:lstStyle/>
          <a:p>
            <a:pPr eaLnBrk="1" hangingPunct="1"/>
            <a:r>
              <a:rPr lang="en-US" sz="3200" dirty="0"/>
              <a:t>Treatment Should be Phasic</a:t>
            </a:r>
            <a:br>
              <a:rPr lang="en-US" sz="3200" dirty="0"/>
            </a:br>
            <a:r>
              <a:rPr lang="en-US" sz="3200" dirty="0"/>
              <a:t>(ISSTD Expert Treatment Guidelines)  </a:t>
            </a:r>
          </a:p>
        </p:txBody>
      </p:sp>
      <p:sp>
        <p:nvSpPr>
          <p:cNvPr id="162819" name="Rectangle 3"/>
          <p:cNvSpPr>
            <a:spLocks noGrp="1" noChangeArrowheads="1"/>
          </p:cNvSpPr>
          <p:nvPr>
            <p:ph idx="1"/>
          </p:nvPr>
        </p:nvSpPr>
        <p:spPr>
          <a:xfrm>
            <a:off x="457200" y="1719263"/>
            <a:ext cx="8229600" cy="4529137"/>
          </a:xfrm>
        </p:spPr>
        <p:txBody>
          <a:bodyPr>
            <a:normAutofit/>
          </a:bodyPr>
          <a:lstStyle/>
          <a:p>
            <a:pPr marL="571500" indent="-571500" eaLnBrk="1" hangingPunct="1">
              <a:lnSpc>
                <a:spcPct val="90000"/>
              </a:lnSpc>
            </a:pPr>
            <a:r>
              <a:rPr lang="en-US" sz="1800" dirty="0"/>
              <a:t>Goals: improve affect regulation, management of symptoms, stabilization of safety, improved self-understanding &amp; compassion; increased awareness and cooperation among dissociated self-states </a:t>
            </a:r>
          </a:p>
          <a:p>
            <a:pPr marL="0" indent="0" eaLnBrk="1" hangingPunct="1">
              <a:lnSpc>
                <a:spcPct val="90000"/>
              </a:lnSpc>
              <a:buNone/>
            </a:pPr>
            <a:endParaRPr lang="en-US" sz="1800" dirty="0"/>
          </a:p>
          <a:p>
            <a:pPr marL="839788" lvl="1" indent="-495300" eaLnBrk="1" hangingPunct="1">
              <a:lnSpc>
                <a:spcPct val="90000"/>
              </a:lnSpc>
            </a:pPr>
            <a:r>
              <a:rPr lang="en-US" sz="1800" dirty="0"/>
              <a:t>Long and difficult process</a:t>
            </a:r>
          </a:p>
          <a:p>
            <a:pPr marL="344488" lvl="1" indent="0" eaLnBrk="1" hangingPunct="1">
              <a:lnSpc>
                <a:spcPct val="90000"/>
              </a:lnSpc>
              <a:buNone/>
            </a:pPr>
            <a:endParaRPr lang="en-US" sz="1800" dirty="0"/>
          </a:p>
          <a:p>
            <a:pPr marL="0" indent="0" eaLnBrk="1" hangingPunct="1">
              <a:lnSpc>
                <a:spcPct val="90000"/>
              </a:lnSpc>
              <a:buNone/>
            </a:pPr>
            <a:r>
              <a:rPr lang="en-US" sz="1800" u="sng" dirty="0"/>
              <a:t>3 stages </a:t>
            </a:r>
          </a:p>
          <a:p>
            <a:pPr marL="839788" lvl="1" indent="-495300" eaLnBrk="1" hangingPunct="1">
              <a:lnSpc>
                <a:spcPct val="90000"/>
              </a:lnSpc>
              <a:buFont typeface="Wingdings" pitchFamily="2" charset="2"/>
              <a:buAutoNum type="arabicPeriod"/>
            </a:pPr>
            <a:r>
              <a:rPr lang="en-US" sz="1800" dirty="0"/>
              <a:t>Diagnose and stabilize patient </a:t>
            </a:r>
          </a:p>
          <a:p>
            <a:pPr marL="839788" lvl="1" indent="-495300" eaLnBrk="1" hangingPunct="1">
              <a:lnSpc>
                <a:spcPct val="90000"/>
              </a:lnSpc>
              <a:buFont typeface="Wingdings" pitchFamily="2" charset="2"/>
              <a:buAutoNum type="arabicPeriod"/>
            </a:pPr>
            <a:r>
              <a:rPr lang="en-US" sz="1800" dirty="0"/>
              <a:t>Processing &amp; grieving traumas </a:t>
            </a:r>
          </a:p>
          <a:p>
            <a:pPr marL="839788" lvl="1" indent="-495300" eaLnBrk="1" hangingPunct="1">
              <a:lnSpc>
                <a:spcPct val="90000"/>
              </a:lnSpc>
              <a:buFont typeface="Wingdings" pitchFamily="2" charset="2"/>
              <a:buAutoNum type="arabicPeriod"/>
            </a:pPr>
            <a:r>
              <a:rPr lang="en-US" sz="1800" dirty="0"/>
              <a:t>Integration: more current day focused; may integrate self-states into one personality</a:t>
            </a:r>
          </a:p>
          <a:p>
            <a:pPr marL="344488" lvl="1" indent="0" eaLnBrk="1" hangingPunct="1">
              <a:lnSpc>
                <a:spcPct val="90000"/>
              </a:lnSpc>
              <a:buNone/>
            </a:pPr>
            <a:endParaRPr lang="en-US" sz="1800" dirty="0"/>
          </a:p>
        </p:txBody>
      </p:sp>
    </p:spTree>
    <p:extLst>
      <p:ext uri="{BB962C8B-B14F-4D97-AF65-F5344CB8AC3E}">
        <p14:creationId xmlns:p14="http://schemas.microsoft.com/office/powerpoint/2010/main" val="434381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6DA8-1C63-4C30-8CCD-53B5ABE6DCE8}"/>
              </a:ext>
            </a:extLst>
          </p:cNvPr>
          <p:cNvSpPr>
            <a:spLocks noGrp="1"/>
          </p:cNvSpPr>
          <p:nvPr>
            <p:ph type="title"/>
          </p:nvPr>
        </p:nvSpPr>
        <p:spPr>
          <a:xfrm>
            <a:off x="508001" y="2700870"/>
            <a:ext cx="6447501" cy="1039070"/>
          </a:xfrm>
        </p:spPr>
        <p:txBody>
          <a:bodyPr/>
          <a:lstStyle/>
          <a:p>
            <a:pPr algn="ctr"/>
            <a:r>
              <a:rPr lang="en-US" dirty="0"/>
              <a:t>Some critics say treatment </a:t>
            </a:r>
            <a:br>
              <a:rPr lang="en-US" dirty="0"/>
            </a:br>
            <a:r>
              <a:rPr lang="en-US" dirty="0"/>
              <a:t>destabilizes patients</a:t>
            </a:r>
          </a:p>
        </p:txBody>
      </p:sp>
      <p:sp>
        <p:nvSpPr>
          <p:cNvPr id="3" name="Text Placeholder 2">
            <a:extLst>
              <a:ext uri="{FF2B5EF4-FFF2-40B4-BE49-F238E27FC236}">
                <a16:creationId xmlns:a16="http://schemas.microsoft.com/office/drawing/2014/main" id="{4289D3EA-3CD8-4545-B117-18B3D778B4D2}"/>
              </a:ext>
            </a:extLst>
          </p:cNvPr>
          <p:cNvSpPr>
            <a:spLocks noGrp="1"/>
          </p:cNvSpPr>
          <p:nvPr>
            <p:ph type="body" idx="1"/>
          </p:nvPr>
        </p:nvSpPr>
        <p:spPr/>
        <p:txBody>
          <a:bodyPr>
            <a:normAutofit/>
          </a:bodyPr>
          <a:lstStyle/>
          <a:p>
            <a:pPr algn="ctr"/>
            <a:r>
              <a:rPr lang="en-US" sz="2800" dirty="0"/>
              <a:t>What does the data say?</a:t>
            </a:r>
          </a:p>
        </p:txBody>
      </p:sp>
    </p:spTree>
    <p:extLst>
      <p:ext uri="{BB962C8B-B14F-4D97-AF65-F5344CB8AC3E}">
        <p14:creationId xmlns:p14="http://schemas.microsoft.com/office/powerpoint/2010/main" val="4043635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42317"/>
            <a:ext cx="8915400" cy="822960"/>
          </a:xfrm>
        </p:spPr>
        <p:txBody>
          <a:bodyPr>
            <a:noAutofit/>
          </a:bodyPr>
          <a:lstStyle/>
          <a:p>
            <a:pPr algn="l"/>
            <a:r>
              <a:rPr lang="en-US" sz="3400" i="1" dirty="0"/>
              <a:t>Safety  </a:t>
            </a:r>
            <a:r>
              <a:rPr lang="en-US" sz="2800" i="1" dirty="0"/>
              <a:t>(Therapist Report – last 6 months)</a:t>
            </a:r>
            <a:endParaRPr lang="en-US" sz="2800" dirty="0"/>
          </a:p>
        </p:txBody>
      </p:sp>
      <p:sp>
        <p:nvSpPr>
          <p:cNvPr id="4" name="Content Placeholder 3">
            <a:extLst>
              <a:ext uri="{FF2B5EF4-FFF2-40B4-BE49-F238E27FC236}">
                <a16:creationId xmlns:a16="http://schemas.microsoft.com/office/drawing/2014/main" id="{A7E40DC1-DA6D-47CA-9158-EC8754A6A46F}"/>
              </a:ext>
            </a:extLst>
          </p:cNvPr>
          <p:cNvSpPr>
            <a:spLocks noGrp="1"/>
          </p:cNvSpPr>
          <p:nvPr>
            <p:ph idx="1"/>
          </p:nvPr>
        </p:nvSpPr>
        <p:spPr>
          <a:xfrm>
            <a:off x="508001" y="1065278"/>
            <a:ext cx="7456904" cy="4976086"/>
          </a:xfrm>
        </p:spPr>
        <p:txBody>
          <a:bodyPr>
            <a:normAutofit/>
          </a:bodyPr>
          <a:lstStyle/>
          <a:p>
            <a:pPr marL="0" indent="0">
              <a:buNone/>
            </a:pPr>
            <a:r>
              <a:rPr lang="en-US" sz="2800" u="sng" dirty="0">
                <a:solidFill>
                  <a:srgbClr val="000000"/>
                </a:solidFill>
                <a:latin typeface="+mj-lt"/>
                <a:ea typeface="Times New Roman" panose="02020603050405020304" pitchFamily="18" charset="0"/>
              </a:rPr>
              <a:t>3 most severe cases of self-harm:</a:t>
            </a:r>
            <a:r>
              <a:rPr lang="en-US" sz="2800" dirty="0">
                <a:solidFill>
                  <a:srgbClr val="000000"/>
                </a:solidFill>
                <a:latin typeface="+mj-lt"/>
                <a:ea typeface="Times New Roman" panose="02020603050405020304" pitchFamily="18" charset="0"/>
              </a:rPr>
              <a:t> </a:t>
            </a:r>
          </a:p>
          <a:p>
            <a:pPr marL="0" indent="0">
              <a:buNone/>
            </a:pPr>
            <a:r>
              <a:rPr lang="en-US" sz="2800" dirty="0">
                <a:solidFill>
                  <a:srgbClr val="000000"/>
                </a:solidFill>
                <a:latin typeface="+mj-lt"/>
                <a:ea typeface="Times New Roman" panose="02020603050405020304" pitchFamily="18" charset="0"/>
              </a:rPr>
              <a:t>- Patient harmed 100 times:      0 at Year 2</a:t>
            </a:r>
          </a:p>
          <a:p>
            <a:pPr marL="0" indent="0">
              <a:buNone/>
            </a:pPr>
            <a:r>
              <a:rPr lang="en-US" sz="2800" dirty="0">
                <a:solidFill>
                  <a:srgbClr val="000000"/>
                </a:solidFill>
                <a:latin typeface="+mj-lt"/>
                <a:ea typeface="Times New Roman" panose="02020603050405020304" pitchFamily="18" charset="0"/>
              </a:rPr>
              <a:t>- Patient harmed 125:       10 at Year 2</a:t>
            </a:r>
          </a:p>
          <a:p>
            <a:pPr marL="0" indent="0">
              <a:buNone/>
            </a:pPr>
            <a:r>
              <a:rPr lang="en-US" sz="2800" dirty="0">
                <a:solidFill>
                  <a:srgbClr val="000000"/>
                </a:solidFill>
                <a:latin typeface="+mj-lt"/>
                <a:ea typeface="Times New Roman" panose="02020603050405020304" pitchFamily="18" charset="0"/>
              </a:rPr>
              <a:t>- Patient harmed 150:  	   10 at Year 2</a:t>
            </a:r>
          </a:p>
          <a:p>
            <a:pPr marL="0" indent="0">
              <a:buNone/>
            </a:pPr>
            <a:endParaRPr lang="en-US" sz="2800" dirty="0">
              <a:solidFill>
                <a:srgbClr val="000000"/>
              </a:solidFill>
              <a:latin typeface="+mj-lt"/>
              <a:ea typeface="Times New Roman" panose="02020603050405020304" pitchFamily="18" charset="0"/>
            </a:endParaRPr>
          </a:p>
          <a:p>
            <a:pPr marL="0" indent="0">
              <a:buNone/>
            </a:pPr>
            <a:r>
              <a:rPr lang="en-US" sz="2800" u="sng" dirty="0">
                <a:solidFill>
                  <a:srgbClr val="000000"/>
                </a:solidFill>
                <a:latin typeface="+mj-lt"/>
                <a:ea typeface="Times New Roman" panose="02020603050405020304" pitchFamily="18" charset="0"/>
              </a:rPr>
              <a:t>Significant decrease overall for both groups:</a:t>
            </a:r>
          </a:p>
          <a:p>
            <a:pPr marL="0" indent="0">
              <a:buNone/>
            </a:pPr>
            <a:r>
              <a:rPr lang="en-US" sz="2800" dirty="0">
                <a:solidFill>
                  <a:srgbClr val="000000"/>
                </a:solidFill>
                <a:latin typeface="+mj-lt"/>
                <a:ea typeface="Times New Roman" panose="02020603050405020304" pitchFamily="18" charset="0"/>
              </a:rPr>
              <a:t>13.75 NSSI at intake</a:t>
            </a:r>
          </a:p>
          <a:p>
            <a:pPr marL="0" indent="0">
              <a:buNone/>
            </a:pPr>
            <a:r>
              <a:rPr lang="en-US" sz="2800" dirty="0">
                <a:solidFill>
                  <a:srgbClr val="000000"/>
                </a:solidFill>
                <a:latin typeface="+mj-lt"/>
                <a:ea typeface="Times New Roman" panose="02020603050405020304" pitchFamily="18" charset="0"/>
              </a:rPr>
              <a:t>1.96 at Year 1</a:t>
            </a:r>
          </a:p>
          <a:p>
            <a:pPr marL="0" indent="0">
              <a:buNone/>
            </a:pPr>
            <a:r>
              <a:rPr lang="en-US" sz="2800" dirty="0">
                <a:solidFill>
                  <a:srgbClr val="000000"/>
                </a:solidFill>
                <a:latin typeface="+mj-lt"/>
                <a:ea typeface="Times New Roman" panose="02020603050405020304" pitchFamily="18" charset="0"/>
              </a:rPr>
              <a:t>1.74 at Year 2</a:t>
            </a:r>
          </a:p>
          <a:p>
            <a:pPr marL="0" indent="0">
              <a:buNone/>
            </a:pPr>
            <a:endParaRPr lang="en-US" sz="2800" dirty="0">
              <a:solidFill>
                <a:srgbClr val="000000"/>
              </a:solidFill>
              <a:latin typeface="+mj-lt"/>
              <a:ea typeface="Times New Roman" panose="02020603050405020304" pitchFamily="18" charset="0"/>
            </a:endParaRPr>
          </a:p>
          <a:p>
            <a:pPr marL="0" indent="0">
              <a:buNone/>
            </a:pPr>
            <a:endParaRPr lang="en-US" sz="2800" dirty="0">
              <a:solidFill>
                <a:srgbClr val="000000"/>
              </a:solidFill>
              <a:latin typeface="+mj-lt"/>
              <a:ea typeface="Times New Roman" panose="02020603050405020304" pitchFamily="18" charset="0"/>
            </a:endParaRPr>
          </a:p>
          <a:p>
            <a:endParaRPr lang="en-US" sz="2800" dirty="0"/>
          </a:p>
          <a:p>
            <a:pPr marL="11430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cxnSp>
        <p:nvCxnSpPr>
          <p:cNvPr id="7" name="Straight Arrow Connector 6">
            <a:extLst>
              <a:ext uri="{FF2B5EF4-FFF2-40B4-BE49-F238E27FC236}">
                <a16:creationId xmlns:a16="http://schemas.microsoft.com/office/drawing/2014/main" id="{2B2A2CC7-37F2-4955-BC28-CC57417C7770}"/>
              </a:ext>
            </a:extLst>
          </p:cNvPr>
          <p:cNvCxnSpPr>
            <a:cxnSpLocks/>
          </p:cNvCxnSpPr>
          <p:nvPr/>
        </p:nvCxnSpPr>
        <p:spPr>
          <a:xfrm>
            <a:off x="4875356" y="1859135"/>
            <a:ext cx="385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1E547D-C428-4207-A715-EF328E86AD11}"/>
              </a:ext>
            </a:extLst>
          </p:cNvPr>
          <p:cNvCxnSpPr>
            <a:cxnSpLocks/>
          </p:cNvCxnSpPr>
          <p:nvPr/>
        </p:nvCxnSpPr>
        <p:spPr>
          <a:xfrm>
            <a:off x="3944344" y="2379173"/>
            <a:ext cx="468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10A92E-8CD2-4000-A15D-A9E007A5D8A4}"/>
              </a:ext>
            </a:extLst>
          </p:cNvPr>
          <p:cNvCxnSpPr>
            <a:cxnSpLocks/>
          </p:cNvCxnSpPr>
          <p:nvPr/>
        </p:nvCxnSpPr>
        <p:spPr>
          <a:xfrm>
            <a:off x="3944344" y="2902098"/>
            <a:ext cx="468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38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42317"/>
            <a:ext cx="8915400" cy="822960"/>
          </a:xfrm>
        </p:spPr>
        <p:txBody>
          <a:bodyPr>
            <a:noAutofit/>
          </a:bodyPr>
          <a:lstStyle/>
          <a:p>
            <a:pPr algn="l"/>
            <a:r>
              <a:rPr lang="en-US" sz="3400" i="1" dirty="0"/>
              <a:t>Safety  </a:t>
            </a:r>
            <a:r>
              <a:rPr lang="en-US" sz="2800" i="1" dirty="0"/>
              <a:t>(Therapist Report – last 6 months)</a:t>
            </a:r>
            <a:endParaRPr lang="en-US" sz="2800" dirty="0"/>
          </a:p>
        </p:txBody>
      </p:sp>
      <p:sp>
        <p:nvSpPr>
          <p:cNvPr id="4" name="Content Placeholder 3">
            <a:extLst>
              <a:ext uri="{FF2B5EF4-FFF2-40B4-BE49-F238E27FC236}">
                <a16:creationId xmlns:a16="http://schemas.microsoft.com/office/drawing/2014/main" id="{A7E40DC1-DA6D-47CA-9158-EC8754A6A46F}"/>
              </a:ext>
            </a:extLst>
          </p:cNvPr>
          <p:cNvSpPr>
            <a:spLocks noGrp="1"/>
          </p:cNvSpPr>
          <p:nvPr>
            <p:ph idx="1"/>
          </p:nvPr>
        </p:nvSpPr>
        <p:spPr>
          <a:xfrm>
            <a:off x="508001" y="1065278"/>
            <a:ext cx="7464022" cy="4976086"/>
          </a:xfrm>
        </p:spPr>
        <p:txBody>
          <a:bodyPr>
            <a:normAutofit/>
          </a:bodyPr>
          <a:lstStyle/>
          <a:p>
            <a:pPr marL="0" indent="0">
              <a:buNone/>
            </a:pPr>
            <a:r>
              <a:rPr lang="en-US" sz="2800" u="sng" dirty="0">
                <a:solidFill>
                  <a:srgbClr val="000000"/>
                </a:solidFill>
                <a:latin typeface="+mj-lt"/>
                <a:ea typeface="Times New Roman" panose="02020603050405020304" pitchFamily="18" charset="0"/>
              </a:rPr>
              <a:t>Suicide Attempts </a:t>
            </a:r>
            <a:r>
              <a:rPr lang="en-US" sz="2800" dirty="0">
                <a:solidFill>
                  <a:srgbClr val="000000"/>
                </a:solidFill>
                <a:latin typeface="+mj-lt"/>
                <a:ea typeface="Times New Roman" panose="02020603050405020304" pitchFamily="18" charset="0"/>
              </a:rPr>
              <a:t>(non-significant trend)</a:t>
            </a:r>
          </a:p>
          <a:p>
            <a:pPr marL="0" indent="0">
              <a:buNone/>
            </a:pPr>
            <a:r>
              <a:rPr lang="en-US" sz="2800" dirty="0">
                <a:solidFill>
                  <a:srgbClr val="000000"/>
                </a:solidFill>
                <a:latin typeface="+mj-lt"/>
              </a:rPr>
              <a:t>.39 attempts intake</a:t>
            </a:r>
          </a:p>
          <a:p>
            <a:pPr marL="0" indent="0">
              <a:buNone/>
            </a:pPr>
            <a:r>
              <a:rPr lang="en-US" sz="2800" dirty="0">
                <a:solidFill>
                  <a:srgbClr val="000000"/>
                </a:solidFill>
                <a:latin typeface="+mj-lt"/>
              </a:rPr>
              <a:t>.17 attempts Year 2</a:t>
            </a:r>
          </a:p>
          <a:p>
            <a:pPr marL="0" indent="0">
              <a:buNone/>
            </a:pPr>
            <a:endParaRPr lang="en-US" sz="2800" dirty="0">
              <a:solidFill>
                <a:srgbClr val="000000"/>
              </a:solidFill>
              <a:highlight>
                <a:srgbClr val="FFFF00"/>
              </a:highlight>
              <a:latin typeface="+mj-lt"/>
            </a:endParaRPr>
          </a:p>
          <a:p>
            <a:pPr marL="0" indent="0">
              <a:buNone/>
            </a:pPr>
            <a:endParaRPr lang="en-US" sz="2800" dirty="0">
              <a:solidFill>
                <a:srgbClr val="000000"/>
              </a:solidFill>
              <a:highlight>
                <a:srgbClr val="FFFF00"/>
              </a:highlight>
              <a:latin typeface="+mj-lt"/>
            </a:endParaRPr>
          </a:p>
          <a:p>
            <a:pPr marL="0" indent="0">
              <a:buNone/>
            </a:pPr>
            <a:r>
              <a:rPr lang="en-US" sz="2800" u="sng" dirty="0">
                <a:latin typeface="+mj-lt"/>
              </a:rPr>
              <a:t>Hospitalization Days </a:t>
            </a:r>
            <a:r>
              <a:rPr lang="en-US" sz="2800" dirty="0">
                <a:latin typeface="+mj-lt"/>
              </a:rPr>
              <a:t>(non-significant trend)</a:t>
            </a:r>
          </a:p>
          <a:p>
            <a:r>
              <a:rPr lang="en-US" sz="2800" dirty="0">
                <a:latin typeface="+mj-lt"/>
              </a:rPr>
              <a:t>-Intake: average of 22.3 days  </a:t>
            </a:r>
          </a:p>
          <a:p>
            <a:r>
              <a:rPr lang="en-US" sz="2800" dirty="0">
                <a:latin typeface="+mj-lt"/>
              </a:rPr>
              <a:t>-2 Years:  average 11.5 days </a:t>
            </a:r>
          </a:p>
          <a:p>
            <a:endParaRPr lang="en-US" sz="2800" dirty="0"/>
          </a:p>
          <a:p>
            <a:pPr marL="11430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Tree>
    <p:extLst>
      <p:ext uri="{BB962C8B-B14F-4D97-AF65-F5344CB8AC3E}">
        <p14:creationId xmlns:p14="http://schemas.microsoft.com/office/powerpoint/2010/main" val="741570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335" y="1063037"/>
            <a:ext cx="10232265" cy="684197"/>
          </a:xfrm>
        </p:spPr>
        <p:txBody>
          <a:bodyPr>
            <a:noAutofit/>
          </a:bodyPr>
          <a:lstStyle/>
          <a:p>
            <a:pPr algn="l"/>
            <a:r>
              <a:rPr lang="en-US" sz="3400" dirty="0"/>
              <a:t>Significant improvements in</a:t>
            </a:r>
            <a:endParaRPr lang="en-US" sz="3400" i="1" dirty="0"/>
          </a:p>
        </p:txBody>
      </p:sp>
      <p:sp>
        <p:nvSpPr>
          <p:cNvPr id="2" name="Content Placeholder 1"/>
          <p:cNvSpPr>
            <a:spLocks noGrp="1"/>
          </p:cNvSpPr>
          <p:nvPr>
            <p:ph idx="1"/>
          </p:nvPr>
        </p:nvSpPr>
        <p:spPr>
          <a:xfrm>
            <a:off x="708338" y="1717184"/>
            <a:ext cx="10035862" cy="6039342"/>
          </a:xfrm>
        </p:spPr>
        <p:txBody>
          <a:bodyPr>
            <a:noAutofit/>
          </a:bodyPr>
          <a:lstStyle/>
          <a:p>
            <a:pPr lvl="1">
              <a:spcBef>
                <a:spcPts val="1200"/>
              </a:spcBef>
            </a:pPr>
            <a:r>
              <a:rPr lang="en-US" sz="3200" dirty="0">
                <a:latin typeface="+mj-lt"/>
              </a:rPr>
              <a:t>PTSD symptoms </a:t>
            </a:r>
            <a:endParaRPr lang="en-US" sz="2400" dirty="0">
              <a:latin typeface="+mj-lt"/>
            </a:endParaRPr>
          </a:p>
          <a:p>
            <a:pPr lvl="1">
              <a:spcBef>
                <a:spcPts val="1200"/>
              </a:spcBef>
            </a:pPr>
            <a:r>
              <a:rPr lang="en-US" sz="3200" dirty="0">
                <a:latin typeface="+mj-lt"/>
              </a:rPr>
              <a:t>Dissociative symptoms</a:t>
            </a:r>
          </a:p>
          <a:p>
            <a:pPr lvl="1">
              <a:spcBef>
                <a:spcPts val="1200"/>
              </a:spcBef>
            </a:pPr>
            <a:r>
              <a:rPr lang="en-US" sz="3200" dirty="0">
                <a:latin typeface="+mj-lt"/>
              </a:rPr>
              <a:t>Use of adaptive coping </a:t>
            </a:r>
          </a:p>
          <a:p>
            <a:pPr lvl="1">
              <a:spcBef>
                <a:spcPts val="1200"/>
              </a:spcBef>
            </a:pPr>
            <a:r>
              <a:rPr lang="en-US" sz="2800" dirty="0">
                <a:latin typeface="+mj-lt"/>
              </a:rPr>
              <a:t>Stabilization of NSSSI</a:t>
            </a:r>
          </a:p>
          <a:p>
            <a:pPr lvl="1">
              <a:spcBef>
                <a:spcPts val="1200"/>
              </a:spcBef>
            </a:pPr>
            <a:r>
              <a:rPr lang="en-US" sz="2800" dirty="0">
                <a:latin typeface="+mj-lt"/>
              </a:rPr>
              <a:t>Trend for suicide attempts and </a:t>
            </a:r>
          </a:p>
          <a:p>
            <a:pPr marL="342904" lvl="1" indent="0">
              <a:spcBef>
                <a:spcPts val="1200"/>
              </a:spcBef>
              <a:buNone/>
            </a:pPr>
            <a:r>
              <a:rPr lang="en-US" sz="2800" dirty="0">
                <a:latin typeface="+mj-lt"/>
              </a:rPr>
              <a:t>		hospitalizations to decrease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5" name="TextBox 4"/>
          <p:cNvSpPr txBox="1"/>
          <p:nvPr/>
        </p:nvSpPr>
        <p:spPr>
          <a:xfrm>
            <a:off x="5475111" y="1063037"/>
            <a:ext cx="184666" cy="369332"/>
          </a:xfrm>
          <a:prstGeom prst="rect">
            <a:avLst/>
          </a:prstGeom>
          <a:noFill/>
        </p:spPr>
        <p:txBody>
          <a:bodyPr wrap="none" rtlCol="0">
            <a:spAutoFit/>
          </a:bodyPr>
          <a:lstStyle/>
          <a:p>
            <a:endParaRPr lang="en-US" dirty="0"/>
          </a:p>
        </p:txBody>
      </p:sp>
      <p:sp>
        <p:nvSpPr>
          <p:cNvPr id="6" name="Title 2"/>
          <p:cNvSpPr txBox="1">
            <a:spLocks/>
          </p:cNvSpPr>
          <p:nvPr/>
        </p:nvSpPr>
        <p:spPr>
          <a:xfrm>
            <a:off x="352022" y="72980"/>
            <a:ext cx="8410977" cy="9900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i="1" dirty="0">
                <a:solidFill>
                  <a:schemeClr val="tx2"/>
                </a:solidFill>
              </a:rPr>
              <a:t>Summary </a:t>
            </a:r>
            <a:endParaRPr lang="en-US" sz="3200" i="1" dirty="0">
              <a:solidFill>
                <a:schemeClr val="tx2"/>
              </a:solidFill>
            </a:endParaRPr>
          </a:p>
        </p:txBody>
      </p:sp>
    </p:spTree>
    <p:extLst>
      <p:ext uri="{BB962C8B-B14F-4D97-AF65-F5344CB8AC3E}">
        <p14:creationId xmlns:p14="http://schemas.microsoft.com/office/powerpoint/2010/main" val="113526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71" y="2738696"/>
            <a:ext cx="7230799" cy="3110959"/>
          </a:xfrm>
        </p:spPr>
        <p:txBody>
          <a:bodyPr/>
          <a:lstStyle/>
          <a:p>
            <a:pPr algn="ctr"/>
            <a:r>
              <a:rPr lang="en-US" sz="4000" b="1" dirty="0"/>
              <a:t>Working together – </a:t>
            </a:r>
            <a:br>
              <a:rPr lang="en-US" sz="4000" b="1" dirty="0"/>
            </a:br>
            <a:r>
              <a:rPr lang="en-US" sz="4000" b="1" dirty="0"/>
              <a:t>and learning together?</a:t>
            </a:r>
            <a:br>
              <a:rPr lang="en-US" sz="1800" b="1" dirty="0"/>
            </a:br>
            <a:br>
              <a:rPr lang="en-US" sz="1800" b="1" dirty="0"/>
            </a:br>
            <a:endParaRPr lang="en-US" sz="2800" dirty="0"/>
          </a:p>
        </p:txBody>
      </p:sp>
      <p:sp>
        <p:nvSpPr>
          <p:cNvPr id="3" name="Subtitle 2"/>
          <p:cNvSpPr>
            <a:spLocks noGrp="1"/>
          </p:cNvSpPr>
          <p:nvPr>
            <p:ph type="subTitle" idx="1"/>
          </p:nvPr>
        </p:nvSpPr>
        <p:spPr>
          <a:xfrm>
            <a:off x="1141956" y="6025019"/>
            <a:ext cx="7288060" cy="635425"/>
          </a:xfrm>
        </p:spPr>
        <p:txBody>
          <a:bodyPr>
            <a:noAutofit/>
          </a:bodyPr>
          <a:lstStyle/>
          <a:p>
            <a:r>
              <a:rPr lang="en-US" sz="2800" i="1" dirty="0">
                <a:latin typeface="Cambria"/>
                <a:cs typeface="Cambria"/>
              </a:rPr>
              <a:t>Hugo Schielke,  Amie Myrick, Bethany Brand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956" y="17582"/>
            <a:ext cx="6319880" cy="2468880"/>
          </a:xfrm>
          <a:prstGeom prst="rect">
            <a:avLst/>
          </a:prstGeom>
        </p:spPr>
      </p:pic>
    </p:spTree>
    <p:extLst>
      <p:ext uri="{BB962C8B-B14F-4D97-AF65-F5344CB8AC3E}">
        <p14:creationId xmlns:p14="http://schemas.microsoft.com/office/powerpoint/2010/main" val="1616904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106"/>
            <a:ext cx="7620000" cy="1143000"/>
          </a:xfrm>
        </p:spPr>
        <p:txBody>
          <a:bodyPr/>
          <a:lstStyle/>
          <a:p>
            <a:r>
              <a:rPr lang="en-US" sz="4400" i="1" dirty="0"/>
              <a:t>Method: </a:t>
            </a:r>
            <a:r>
              <a:rPr lang="en-US" sz="4200" i="1" dirty="0"/>
              <a:t>Overview, Participants</a:t>
            </a:r>
            <a:endParaRPr lang="en-US" sz="4200" u="sng" dirty="0"/>
          </a:p>
        </p:txBody>
      </p:sp>
      <p:sp>
        <p:nvSpPr>
          <p:cNvPr id="3" name="Content Placeholder 2"/>
          <p:cNvSpPr>
            <a:spLocks noGrp="1"/>
          </p:cNvSpPr>
          <p:nvPr>
            <p:ph idx="1"/>
          </p:nvPr>
        </p:nvSpPr>
        <p:spPr>
          <a:xfrm>
            <a:off x="457199" y="1778696"/>
            <a:ext cx="7759337" cy="4622104"/>
          </a:xfrm>
        </p:spPr>
        <p:txBody>
          <a:bodyPr>
            <a:noAutofit/>
          </a:bodyPr>
          <a:lstStyle/>
          <a:p>
            <a:pPr>
              <a:spcBef>
                <a:spcPts val="0"/>
              </a:spcBef>
              <a:spcAft>
                <a:spcPts val="2400"/>
              </a:spcAft>
            </a:pPr>
            <a:r>
              <a:rPr lang="en-US" sz="3200" dirty="0">
                <a:latin typeface="Cambria"/>
                <a:cs typeface="Cambria"/>
              </a:rPr>
              <a:t>Compared patient and therapist responses to knowledge surveys at intake, 12 months, 24 months </a:t>
            </a:r>
          </a:p>
          <a:p>
            <a:pPr>
              <a:spcBef>
                <a:spcPts val="0"/>
              </a:spcBef>
              <a:spcAft>
                <a:spcPts val="2400"/>
              </a:spcAft>
            </a:pPr>
            <a:r>
              <a:rPr lang="en-US" sz="3200" i="1" dirty="0">
                <a:latin typeface="Cambria"/>
                <a:cs typeface="Cambria"/>
              </a:rPr>
              <a:t>Inclusion Criteria: </a:t>
            </a:r>
            <a:br>
              <a:rPr lang="en-US" sz="3200" dirty="0">
                <a:latin typeface="Cambria"/>
                <a:cs typeface="Cambria"/>
              </a:rPr>
            </a:br>
            <a:r>
              <a:rPr lang="en-US" sz="3200" dirty="0">
                <a:latin typeface="Cambria"/>
                <a:cs typeface="Cambria"/>
              </a:rPr>
              <a:t>Dyad member completed baseline survey and survey at 12 and/or 24-months</a:t>
            </a:r>
          </a:p>
          <a:p>
            <a:pPr>
              <a:spcBef>
                <a:spcPts val="0"/>
              </a:spcBef>
              <a:spcAft>
                <a:spcPts val="2400"/>
              </a:spcAft>
            </a:pPr>
            <a:r>
              <a:rPr lang="en-US" sz="3200" i="1" dirty="0">
                <a:latin typeface="Cambria"/>
                <a:cs typeface="Cambria"/>
              </a:rPr>
              <a:t>Resulting N: </a:t>
            </a:r>
            <a:r>
              <a:rPr lang="en-US" sz="3200" dirty="0">
                <a:latin typeface="Cambria"/>
                <a:cs typeface="Cambria"/>
              </a:rPr>
              <a:t>111 patient/therapist dyads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778" y="5988477"/>
            <a:ext cx="2023532" cy="790499"/>
          </a:xfrm>
          <a:prstGeom prst="rect">
            <a:avLst/>
          </a:prstGeom>
        </p:spPr>
      </p:pic>
    </p:spTree>
    <p:extLst>
      <p:ext uri="{BB962C8B-B14F-4D97-AF65-F5344CB8AC3E}">
        <p14:creationId xmlns:p14="http://schemas.microsoft.com/office/powerpoint/2010/main" val="3116712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38"/>
            <a:ext cx="7620000" cy="914400"/>
          </a:xfrm>
        </p:spPr>
        <p:txBody>
          <a:bodyPr/>
          <a:lstStyle/>
          <a:p>
            <a:r>
              <a:rPr lang="en-US" sz="4400" i="1" dirty="0"/>
              <a:t>Method: </a:t>
            </a:r>
            <a:r>
              <a:rPr lang="en-US" sz="4200" i="1" dirty="0"/>
              <a:t>Procedure</a:t>
            </a:r>
            <a:endParaRPr lang="en-US" sz="4200" u="sng" dirty="0"/>
          </a:p>
        </p:txBody>
      </p:sp>
      <p:sp>
        <p:nvSpPr>
          <p:cNvPr id="3" name="Content Placeholder 2"/>
          <p:cNvSpPr>
            <a:spLocks noGrp="1"/>
          </p:cNvSpPr>
          <p:nvPr>
            <p:ph idx="1"/>
          </p:nvPr>
        </p:nvSpPr>
        <p:spPr>
          <a:xfrm>
            <a:off x="457200" y="1014607"/>
            <a:ext cx="7734822" cy="5373667"/>
          </a:xfrm>
        </p:spPr>
        <p:txBody>
          <a:bodyPr>
            <a:noAutofit/>
          </a:bodyPr>
          <a:lstStyle/>
          <a:p>
            <a:pPr marL="114300" indent="0">
              <a:spcBef>
                <a:spcPts val="0"/>
              </a:spcBef>
              <a:spcAft>
                <a:spcPts val="1400"/>
              </a:spcAft>
              <a:buNone/>
            </a:pPr>
            <a:r>
              <a:rPr lang="en-US" sz="2800" dirty="0">
                <a:latin typeface="Cambria"/>
                <a:cs typeface="Cambria"/>
              </a:rPr>
              <a:t>Participants answered questions related to DD symptom management and stabilization</a:t>
            </a:r>
          </a:p>
          <a:p>
            <a:r>
              <a:rPr lang="en-US" sz="2800" dirty="0">
                <a:latin typeface="Cambria"/>
                <a:cs typeface="Cambria"/>
              </a:rPr>
              <a:t>Therapists &amp; patients asked if they knew, and if yes, to list:</a:t>
            </a:r>
          </a:p>
          <a:p>
            <a:pPr lvl="1"/>
            <a:r>
              <a:rPr lang="en-US" sz="2400" dirty="0">
                <a:latin typeface="Cambria"/>
                <a:cs typeface="Cambria"/>
              </a:rPr>
              <a:t>3 reasons why dissociative patients become unsafe</a:t>
            </a:r>
          </a:p>
          <a:p>
            <a:pPr lvl="1"/>
            <a:r>
              <a:rPr lang="en-US" sz="2400" dirty="0">
                <a:latin typeface="Cambria"/>
                <a:cs typeface="Cambria"/>
              </a:rPr>
              <a:t>3 ways dissociative patients can safely cope with urges to be unsafe</a:t>
            </a:r>
          </a:p>
          <a:p>
            <a:pPr lvl="1"/>
            <a:r>
              <a:rPr lang="en-US" sz="2400" dirty="0">
                <a:latin typeface="Cambria"/>
                <a:cs typeface="Cambria"/>
              </a:rPr>
              <a:t>3 warning signs that dissociative patients may become unsafe</a:t>
            </a:r>
          </a:p>
          <a:p>
            <a:pPr lvl="1"/>
            <a:r>
              <a:rPr lang="en-US" sz="2400" dirty="0">
                <a:latin typeface="Cambria"/>
                <a:cs typeface="Cambria"/>
              </a:rPr>
              <a:t>3 ways dissociative patients can manage overwhelming feelings</a:t>
            </a:r>
          </a:p>
          <a:p>
            <a:pPr lvl="1"/>
            <a:r>
              <a:rPr lang="en-US" sz="2400" dirty="0">
                <a:latin typeface="Cambria"/>
                <a:cs typeface="Cambria"/>
              </a:rPr>
              <a:t>3 safe ways dissociative patients can manage intrusive thoughts, feelings, or images about traumas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778" y="6213945"/>
            <a:ext cx="2023532" cy="790499"/>
          </a:xfrm>
          <a:prstGeom prst="rect">
            <a:avLst/>
          </a:prstGeom>
        </p:spPr>
      </p:pic>
    </p:spTree>
    <p:extLst>
      <p:ext uri="{BB962C8B-B14F-4D97-AF65-F5344CB8AC3E}">
        <p14:creationId xmlns:p14="http://schemas.microsoft.com/office/powerpoint/2010/main" val="3781798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684"/>
            <a:ext cx="7620000" cy="1143000"/>
          </a:xfrm>
        </p:spPr>
        <p:txBody>
          <a:bodyPr/>
          <a:lstStyle/>
          <a:p>
            <a:r>
              <a:rPr lang="en-US" sz="4400" i="1" dirty="0"/>
              <a:t>Method: </a:t>
            </a:r>
            <a:r>
              <a:rPr lang="en-US" sz="4200" i="1" dirty="0"/>
              <a:t>Procedure</a:t>
            </a:r>
            <a:endParaRPr lang="en-US" sz="4200" u="sng" dirty="0"/>
          </a:p>
        </p:txBody>
      </p:sp>
      <p:sp>
        <p:nvSpPr>
          <p:cNvPr id="3" name="Content Placeholder 2"/>
          <p:cNvSpPr>
            <a:spLocks noGrp="1"/>
          </p:cNvSpPr>
          <p:nvPr>
            <p:ph idx="1"/>
          </p:nvPr>
        </p:nvSpPr>
        <p:spPr>
          <a:xfrm>
            <a:off x="457200" y="2204580"/>
            <a:ext cx="7888110" cy="4459266"/>
          </a:xfrm>
        </p:spPr>
        <p:txBody>
          <a:bodyPr>
            <a:noAutofit/>
          </a:bodyPr>
          <a:lstStyle/>
          <a:p>
            <a:pPr>
              <a:spcBef>
                <a:spcPts val="0"/>
              </a:spcBef>
              <a:spcAft>
                <a:spcPts val="1800"/>
              </a:spcAft>
            </a:pPr>
            <a:r>
              <a:rPr lang="en-US" sz="3200" dirty="0">
                <a:latin typeface="Cambria"/>
                <a:cs typeface="Cambria"/>
              </a:rPr>
              <a:t>First and second author scored qualitative </a:t>
            </a:r>
            <a:r>
              <a:rPr lang="en-US" sz="3000" i="1" dirty="0">
                <a:latin typeface="Cambria"/>
                <a:cs typeface="Cambria"/>
              </a:rPr>
              <a:t>(free-form text) </a:t>
            </a:r>
            <a:r>
              <a:rPr lang="en-US" sz="3200" dirty="0">
                <a:latin typeface="Cambria"/>
                <a:cs typeface="Cambria"/>
              </a:rPr>
              <a:t>responses by consensus</a:t>
            </a:r>
          </a:p>
          <a:p>
            <a:pPr>
              <a:spcBef>
                <a:spcPts val="0"/>
              </a:spcBef>
              <a:spcAft>
                <a:spcPts val="1800"/>
              </a:spcAft>
            </a:pPr>
            <a:r>
              <a:rPr lang="en-US" sz="3200" dirty="0">
                <a:latin typeface="Cambria"/>
                <a:cs typeface="Cambria"/>
              </a:rPr>
              <a:t>Possible scores per question: 0, 1, 2, 3</a:t>
            </a:r>
          </a:p>
          <a:p>
            <a:pPr>
              <a:spcBef>
                <a:spcPts val="0"/>
              </a:spcBef>
              <a:spcAft>
                <a:spcPts val="1800"/>
              </a:spcAft>
            </a:pPr>
            <a:r>
              <a:rPr lang="en-US" sz="3200" dirty="0">
                <a:latin typeface="Cambria"/>
                <a:cs typeface="Cambria"/>
              </a:rPr>
              <a:t>Max possible total score: 15 </a:t>
            </a:r>
            <a:br>
              <a:rPr lang="en-US" sz="3200" dirty="0">
                <a:latin typeface="Cambria"/>
                <a:cs typeface="Cambria"/>
              </a:rPr>
            </a:br>
            <a:r>
              <a:rPr lang="en-US" sz="3200" dirty="0">
                <a:latin typeface="Cambria"/>
                <a:cs typeface="Cambria"/>
              </a:rPr>
              <a:t>				</a:t>
            </a:r>
            <a:r>
              <a:rPr lang="en-US" sz="2800" i="1" dirty="0">
                <a:latin typeface="Cambria"/>
                <a:cs typeface="Cambria"/>
              </a:rPr>
              <a:t>(Five 3-pt 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778" y="5988477"/>
            <a:ext cx="2023532" cy="790499"/>
          </a:xfrm>
          <a:prstGeom prst="rect">
            <a:avLst/>
          </a:prstGeom>
        </p:spPr>
      </p:pic>
    </p:spTree>
    <p:extLst>
      <p:ext uri="{BB962C8B-B14F-4D97-AF65-F5344CB8AC3E}">
        <p14:creationId xmlns:p14="http://schemas.microsoft.com/office/powerpoint/2010/main" val="9767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054"/>
            <a:ext cx="7620000" cy="1143000"/>
          </a:xfrm>
        </p:spPr>
        <p:txBody>
          <a:bodyPr/>
          <a:lstStyle/>
          <a:p>
            <a:r>
              <a:rPr lang="en-US" sz="4400" i="1" dirty="0"/>
              <a:t>Method: </a:t>
            </a:r>
            <a:r>
              <a:rPr lang="en-US" sz="4200" i="1" dirty="0"/>
              <a:t>Analyses</a:t>
            </a:r>
            <a:endParaRPr lang="en-US" sz="4200" u="sng" dirty="0"/>
          </a:p>
        </p:txBody>
      </p:sp>
      <p:sp>
        <p:nvSpPr>
          <p:cNvPr id="3" name="Content Placeholder 2"/>
          <p:cNvSpPr>
            <a:spLocks noGrp="1"/>
          </p:cNvSpPr>
          <p:nvPr>
            <p:ph idx="1"/>
          </p:nvPr>
        </p:nvSpPr>
        <p:spPr>
          <a:xfrm>
            <a:off x="457200" y="1941534"/>
            <a:ext cx="7888110" cy="4459266"/>
          </a:xfrm>
        </p:spPr>
        <p:txBody>
          <a:bodyPr>
            <a:noAutofit/>
          </a:bodyPr>
          <a:lstStyle/>
          <a:p>
            <a:pPr>
              <a:spcBef>
                <a:spcPts val="0"/>
              </a:spcBef>
              <a:spcAft>
                <a:spcPts val="1800"/>
              </a:spcAft>
            </a:pPr>
            <a:r>
              <a:rPr lang="en-US" sz="3600" i="1" dirty="0">
                <a:latin typeface="Cambria"/>
                <a:cs typeface="Cambria"/>
              </a:rPr>
              <a:t>Quantitative Analyses: </a:t>
            </a:r>
            <a:br>
              <a:rPr lang="en-US" sz="3600" dirty="0">
                <a:latin typeface="Cambria"/>
                <a:cs typeface="Cambria"/>
              </a:rPr>
            </a:br>
            <a:r>
              <a:rPr lang="en-US" sz="3200" dirty="0">
                <a:latin typeface="Cambria"/>
                <a:cs typeface="Cambria"/>
              </a:rPr>
              <a:t>Paired Sample Analyses, Effect Sizes </a:t>
            </a:r>
            <a:br>
              <a:rPr lang="en-US" sz="3200" dirty="0">
                <a:latin typeface="Cambria"/>
                <a:cs typeface="Cambria"/>
              </a:rPr>
            </a:br>
            <a:r>
              <a:rPr lang="en-US" sz="3200" dirty="0">
                <a:latin typeface="Cambria"/>
                <a:cs typeface="Cambria"/>
              </a:rPr>
              <a:t>(Cohen’s </a:t>
            </a:r>
            <a:r>
              <a:rPr lang="en-US" sz="3200" i="1" dirty="0">
                <a:latin typeface="Cambria"/>
                <a:cs typeface="Cambria"/>
              </a:rPr>
              <a:t>d</a:t>
            </a:r>
            <a:r>
              <a:rPr lang="en-US" sz="3200" dirty="0">
                <a:latin typeface="Cambria"/>
                <a:cs typeface="Cambria"/>
              </a:rPr>
              <a:t>)</a:t>
            </a:r>
          </a:p>
          <a:p>
            <a:r>
              <a:rPr lang="en-US" sz="3400" dirty="0">
                <a:latin typeface="Cambria"/>
                <a:cs typeface="Cambria"/>
              </a:rPr>
              <a:t>Traditional cut points </a:t>
            </a:r>
            <a:r>
              <a:rPr lang="en-US" sz="3200" i="1" dirty="0">
                <a:latin typeface="Cambria"/>
                <a:cs typeface="Cambria"/>
              </a:rPr>
              <a:t>(Cohen, 1988) </a:t>
            </a:r>
            <a:r>
              <a:rPr lang="en-US" sz="3400" dirty="0">
                <a:latin typeface="Cambria"/>
                <a:cs typeface="Cambria"/>
              </a:rPr>
              <a:t>used to interpret effect sizes:</a:t>
            </a:r>
          </a:p>
          <a:p>
            <a:pPr lvl="1"/>
            <a:r>
              <a:rPr lang="en-US" sz="3400" dirty="0">
                <a:latin typeface="Cambria"/>
                <a:cs typeface="Cambria"/>
              </a:rPr>
              <a:t>&gt;.20=small, &gt;.50=medium, &gt;.80=large.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778" y="5988477"/>
            <a:ext cx="2023532" cy="790499"/>
          </a:xfrm>
          <a:prstGeom prst="rect">
            <a:avLst/>
          </a:prstGeom>
        </p:spPr>
      </p:pic>
    </p:spTree>
    <p:extLst>
      <p:ext uri="{BB962C8B-B14F-4D97-AF65-F5344CB8AC3E}">
        <p14:creationId xmlns:p14="http://schemas.microsoft.com/office/powerpoint/2010/main" val="3700567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3" y="141515"/>
            <a:ext cx="8991600" cy="838200"/>
          </a:xfrm>
        </p:spPr>
        <p:txBody>
          <a:bodyPr>
            <a:noAutofit/>
          </a:bodyPr>
          <a:lstStyle/>
          <a:p>
            <a:pPr algn="l"/>
            <a:r>
              <a:rPr lang="en-US" sz="3400" i="1" dirty="0"/>
              <a:t>Descriptive Statistics: </a:t>
            </a:r>
            <a:r>
              <a:rPr lang="en-US" sz="3400" dirty="0"/>
              <a:t>Patients &amp; Therapists</a:t>
            </a:r>
          </a:p>
        </p:txBody>
      </p:sp>
      <p:graphicFrame>
        <p:nvGraphicFramePr>
          <p:cNvPr id="2" name="Table 1">
            <a:extLst>
              <a:ext uri="{FF2B5EF4-FFF2-40B4-BE49-F238E27FC236}">
                <a16:creationId xmlns:a16="http://schemas.microsoft.com/office/drawing/2014/main" id="{1EC8C1E1-028F-2F4C-81C2-143E11AA7827}"/>
              </a:ext>
            </a:extLst>
          </p:cNvPr>
          <p:cNvGraphicFramePr>
            <a:graphicFrameLocks noGrp="1"/>
          </p:cNvGraphicFramePr>
          <p:nvPr>
            <p:extLst/>
          </p:nvPr>
        </p:nvGraphicFramePr>
        <p:xfrm>
          <a:off x="13062" y="1084218"/>
          <a:ext cx="9130935" cy="5715209"/>
        </p:xfrm>
        <a:graphic>
          <a:graphicData uri="http://schemas.openxmlformats.org/drawingml/2006/table">
            <a:tbl>
              <a:tblPr firstRow="1" firstCol="1" bandRow="1">
                <a:tableStyleId>{5C22544A-7EE6-4342-B048-85BDC9FD1C3A}</a:tableStyleId>
              </a:tblPr>
              <a:tblGrid>
                <a:gridCol w="1110110">
                  <a:extLst>
                    <a:ext uri="{9D8B030D-6E8A-4147-A177-3AD203B41FA5}">
                      <a16:colId xmlns:a16="http://schemas.microsoft.com/office/drawing/2014/main" val="1273426717"/>
                    </a:ext>
                  </a:extLst>
                </a:gridCol>
                <a:gridCol w="627236">
                  <a:extLst>
                    <a:ext uri="{9D8B030D-6E8A-4147-A177-3AD203B41FA5}">
                      <a16:colId xmlns:a16="http://schemas.microsoft.com/office/drawing/2014/main" val="2759228793"/>
                    </a:ext>
                  </a:extLst>
                </a:gridCol>
                <a:gridCol w="694939">
                  <a:extLst>
                    <a:ext uri="{9D8B030D-6E8A-4147-A177-3AD203B41FA5}">
                      <a16:colId xmlns:a16="http://schemas.microsoft.com/office/drawing/2014/main" val="2340866070"/>
                    </a:ext>
                  </a:extLst>
                </a:gridCol>
                <a:gridCol w="699581">
                  <a:extLst>
                    <a:ext uri="{9D8B030D-6E8A-4147-A177-3AD203B41FA5}">
                      <a16:colId xmlns:a16="http://schemas.microsoft.com/office/drawing/2014/main" val="2949937731"/>
                    </a:ext>
                  </a:extLst>
                </a:gridCol>
                <a:gridCol w="626837">
                  <a:extLst>
                    <a:ext uri="{9D8B030D-6E8A-4147-A177-3AD203B41FA5}">
                      <a16:colId xmlns:a16="http://schemas.microsoft.com/office/drawing/2014/main" val="39256654"/>
                    </a:ext>
                  </a:extLst>
                </a:gridCol>
                <a:gridCol w="696487">
                  <a:extLst>
                    <a:ext uri="{9D8B030D-6E8A-4147-A177-3AD203B41FA5}">
                      <a16:colId xmlns:a16="http://schemas.microsoft.com/office/drawing/2014/main" val="939663320"/>
                    </a:ext>
                  </a:extLst>
                </a:gridCol>
                <a:gridCol w="629932">
                  <a:extLst>
                    <a:ext uri="{9D8B030D-6E8A-4147-A177-3AD203B41FA5}">
                      <a16:colId xmlns:a16="http://schemas.microsoft.com/office/drawing/2014/main" val="3603916835"/>
                    </a:ext>
                  </a:extLst>
                </a:gridCol>
                <a:gridCol w="696487">
                  <a:extLst>
                    <a:ext uri="{9D8B030D-6E8A-4147-A177-3AD203B41FA5}">
                      <a16:colId xmlns:a16="http://schemas.microsoft.com/office/drawing/2014/main" val="3155491910"/>
                    </a:ext>
                  </a:extLst>
                </a:gridCol>
                <a:gridCol w="698035">
                  <a:extLst>
                    <a:ext uri="{9D8B030D-6E8A-4147-A177-3AD203B41FA5}">
                      <a16:colId xmlns:a16="http://schemas.microsoft.com/office/drawing/2014/main" val="4001539545"/>
                    </a:ext>
                  </a:extLst>
                </a:gridCol>
                <a:gridCol w="696487">
                  <a:extLst>
                    <a:ext uri="{9D8B030D-6E8A-4147-A177-3AD203B41FA5}">
                      <a16:colId xmlns:a16="http://schemas.microsoft.com/office/drawing/2014/main" val="529952826"/>
                    </a:ext>
                  </a:extLst>
                </a:gridCol>
                <a:gridCol w="626837">
                  <a:extLst>
                    <a:ext uri="{9D8B030D-6E8A-4147-A177-3AD203B41FA5}">
                      <a16:colId xmlns:a16="http://schemas.microsoft.com/office/drawing/2014/main" val="1129016046"/>
                    </a:ext>
                  </a:extLst>
                </a:gridCol>
                <a:gridCol w="626837">
                  <a:extLst>
                    <a:ext uri="{9D8B030D-6E8A-4147-A177-3AD203B41FA5}">
                      <a16:colId xmlns:a16="http://schemas.microsoft.com/office/drawing/2014/main" val="2371288761"/>
                    </a:ext>
                  </a:extLst>
                </a:gridCol>
                <a:gridCol w="701130">
                  <a:extLst>
                    <a:ext uri="{9D8B030D-6E8A-4147-A177-3AD203B41FA5}">
                      <a16:colId xmlns:a16="http://schemas.microsoft.com/office/drawing/2014/main" val="1106988958"/>
                    </a:ext>
                  </a:extLst>
                </a:gridCol>
              </a:tblGrid>
              <a:tr h="487814">
                <a:tc>
                  <a:txBody>
                    <a:bodyPr/>
                    <a:lstStyle/>
                    <a:p>
                      <a:pPr marL="0" marR="0">
                        <a:lnSpc>
                          <a:spcPct val="200000"/>
                        </a:lnSpc>
                        <a:spcBef>
                          <a:spcPts val="0"/>
                        </a:spcBef>
                        <a:spcAft>
                          <a:spcPts val="0"/>
                        </a:spcAft>
                      </a:pPr>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gridSpan="6">
                  <a:txBody>
                    <a:bodyPr/>
                    <a:lstStyle/>
                    <a:p>
                      <a:pPr marL="0" marR="0" algn="ctr">
                        <a:lnSpc>
                          <a:spcPct val="200000"/>
                        </a:lnSpc>
                        <a:spcBef>
                          <a:spcPts val="0"/>
                        </a:spcBef>
                        <a:spcAft>
                          <a:spcPts val="0"/>
                        </a:spcAft>
                      </a:pPr>
                      <a:r>
                        <a:rPr lang="en-US" sz="1800" i="1" dirty="0">
                          <a:effectLst/>
                        </a:rPr>
                        <a:t>Patients</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200000"/>
                        </a:lnSpc>
                        <a:spcBef>
                          <a:spcPts val="0"/>
                        </a:spcBef>
                        <a:spcAft>
                          <a:spcPts val="0"/>
                        </a:spcAft>
                      </a:pPr>
                      <a:r>
                        <a:rPr lang="en-US" sz="1800" i="1" dirty="0">
                          <a:effectLst/>
                        </a:rPr>
                        <a:t>Therapists</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4027527"/>
                  </a:ext>
                </a:extLst>
              </a:tr>
              <a:tr h="948646">
                <a:tc>
                  <a:txBody>
                    <a:bodyPr/>
                    <a:lstStyle/>
                    <a:p>
                      <a:pPr marL="0" marR="0" algn="ctr">
                        <a:lnSpc>
                          <a:spcPct val="200000"/>
                        </a:lnSpc>
                        <a:spcBef>
                          <a:spcPts val="0"/>
                        </a:spcBef>
                        <a:spcAft>
                          <a:spcPts val="0"/>
                        </a:spcAft>
                      </a:pPr>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gridSpan="2">
                  <a:txBody>
                    <a:bodyPr/>
                    <a:lstStyle/>
                    <a:p>
                      <a:pPr marL="0" marR="0" algn="ctr">
                        <a:lnSpc>
                          <a:spcPct val="200000"/>
                        </a:lnSpc>
                        <a:spcBef>
                          <a:spcPts val="0"/>
                        </a:spcBef>
                        <a:spcAft>
                          <a:spcPts val="0"/>
                        </a:spcAft>
                      </a:pPr>
                      <a:r>
                        <a:rPr lang="en-US" sz="1600" b="1" i="1" dirty="0">
                          <a:effectLst/>
                        </a:rPr>
                        <a:t>Baseline</a:t>
                      </a:r>
                      <a:r>
                        <a:rPr lang="en-US" sz="1600" b="1" dirty="0">
                          <a:effectLst/>
                        </a:rPr>
                        <a:t> </a:t>
                      </a:r>
                      <a:br>
                        <a:rPr lang="en-US" sz="1600" dirty="0">
                          <a:effectLst/>
                        </a:rPr>
                      </a:br>
                      <a:r>
                        <a:rPr lang="en-US" sz="1400" dirty="0">
                          <a:effectLst/>
                        </a:rPr>
                        <a:t>(</a:t>
                      </a:r>
                      <a:r>
                        <a:rPr lang="en-US" sz="1400" i="1" dirty="0">
                          <a:effectLst/>
                        </a:rPr>
                        <a:t>n</a:t>
                      </a:r>
                      <a:r>
                        <a:rPr lang="en-US" sz="1400" dirty="0">
                          <a:effectLst/>
                        </a:rPr>
                        <a:t> = 89)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12 </a:t>
                      </a:r>
                      <a:r>
                        <a:rPr lang="en-US" sz="1600" b="1" i="1" dirty="0" err="1">
                          <a:effectLst/>
                        </a:rPr>
                        <a:t>mos</a:t>
                      </a:r>
                      <a:r>
                        <a:rPr lang="en-US" sz="1600" b="1" i="1" dirty="0">
                          <a:effectLst/>
                        </a:rPr>
                        <a:t> </a:t>
                      </a:r>
                      <a:br>
                        <a:rPr lang="en-US" sz="1600" dirty="0">
                          <a:effectLst/>
                        </a:rPr>
                      </a:br>
                      <a:r>
                        <a:rPr lang="en-US" sz="1400" dirty="0">
                          <a:effectLst/>
                        </a:rPr>
                        <a:t>(</a:t>
                      </a:r>
                      <a:r>
                        <a:rPr lang="en-US" sz="1400" i="1" dirty="0">
                          <a:effectLst/>
                        </a:rPr>
                        <a:t>n</a:t>
                      </a:r>
                      <a:r>
                        <a:rPr lang="en-US" sz="1400" dirty="0">
                          <a:effectLst/>
                        </a:rPr>
                        <a:t> = 66)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24 </a:t>
                      </a:r>
                      <a:r>
                        <a:rPr lang="en-US" sz="1600" b="1" i="1" dirty="0" err="1">
                          <a:effectLst/>
                        </a:rPr>
                        <a:t>mos</a:t>
                      </a:r>
                      <a:r>
                        <a:rPr lang="en-US" sz="1600" b="1" i="1" dirty="0">
                          <a:effectLst/>
                        </a:rPr>
                        <a:t> </a:t>
                      </a:r>
                      <a:br>
                        <a:rPr lang="en-US" sz="1600" dirty="0">
                          <a:effectLst/>
                        </a:rPr>
                      </a:br>
                      <a:r>
                        <a:rPr lang="en-US" sz="1400" dirty="0">
                          <a:effectLst/>
                        </a:rPr>
                        <a:t>(</a:t>
                      </a:r>
                      <a:r>
                        <a:rPr lang="en-US" sz="1400" i="1" dirty="0">
                          <a:effectLst/>
                        </a:rPr>
                        <a:t>n</a:t>
                      </a:r>
                      <a:r>
                        <a:rPr lang="en-US" sz="1400" dirty="0">
                          <a:effectLst/>
                        </a:rPr>
                        <a:t> = 77)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Baseline </a:t>
                      </a:r>
                      <a:br>
                        <a:rPr lang="en-US" sz="1600" dirty="0">
                          <a:effectLst/>
                        </a:rPr>
                      </a:br>
                      <a:r>
                        <a:rPr lang="en-US" sz="1400" dirty="0">
                          <a:effectLst/>
                        </a:rPr>
                        <a:t>(</a:t>
                      </a:r>
                      <a:r>
                        <a:rPr lang="en-US" sz="1400" i="1" dirty="0">
                          <a:effectLst/>
                        </a:rPr>
                        <a:t>n</a:t>
                      </a:r>
                      <a:r>
                        <a:rPr lang="en-US" sz="1400" dirty="0">
                          <a:effectLst/>
                        </a:rPr>
                        <a:t> = 99)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12 </a:t>
                      </a:r>
                      <a:r>
                        <a:rPr lang="en-US" sz="1600" b="1" i="1" dirty="0" err="1">
                          <a:effectLst/>
                        </a:rPr>
                        <a:t>mos</a:t>
                      </a:r>
                      <a:r>
                        <a:rPr lang="en-US" sz="1600" b="1" i="1" dirty="0">
                          <a:effectLst/>
                        </a:rPr>
                        <a:t> </a:t>
                      </a:r>
                    </a:p>
                    <a:p>
                      <a:pPr marL="0" marR="0" algn="ctr">
                        <a:lnSpc>
                          <a:spcPct val="200000"/>
                        </a:lnSpc>
                        <a:spcBef>
                          <a:spcPts val="0"/>
                        </a:spcBef>
                        <a:spcAft>
                          <a:spcPts val="0"/>
                        </a:spcAft>
                      </a:pPr>
                      <a:r>
                        <a:rPr lang="en-US" sz="1400" dirty="0">
                          <a:effectLst/>
                        </a:rPr>
                        <a:t>(</a:t>
                      </a:r>
                      <a:r>
                        <a:rPr lang="en-US" sz="1400" i="1" dirty="0">
                          <a:effectLst/>
                        </a:rPr>
                        <a:t>n</a:t>
                      </a:r>
                      <a:r>
                        <a:rPr lang="en-US" sz="1400" dirty="0">
                          <a:effectLst/>
                        </a:rPr>
                        <a:t> = 53)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24 </a:t>
                      </a:r>
                      <a:r>
                        <a:rPr lang="en-US" sz="1600" b="1" i="1" dirty="0" err="1">
                          <a:effectLst/>
                        </a:rPr>
                        <a:t>mos</a:t>
                      </a:r>
                      <a:r>
                        <a:rPr lang="en-US" sz="1600" b="1" i="1" dirty="0">
                          <a:effectLst/>
                        </a:rPr>
                        <a:t> </a:t>
                      </a:r>
                      <a:br>
                        <a:rPr lang="en-US" sz="1600" dirty="0">
                          <a:effectLst/>
                        </a:rPr>
                      </a:br>
                      <a:r>
                        <a:rPr lang="en-US" sz="1400" dirty="0">
                          <a:effectLst/>
                        </a:rPr>
                        <a:t>(</a:t>
                      </a:r>
                      <a:r>
                        <a:rPr lang="en-US" sz="1400" i="1" dirty="0">
                          <a:effectLst/>
                        </a:rPr>
                        <a:t>n</a:t>
                      </a:r>
                      <a:r>
                        <a:rPr lang="en-US" sz="1400" dirty="0">
                          <a:effectLst/>
                        </a:rPr>
                        <a:t> = 75)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extLst>
                  <a:ext uri="{0D108BD9-81ED-4DB2-BD59-A6C34878D82A}">
                    <a16:rowId xmlns:a16="http://schemas.microsoft.com/office/drawing/2014/main" val="2727965714"/>
                  </a:ext>
                </a:extLst>
              </a:tr>
              <a:tr h="379419">
                <a:tc>
                  <a:txBody>
                    <a:bodyPr/>
                    <a:lstStyle/>
                    <a:p>
                      <a:pPr marL="0" marR="0" indent="-71120">
                        <a:lnSpc>
                          <a:spcPct val="200000"/>
                        </a:lnSpc>
                        <a:spcBef>
                          <a:spcPts val="0"/>
                        </a:spcBef>
                        <a:spcAft>
                          <a:spcPts val="0"/>
                        </a:spcAft>
                      </a:pPr>
                      <a:r>
                        <a:rPr lang="en-US" sz="1200" i="1" dirty="0">
                          <a:solidFill>
                            <a:schemeClr val="accent1"/>
                          </a:solidFill>
                          <a:effectLst/>
                          <a:highlight>
                            <a:srgbClr val="E7EEE8"/>
                          </a:highlight>
                          <a:latin typeface="Calibri" panose="020F0502020204030204" pitchFamily="34" charset="0"/>
                          <a:ea typeface="Times New Roman" panose="02020603050405020304" pitchFamily="18" charset="0"/>
                          <a:cs typeface="Times New Roman" panose="02020603050405020304" pitchFamily="18" charset="0"/>
                        </a:rPr>
                        <a:t>Statistic: </a:t>
                      </a:r>
                    </a:p>
                  </a:txBody>
                  <a:tcPr marL="64394" marR="64394" marT="0" marB="0">
                    <a:solidFill>
                      <a:schemeClr val="accent1"/>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dirty="0">
                          <a:effectLst/>
                        </a:rPr>
                        <a:t>SD</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dirty="0">
                          <a:effectLst/>
                        </a:rPr>
                        <a:t>SD</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dirty="0">
                          <a:effectLst/>
                        </a:rPr>
                        <a:t>SD</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dirty="0">
                          <a:effectLst/>
                        </a:rPr>
                        <a:t>SD</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a:effectLst/>
                        </a:rPr>
                        <a:t>SD</a:t>
                      </a:r>
                      <a:endParaRPr lang="en-US"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600" b="1" i="1" dirty="0">
                          <a:effectLst/>
                        </a:rPr>
                        <a:t>M</a:t>
                      </a:r>
                      <a:endParaRPr lang="en-US" sz="16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tc>
                  <a:txBody>
                    <a:bodyPr/>
                    <a:lstStyle/>
                    <a:p>
                      <a:pPr marL="0" marR="0" algn="ctr">
                        <a:lnSpc>
                          <a:spcPct val="200000"/>
                        </a:lnSpc>
                        <a:spcBef>
                          <a:spcPts val="0"/>
                        </a:spcBef>
                        <a:spcAft>
                          <a:spcPts val="0"/>
                        </a:spcAft>
                      </a:pPr>
                      <a:r>
                        <a:rPr lang="en-US" sz="1400" i="1" dirty="0">
                          <a:effectLst/>
                        </a:rPr>
                        <a:t>SD</a:t>
                      </a:r>
                      <a:endParaRPr lang="en-US"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CDD9CF"/>
                    </a:solidFill>
                  </a:tcPr>
                </a:tc>
                <a:extLst>
                  <a:ext uri="{0D108BD9-81ED-4DB2-BD59-A6C34878D82A}">
                    <a16:rowId xmlns:a16="http://schemas.microsoft.com/office/drawing/2014/main" val="438987760"/>
                  </a:ext>
                </a:extLst>
              </a:tr>
              <a:tr h="681417">
                <a:tc>
                  <a:txBody>
                    <a:bodyPr/>
                    <a:lstStyle/>
                    <a:p>
                      <a:pPr marL="12700" marR="0" indent="0" algn="l">
                        <a:lnSpc>
                          <a:spcPct val="100000"/>
                        </a:lnSpc>
                        <a:spcBef>
                          <a:spcPts val="0"/>
                        </a:spcBef>
                        <a:spcAft>
                          <a:spcPts val="0"/>
                        </a:spcAft>
                        <a:tabLst/>
                      </a:pPr>
                      <a:r>
                        <a:rPr lang="en-US" sz="1300" i="1" dirty="0">
                          <a:effectLst/>
                          <a:latin typeface="+mn-lt"/>
                        </a:rPr>
                        <a:t>DD Stabilization Total Score</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tc>
                <a:tc>
                  <a:txBody>
                    <a:bodyPr/>
                    <a:lstStyle/>
                    <a:p>
                      <a:pPr algn="ctr">
                        <a:lnSpc>
                          <a:spcPct val="100000"/>
                        </a:lnSpc>
                      </a:pPr>
                      <a:r>
                        <a:rPr lang="en-US" sz="1500" b="1" dirty="0">
                          <a:solidFill>
                            <a:srgbClr val="010205"/>
                          </a:solidFill>
                          <a:effectLst/>
                          <a:latin typeface="+mn-lt"/>
                        </a:rPr>
                        <a:t>9.34</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4.36</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11.38</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3.73</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12.35</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3.90</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10.69</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3.25</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13.53</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2.56</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13.99</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1.80</a:t>
                      </a:r>
                    </a:p>
                  </a:txBody>
                  <a:tcPr marL="47625" marR="47625" marT="0" marB="0" anchor="ctr">
                    <a:solidFill>
                      <a:srgbClr val="CDD9CF"/>
                    </a:solidFill>
                  </a:tcPr>
                </a:tc>
                <a:extLst>
                  <a:ext uri="{0D108BD9-81ED-4DB2-BD59-A6C34878D82A}">
                    <a16:rowId xmlns:a16="http://schemas.microsoft.com/office/drawing/2014/main" val="1999595561"/>
                  </a:ext>
                </a:extLst>
              </a:tr>
              <a:tr h="614528">
                <a:tc>
                  <a:txBody>
                    <a:bodyPr/>
                    <a:lstStyle/>
                    <a:p>
                      <a:pPr marL="0" marR="0">
                        <a:lnSpc>
                          <a:spcPct val="100000"/>
                        </a:lnSpc>
                        <a:spcBef>
                          <a:spcPts val="0"/>
                        </a:spcBef>
                        <a:spcAft>
                          <a:spcPts val="0"/>
                        </a:spcAft>
                      </a:pPr>
                      <a:r>
                        <a:rPr lang="en-US" sz="1300" i="1" dirty="0">
                          <a:effectLst/>
                          <a:latin typeface="+mn-lt"/>
                          <a:ea typeface="Times New Roman" panose="02020603050405020304" pitchFamily="18" charset="0"/>
                          <a:cs typeface="Times New Roman" panose="02020603050405020304" pitchFamily="18" charset="0"/>
                        </a:rPr>
                        <a:t>Reasons Unsafe?</a:t>
                      </a:r>
                    </a:p>
                  </a:txBody>
                  <a:tcPr marL="64394" marR="64394" marT="0" marB="0" anchor="ctr"/>
                </a:tc>
                <a:tc>
                  <a:txBody>
                    <a:bodyPr/>
                    <a:lstStyle/>
                    <a:p>
                      <a:pPr algn="ctr">
                        <a:lnSpc>
                          <a:spcPct val="100000"/>
                        </a:lnSpc>
                      </a:pPr>
                      <a:r>
                        <a:rPr lang="en-US" sz="1500" b="1" dirty="0">
                          <a:solidFill>
                            <a:srgbClr val="010205"/>
                          </a:solidFill>
                          <a:effectLst/>
                          <a:latin typeface="+mn-lt"/>
                        </a:rPr>
                        <a:t>2.26</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1.28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2.65</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.94</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2.57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1.01</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1.48</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.79</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2.58</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.77</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2.75</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.60</a:t>
                      </a:r>
                    </a:p>
                  </a:txBody>
                  <a:tcPr marL="47625" marR="47625" marT="0" marB="0" anchor="ctr">
                    <a:solidFill>
                      <a:srgbClr val="CDD9CF"/>
                    </a:solidFill>
                  </a:tcPr>
                </a:tc>
                <a:extLst>
                  <a:ext uri="{0D108BD9-81ED-4DB2-BD59-A6C34878D82A}">
                    <a16:rowId xmlns:a16="http://schemas.microsoft.com/office/drawing/2014/main" val="944543756"/>
                  </a:ext>
                </a:extLst>
              </a:tr>
              <a:tr h="614528">
                <a:tc>
                  <a:txBody>
                    <a:bodyPr/>
                    <a:lstStyle/>
                    <a:p>
                      <a:pPr marL="12700" marR="0" indent="0" algn="l">
                        <a:lnSpc>
                          <a:spcPct val="100000"/>
                        </a:lnSpc>
                        <a:spcBef>
                          <a:spcPts val="0"/>
                        </a:spcBef>
                        <a:spcAft>
                          <a:spcPts val="0"/>
                        </a:spcAft>
                        <a:tabLst/>
                      </a:pPr>
                      <a:r>
                        <a:rPr lang="en-US" sz="1300" i="1" dirty="0">
                          <a:effectLst/>
                          <a:latin typeface="+mn-lt"/>
                        </a:rPr>
                        <a:t>Warning Signs Unsafe</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1.55</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1.45</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2.21</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1.27</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2.39</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1.21</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2.12</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1.20</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2.62</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.93</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2.73</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.78</a:t>
                      </a:r>
                    </a:p>
                  </a:txBody>
                  <a:tcPr marL="47625" marR="47625" marT="0" marB="0" anchor="ctr">
                    <a:solidFill>
                      <a:srgbClr val="CDD9CF"/>
                    </a:solidFill>
                  </a:tcPr>
                </a:tc>
                <a:extLst>
                  <a:ext uri="{0D108BD9-81ED-4DB2-BD59-A6C34878D82A}">
                    <a16:rowId xmlns:a16="http://schemas.microsoft.com/office/drawing/2014/main" val="3178024395"/>
                  </a:ext>
                </a:extLst>
              </a:tr>
              <a:tr h="614528">
                <a:tc>
                  <a:txBody>
                    <a:bodyPr/>
                    <a:lstStyle/>
                    <a:p>
                      <a:pPr marL="12700" marR="0" indent="0" algn="l">
                        <a:lnSpc>
                          <a:spcPct val="100000"/>
                        </a:lnSpc>
                        <a:spcBef>
                          <a:spcPts val="0"/>
                        </a:spcBef>
                        <a:spcAft>
                          <a:spcPts val="0"/>
                        </a:spcAft>
                        <a:tabLst/>
                      </a:pPr>
                      <a:r>
                        <a:rPr lang="en-US" sz="1300" i="1" dirty="0">
                          <a:effectLst/>
                          <a:latin typeface="+mn-lt"/>
                        </a:rPr>
                        <a:t>Coping Skills for Unsafe Urges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1.99</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1.38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2.62</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.96</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2.77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.81</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2.46</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.86</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2.94</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.23</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2.88</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.46</a:t>
                      </a:r>
                    </a:p>
                  </a:txBody>
                  <a:tcPr marL="47625" marR="47625" marT="0" marB="0" anchor="ctr">
                    <a:solidFill>
                      <a:srgbClr val="CDD9CF"/>
                    </a:solidFill>
                  </a:tcPr>
                </a:tc>
                <a:extLst>
                  <a:ext uri="{0D108BD9-81ED-4DB2-BD59-A6C34878D82A}">
                    <a16:rowId xmlns:a16="http://schemas.microsoft.com/office/drawing/2014/main" val="3972720722"/>
                  </a:ext>
                </a:extLst>
              </a:tr>
              <a:tr h="614528">
                <a:tc>
                  <a:txBody>
                    <a:bodyPr/>
                    <a:lstStyle/>
                    <a:p>
                      <a:pPr marL="12700" marR="0" indent="0" algn="l">
                        <a:lnSpc>
                          <a:spcPct val="100000"/>
                        </a:lnSpc>
                        <a:spcBef>
                          <a:spcPts val="0"/>
                        </a:spcBef>
                        <a:spcAft>
                          <a:spcPts val="0"/>
                        </a:spcAft>
                        <a:tabLst/>
                      </a:pPr>
                      <a:r>
                        <a:rPr lang="en-US" sz="1300" i="1" dirty="0">
                          <a:effectLst/>
                          <a:latin typeface="+mn-lt"/>
                        </a:rPr>
                        <a:t>Emotion Management Skills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2.01</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1.39</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2.02</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1.38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2.58</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1.02</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2.42</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.98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2.79</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.69</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2.91</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.44</a:t>
                      </a:r>
                    </a:p>
                  </a:txBody>
                  <a:tcPr marL="47625" marR="47625" marT="0" marB="0" anchor="ctr">
                    <a:solidFill>
                      <a:srgbClr val="CDD9CF"/>
                    </a:solidFill>
                  </a:tcPr>
                </a:tc>
                <a:extLst>
                  <a:ext uri="{0D108BD9-81ED-4DB2-BD59-A6C34878D82A}">
                    <a16:rowId xmlns:a16="http://schemas.microsoft.com/office/drawing/2014/main" val="3562226644"/>
                  </a:ext>
                </a:extLst>
              </a:tr>
              <a:tr h="719866">
                <a:tc>
                  <a:txBody>
                    <a:bodyPr/>
                    <a:lstStyle/>
                    <a:p>
                      <a:pPr marL="12700" marR="0" indent="0" algn="l">
                        <a:lnSpc>
                          <a:spcPct val="100000"/>
                        </a:lnSpc>
                        <a:spcBef>
                          <a:spcPts val="0"/>
                        </a:spcBef>
                        <a:spcAft>
                          <a:spcPts val="0"/>
                        </a:spcAft>
                        <a:tabLst/>
                      </a:pPr>
                      <a:r>
                        <a:rPr lang="en-US" sz="1300" i="1" dirty="0">
                          <a:effectLst/>
                          <a:latin typeface="+mn-lt"/>
                        </a:rPr>
                        <a:t>Intrusive Trauma </a:t>
                      </a:r>
                      <a:r>
                        <a:rPr lang="en-US" sz="1300" i="1" dirty="0" err="1">
                          <a:effectLst/>
                          <a:latin typeface="+mn-lt"/>
                        </a:rPr>
                        <a:t>Sx</a:t>
                      </a:r>
                      <a:r>
                        <a:rPr lang="en-US" sz="1300" i="1" dirty="0">
                          <a:effectLst/>
                          <a:latin typeface="+mn-lt"/>
                        </a:rPr>
                        <a:t>  </a:t>
                      </a:r>
                      <a:r>
                        <a:rPr lang="en-US" sz="1300" i="1" dirty="0" err="1">
                          <a:effectLst/>
                          <a:latin typeface="+mn-lt"/>
                        </a:rPr>
                        <a:t>Mgmt</a:t>
                      </a:r>
                      <a:r>
                        <a:rPr lang="en-US" sz="1300" i="1" dirty="0">
                          <a:effectLst/>
                          <a:latin typeface="+mn-lt"/>
                        </a:rPr>
                        <a:t> Skills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1.53</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1.48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1.88</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1.41</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2.04</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1.39</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2.19</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1.18</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2.58</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.97</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2.72</a:t>
                      </a:r>
                    </a:p>
                  </a:txBody>
                  <a:tcPr marL="47625" marR="47625" marT="0" marB="0" anchor="ctr">
                    <a:solidFill>
                      <a:srgbClr val="E7EEE8"/>
                    </a:solidFill>
                  </a:tcPr>
                </a:tc>
                <a:tc>
                  <a:txBody>
                    <a:bodyPr/>
                    <a:lstStyle/>
                    <a:p>
                      <a:pPr algn="ctr">
                        <a:lnSpc>
                          <a:spcPct val="100000"/>
                        </a:lnSpc>
                      </a:pPr>
                      <a:r>
                        <a:rPr lang="en-US" sz="1500" i="1" dirty="0">
                          <a:solidFill>
                            <a:srgbClr val="010205"/>
                          </a:solidFill>
                          <a:effectLst/>
                          <a:latin typeface="+mn-lt"/>
                        </a:rPr>
                        <a:t>.83</a:t>
                      </a:r>
                    </a:p>
                  </a:txBody>
                  <a:tcPr marL="47625" marR="47625" marT="0" marB="0" anchor="ctr">
                    <a:solidFill>
                      <a:srgbClr val="CDD9CF"/>
                    </a:solidFill>
                  </a:tcPr>
                </a:tc>
                <a:extLst>
                  <a:ext uri="{0D108BD9-81ED-4DB2-BD59-A6C34878D82A}">
                    <a16:rowId xmlns:a16="http://schemas.microsoft.com/office/drawing/2014/main" val="2235403715"/>
                  </a:ext>
                </a:extLst>
              </a:tr>
            </a:tbl>
          </a:graphicData>
        </a:graphic>
      </p:graphicFrame>
    </p:spTree>
    <p:extLst>
      <p:ext uri="{BB962C8B-B14F-4D97-AF65-F5344CB8AC3E}">
        <p14:creationId xmlns:p14="http://schemas.microsoft.com/office/powerpoint/2010/main" val="406311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1E82068-D11C-413D-9A5E-167C7F9592A2}"/>
              </a:ext>
            </a:extLst>
          </p:cNvPr>
          <p:cNvSpPr>
            <a:spLocks noGrp="1" noChangeArrowheads="1"/>
          </p:cNvSpPr>
          <p:nvPr>
            <p:ph type="title"/>
          </p:nvPr>
        </p:nvSpPr>
        <p:spPr/>
        <p:txBody>
          <a:bodyPr>
            <a:normAutofit fontScale="90000"/>
          </a:bodyPr>
          <a:lstStyle/>
          <a:p>
            <a:pPr marL="54864" indent="0" eaLnBrk="1" fontAlgn="auto" hangingPunct="1">
              <a:spcAft>
                <a:spcPts val="0"/>
              </a:spcAft>
              <a:defRPr/>
            </a:pPr>
            <a:r>
              <a:rPr lang="en-US" dirty="0">
                <a:solidFill>
                  <a:schemeClr val="tx2">
                    <a:tint val="100000"/>
                    <a:shade val="90000"/>
                    <a:satMod val="250000"/>
                    <a:alpha val="100000"/>
                  </a:schemeClr>
                </a:solidFill>
                <a:ea typeface="+mj-ea"/>
                <a:cs typeface="+mj-cs"/>
              </a:rPr>
              <a:t>First Stage of Treatment for Complex PTSD</a:t>
            </a:r>
          </a:p>
        </p:txBody>
      </p:sp>
      <p:sp>
        <p:nvSpPr>
          <p:cNvPr id="56323" name="Rectangle 3">
            <a:extLst>
              <a:ext uri="{FF2B5EF4-FFF2-40B4-BE49-F238E27FC236}">
                <a16:creationId xmlns:a16="http://schemas.microsoft.com/office/drawing/2014/main" id="{310FC1C3-4997-478B-801E-770B9344C16F}"/>
              </a:ext>
            </a:extLst>
          </p:cNvPr>
          <p:cNvSpPr>
            <a:spLocks noGrp="1" noChangeArrowheads="1"/>
          </p:cNvSpPr>
          <p:nvPr>
            <p:ph idx="1"/>
          </p:nvPr>
        </p:nvSpPr>
        <p:spPr/>
        <p:txBody>
          <a:bodyPr>
            <a:normAutofit/>
          </a:bodyPr>
          <a:lstStyle/>
          <a:p>
            <a:pPr eaLnBrk="1" hangingPunct="1"/>
            <a:r>
              <a:rPr lang="en-US" altLang="en-US" sz="2000" dirty="0"/>
              <a:t>Traumatic material and affect are contained rather than “opened up”</a:t>
            </a:r>
          </a:p>
          <a:p>
            <a:pPr eaLnBrk="1" hangingPunct="1"/>
            <a:r>
              <a:rPr lang="en-US" altLang="en-US" sz="2000" dirty="0"/>
              <a:t>Clients taught techniques to help manage strong feelings and impulses</a:t>
            </a:r>
          </a:p>
          <a:p>
            <a:pPr eaLnBrk="1" hangingPunct="1"/>
            <a:r>
              <a:rPr lang="en-US" altLang="en-US" sz="2000" dirty="0"/>
              <a:t>Clients taught techniques to manage symptoms of PTSD</a:t>
            </a:r>
          </a:p>
          <a:p>
            <a:pPr eaLnBrk="1" hangingPunct="1"/>
            <a:r>
              <a:rPr lang="en-US" altLang="en-US" sz="2000" dirty="0"/>
              <a:t>Therapeutic alliance built</a:t>
            </a:r>
          </a:p>
          <a:p>
            <a:pPr eaLnBrk="1" hangingPunct="1"/>
            <a:r>
              <a:rPr lang="en-US" altLang="en-US" sz="2000" dirty="0"/>
              <a:t>Psychotropic medications tried and adjusted</a:t>
            </a:r>
          </a:p>
        </p:txBody>
      </p:sp>
    </p:spTree>
    <p:extLst>
      <p:ext uri="{BB962C8B-B14F-4D97-AF65-F5344CB8AC3E}">
        <p14:creationId xmlns:p14="http://schemas.microsoft.com/office/powerpoint/2010/main" val="3840688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3" y="141515"/>
            <a:ext cx="8991600" cy="838200"/>
          </a:xfrm>
        </p:spPr>
        <p:txBody>
          <a:bodyPr>
            <a:noAutofit/>
          </a:bodyPr>
          <a:lstStyle/>
          <a:p>
            <a:pPr algn="l"/>
            <a:r>
              <a:rPr lang="en-US" sz="3600" i="1" dirty="0"/>
              <a:t>Effect Sizes: </a:t>
            </a:r>
            <a:r>
              <a:rPr lang="en-US" sz="3400" dirty="0"/>
              <a:t>Patients &amp; Therapists</a:t>
            </a:r>
          </a:p>
        </p:txBody>
      </p:sp>
      <p:graphicFrame>
        <p:nvGraphicFramePr>
          <p:cNvPr id="2" name="Table 1">
            <a:extLst>
              <a:ext uri="{FF2B5EF4-FFF2-40B4-BE49-F238E27FC236}">
                <a16:creationId xmlns:a16="http://schemas.microsoft.com/office/drawing/2014/main" id="{1EC8C1E1-028F-2F4C-81C2-143E11AA7827}"/>
              </a:ext>
            </a:extLst>
          </p:cNvPr>
          <p:cNvGraphicFramePr>
            <a:graphicFrameLocks noGrp="1"/>
          </p:cNvGraphicFramePr>
          <p:nvPr>
            <p:extLst/>
          </p:nvPr>
        </p:nvGraphicFramePr>
        <p:xfrm>
          <a:off x="13062" y="1084218"/>
          <a:ext cx="9130938" cy="5773780"/>
        </p:xfrm>
        <a:graphic>
          <a:graphicData uri="http://schemas.openxmlformats.org/drawingml/2006/table">
            <a:tbl>
              <a:tblPr firstRow="1" firstCol="1" bandRow="1">
                <a:tableStyleId>{5C22544A-7EE6-4342-B048-85BDC9FD1C3A}</a:tableStyleId>
              </a:tblPr>
              <a:tblGrid>
                <a:gridCol w="1545653">
                  <a:extLst>
                    <a:ext uri="{9D8B030D-6E8A-4147-A177-3AD203B41FA5}">
                      <a16:colId xmlns:a16="http://schemas.microsoft.com/office/drawing/2014/main" val="1273426717"/>
                    </a:ext>
                  </a:extLst>
                </a:gridCol>
                <a:gridCol w="753411">
                  <a:extLst>
                    <a:ext uri="{9D8B030D-6E8A-4147-A177-3AD203B41FA5}">
                      <a16:colId xmlns:a16="http://schemas.microsoft.com/office/drawing/2014/main" val="2759228793"/>
                    </a:ext>
                  </a:extLst>
                </a:gridCol>
                <a:gridCol w="1087509">
                  <a:extLst>
                    <a:ext uri="{9D8B030D-6E8A-4147-A177-3AD203B41FA5}">
                      <a16:colId xmlns:a16="http://schemas.microsoft.com/office/drawing/2014/main" val="2340866070"/>
                    </a:ext>
                  </a:extLst>
                </a:gridCol>
                <a:gridCol w="871919">
                  <a:extLst>
                    <a:ext uri="{9D8B030D-6E8A-4147-A177-3AD203B41FA5}">
                      <a16:colId xmlns:a16="http://schemas.microsoft.com/office/drawing/2014/main" val="2949937731"/>
                    </a:ext>
                  </a:extLst>
                </a:gridCol>
                <a:gridCol w="1058073">
                  <a:extLst>
                    <a:ext uri="{9D8B030D-6E8A-4147-A177-3AD203B41FA5}">
                      <a16:colId xmlns:a16="http://schemas.microsoft.com/office/drawing/2014/main" val="39256654"/>
                    </a:ext>
                  </a:extLst>
                </a:gridCol>
                <a:gridCol w="796853">
                  <a:extLst>
                    <a:ext uri="{9D8B030D-6E8A-4147-A177-3AD203B41FA5}">
                      <a16:colId xmlns:a16="http://schemas.microsoft.com/office/drawing/2014/main" val="3155491910"/>
                    </a:ext>
                  </a:extLst>
                </a:gridCol>
                <a:gridCol w="1144798">
                  <a:extLst>
                    <a:ext uri="{9D8B030D-6E8A-4147-A177-3AD203B41FA5}">
                      <a16:colId xmlns:a16="http://schemas.microsoft.com/office/drawing/2014/main" val="4001539545"/>
                    </a:ext>
                  </a:extLst>
                </a:gridCol>
                <a:gridCol w="827693">
                  <a:extLst>
                    <a:ext uri="{9D8B030D-6E8A-4147-A177-3AD203B41FA5}">
                      <a16:colId xmlns:a16="http://schemas.microsoft.com/office/drawing/2014/main" val="529952826"/>
                    </a:ext>
                  </a:extLst>
                </a:gridCol>
                <a:gridCol w="1045029">
                  <a:extLst>
                    <a:ext uri="{9D8B030D-6E8A-4147-A177-3AD203B41FA5}">
                      <a16:colId xmlns:a16="http://schemas.microsoft.com/office/drawing/2014/main" val="1129016046"/>
                    </a:ext>
                  </a:extLst>
                </a:gridCol>
              </a:tblGrid>
              <a:tr h="492241">
                <a:tc>
                  <a:txBody>
                    <a:bodyPr/>
                    <a:lstStyle/>
                    <a:p>
                      <a:pPr marL="0" marR="0">
                        <a:lnSpc>
                          <a:spcPct val="200000"/>
                        </a:lnSpc>
                        <a:spcBef>
                          <a:spcPts val="0"/>
                        </a:spcBef>
                        <a:spcAft>
                          <a:spcPts val="0"/>
                        </a:spcAft>
                      </a:pPr>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gridSpan="4">
                  <a:txBody>
                    <a:bodyPr/>
                    <a:lstStyle/>
                    <a:p>
                      <a:pPr marL="0" marR="0" algn="ctr">
                        <a:lnSpc>
                          <a:spcPct val="200000"/>
                        </a:lnSpc>
                        <a:spcBef>
                          <a:spcPts val="0"/>
                        </a:spcBef>
                        <a:spcAft>
                          <a:spcPts val="0"/>
                        </a:spcAft>
                      </a:pPr>
                      <a:r>
                        <a:rPr lang="en-US" sz="1800" i="1" dirty="0">
                          <a:effectLst/>
                        </a:rPr>
                        <a:t>Patients</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200000"/>
                        </a:lnSpc>
                        <a:spcBef>
                          <a:spcPts val="0"/>
                        </a:spcBef>
                        <a:spcAft>
                          <a:spcPts val="0"/>
                        </a:spcAft>
                      </a:pPr>
                      <a:r>
                        <a:rPr lang="en-US" sz="1800" i="1" dirty="0">
                          <a:effectLst/>
                        </a:rPr>
                        <a:t>Therapists</a:t>
                      </a:r>
                      <a:endParaRPr lang="en-US" sz="18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4027527"/>
                  </a:ext>
                </a:extLst>
              </a:tr>
              <a:tr h="957257">
                <a:tc>
                  <a:txBody>
                    <a:bodyPr/>
                    <a:lstStyle/>
                    <a:p>
                      <a:pPr marL="0" marR="0" algn="ctr">
                        <a:lnSpc>
                          <a:spcPct val="200000"/>
                        </a:lnSpc>
                        <a:spcBef>
                          <a:spcPts val="0"/>
                        </a:spcBef>
                        <a:spcAft>
                          <a:spcPts val="0"/>
                        </a:spcAft>
                      </a:pPr>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tc>
                <a:tc gridSpan="2">
                  <a:txBody>
                    <a:bodyPr/>
                    <a:lstStyle/>
                    <a:p>
                      <a:pPr marL="0" marR="0" algn="ctr">
                        <a:lnSpc>
                          <a:spcPct val="200000"/>
                        </a:lnSpc>
                        <a:spcBef>
                          <a:spcPts val="0"/>
                        </a:spcBef>
                        <a:spcAft>
                          <a:spcPts val="0"/>
                        </a:spcAft>
                      </a:pPr>
                      <a:r>
                        <a:rPr lang="en-US" sz="1600" b="1" i="1" dirty="0">
                          <a:effectLst/>
                        </a:rPr>
                        <a:t>0-&gt;24 </a:t>
                      </a:r>
                      <a:r>
                        <a:rPr lang="en-US" sz="1600" b="1" i="1" dirty="0" err="1">
                          <a:effectLst/>
                        </a:rPr>
                        <a:t>mos</a:t>
                      </a:r>
                      <a:r>
                        <a:rPr lang="en-US" sz="1600" b="1" i="1" dirty="0">
                          <a:effectLst/>
                        </a:rPr>
                        <a:t> </a:t>
                      </a:r>
                      <a:br>
                        <a:rPr lang="en-US" sz="1600" dirty="0">
                          <a:effectLst/>
                        </a:rPr>
                      </a:br>
                      <a:r>
                        <a:rPr lang="en-US" sz="1400" dirty="0">
                          <a:effectLst/>
                        </a:rPr>
                        <a:t>(</a:t>
                      </a:r>
                      <a:r>
                        <a:rPr lang="en-US" sz="1400" i="1" dirty="0">
                          <a:effectLst/>
                        </a:rPr>
                        <a:t>n</a:t>
                      </a:r>
                      <a:r>
                        <a:rPr lang="en-US" sz="1400" dirty="0">
                          <a:effectLst/>
                        </a:rPr>
                        <a:t> = 65)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0-&gt;12 </a:t>
                      </a:r>
                      <a:r>
                        <a:rPr lang="en-US" sz="1600" b="1" i="1" dirty="0" err="1">
                          <a:effectLst/>
                        </a:rPr>
                        <a:t>mos</a:t>
                      </a:r>
                      <a:r>
                        <a:rPr lang="en-US" sz="1600" b="1" dirty="0">
                          <a:effectLst/>
                        </a:rPr>
                        <a:t> </a:t>
                      </a:r>
                      <a:br>
                        <a:rPr lang="en-US" sz="1600" dirty="0">
                          <a:effectLst/>
                        </a:rPr>
                      </a:br>
                      <a:r>
                        <a:rPr lang="en-US" sz="1400" dirty="0">
                          <a:effectLst/>
                        </a:rPr>
                        <a:t>(</a:t>
                      </a:r>
                      <a:r>
                        <a:rPr lang="en-US" sz="1400" i="1" dirty="0">
                          <a:effectLst/>
                        </a:rPr>
                        <a:t>n</a:t>
                      </a:r>
                      <a:r>
                        <a:rPr lang="en-US" sz="1400" dirty="0">
                          <a:effectLst/>
                        </a:rPr>
                        <a:t> = 58)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0-&gt;24 </a:t>
                      </a:r>
                      <a:r>
                        <a:rPr lang="en-US" sz="1600" b="1" i="1" dirty="0" err="1">
                          <a:effectLst/>
                        </a:rPr>
                        <a:t>mos</a:t>
                      </a:r>
                      <a:r>
                        <a:rPr lang="en-US" sz="1600" b="1" i="1" dirty="0">
                          <a:effectLst/>
                        </a:rPr>
                        <a:t> </a:t>
                      </a:r>
                      <a:br>
                        <a:rPr lang="en-US" sz="1600" dirty="0">
                          <a:effectLst/>
                        </a:rPr>
                      </a:br>
                      <a:r>
                        <a:rPr lang="en-US" sz="1400" dirty="0">
                          <a:effectLst/>
                        </a:rPr>
                        <a:t>(</a:t>
                      </a:r>
                      <a:r>
                        <a:rPr lang="en-US" sz="1400" i="1" dirty="0">
                          <a:effectLst/>
                        </a:rPr>
                        <a:t>n</a:t>
                      </a:r>
                      <a:r>
                        <a:rPr lang="en-US" sz="1400" dirty="0">
                          <a:effectLst/>
                        </a:rPr>
                        <a:t> = 69)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b="1" i="1" dirty="0">
                          <a:effectLst/>
                        </a:rPr>
                        <a:t>0-&gt;12 </a:t>
                      </a:r>
                      <a:r>
                        <a:rPr lang="en-US" sz="1600" b="1" i="1" dirty="0" err="1">
                          <a:effectLst/>
                        </a:rPr>
                        <a:t>mos</a:t>
                      </a:r>
                      <a:r>
                        <a:rPr lang="en-US" sz="1600" b="1" dirty="0">
                          <a:effectLst/>
                        </a:rPr>
                        <a:t> </a:t>
                      </a:r>
                      <a:br>
                        <a:rPr lang="en-US" sz="1600" dirty="0">
                          <a:effectLst/>
                        </a:rPr>
                      </a:br>
                      <a:r>
                        <a:rPr lang="en-US" sz="1400" dirty="0">
                          <a:effectLst/>
                        </a:rPr>
                        <a:t>(</a:t>
                      </a:r>
                      <a:r>
                        <a:rPr lang="en-US" sz="1400" i="1" dirty="0">
                          <a:effectLst/>
                        </a:rPr>
                        <a:t>n</a:t>
                      </a:r>
                      <a:r>
                        <a:rPr lang="en-US" sz="1400" dirty="0">
                          <a:effectLst/>
                        </a:rPr>
                        <a:t> = 48)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94" marR="64394" marT="0" marB="0" anchor="ctr">
                    <a:solidFill>
                      <a:srgbClr val="E7EEE8"/>
                    </a:solidFill>
                  </a:tcPr>
                </a:tc>
                <a:tc hMerge="1">
                  <a:txBody>
                    <a:bodyPr/>
                    <a:lstStyle/>
                    <a:p>
                      <a:endParaRPr lang="en-US"/>
                    </a:p>
                  </a:txBody>
                  <a:tcPr/>
                </a:tc>
                <a:extLst>
                  <a:ext uri="{0D108BD9-81ED-4DB2-BD59-A6C34878D82A}">
                    <a16:rowId xmlns:a16="http://schemas.microsoft.com/office/drawing/2014/main" val="2727965714"/>
                  </a:ext>
                </a:extLst>
              </a:tr>
              <a:tr h="429856">
                <a:tc>
                  <a:txBody>
                    <a:bodyPr/>
                    <a:lstStyle/>
                    <a:p>
                      <a:pPr marL="0" marR="0" indent="-71120">
                        <a:lnSpc>
                          <a:spcPct val="200000"/>
                        </a:lnSpc>
                        <a:spcBef>
                          <a:spcPts val="0"/>
                        </a:spcBef>
                        <a:spcAft>
                          <a:spcPts val="0"/>
                        </a:spcAft>
                      </a:pPr>
                      <a:r>
                        <a:rPr lang="en-US" sz="1200" i="1" dirty="0">
                          <a:solidFill>
                            <a:schemeClr val="accent1"/>
                          </a:solidFill>
                          <a:effectLst/>
                          <a:highlight>
                            <a:srgbClr val="E7EEE8"/>
                          </a:highlight>
                          <a:latin typeface="Calibri" panose="020F0502020204030204" pitchFamily="34" charset="0"/>
                          <a:ea typeface="Times New Roman" panose="02020603050405020304" pitchFamily="18" charset="0"/>
                          <a:cs typeface="Times New Roman" panose="02020603050405020304" pitchFamily="18" charset="0"/>
                        </a:rPr>
                        <a:t>Statistic: </a:t>
                      </a:r>
                    </a:p>
                  </a:txBody>
                  <a:tcPr marL="64394" marR="64394" marT="0" marB="0">
                    <a:solidFill>
                      <a:schemeClr val="accent1"/>
                    </a:solidFill>
                  </a:tcPr>
                </a:tc>
                <a:tc>
                  <a:txBody>
                    <a:bodyPr/>
                    <a:lstStyle/>
                    <a:p>
                      <a:pPr marL="0" marR="0" algn="ctr">
                        <a:lnSpc>
                          <a:spcPct val="200000"/>
                        </a:lnSpc>
                        <a:spcBef>
                          <a:spcPts val="0"/>
                        </a:spcBef>
                        <a:spcAft>
                          <a:spcPts val="0"/>
                        </a:spcAft>
                      </a:pPr>
                      <a:r>
                        <a:rPr lang="en-US" sz="1600" b="1" i="1" dirty="0">
                          <a:effectLst/>
                          <a:latin typeface="+mn-lt"/>
                          <a:ea typeface="Times New Roman" panose="02020603050405020304" pitchFamily="18" charset="0"/>
                          <a:cs typeface="Times New Roman" panose="02020603050405020304" pitchFamily="18" charset="0"/>
                        </a:rPr>
                        <a:t>d</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400" i="1" dirty="0">
                          <a:effectLst/>
                          <a:latin typeface="+mn-lt"/>
                          <a:ea typeface="Times New Roman" panose="02020603050405020304" pitchFamily="18" charset="0"/>
                          <a:cs typeface="Times New Roman" panose="02020603050405020304" pitchFamily="18" charset="0"/>
                        </a:rPr>
                        <a:t>95% CI</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600" b="1" i="1" dirty="0">
                          <a:effectLst/>
                          <a:latin typeface="+mn-lt"/>
                          <a:ea typeface="Times New Roman" panose="02020603050405020304" pitchFamily="18" charset="0"/>
                          <a:cs typeface="Times New Roman" panose="02020603050405020304" pitchFamily="18" charset="0"/>
                        </a:rPr>
                        <a:t>d</a:t>
                      </a:r>
                      <a:endParaRPr lang="en-US" sz="16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400" i="1" dirty="0">
                          <a:effectLst/>
                          <a:latin typeface="+mn-lt"/>
                          <a:ea typeface="Times New Roman" panose="02020603050405020304" pitchFamily="18" charset="0"/>
                          <a:cs typeface="Times New Roman" panose="02020603050405020304" pitchFamily="18" charset="0"/>
                        </a:rPr>
                        <a:t>95% CI</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600" b="1" i="1" dirty="0">
                          <a:effectLst/>
                          <a:latin typeface="+mn-lt"/>
                          <a:ea typeface="Times New Roman" panose="02020603050405020304" pitchFamily="18" charset="0"/>
                          <a:cs typeface="Times New Roman" panose="02020603050405020304" pitchFamily="18" charset="0"/>
                        </a:rPr>
                        <a:t>d</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400" i="1" dirty="0">
                          <a:effectLst/>
                          <a:latin typeface="+mn-lt"/>
                          <a:ea typeface="Times New Roman" panose="02020603050405020304" pitchFamily="18" charset="0"/>
                          <a:cs typeface="Times New Roman" panose="02020603050405020304" pitchFamily="18" charset="0"/>
                        </a:rPr>
                        <a:t>95% CI</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600" b="1" i="1" dirty="0">
                          <a:effectLst/>
                          <a:latin typeface="+mn-lt"/>
                          <a:ea typeface="Times New Roman" panose="02020603050405020304" pitchFamily="18" charset="0"/>
                          <a:cs typeface="Times New Roman" panose="02020603050405020304" pitchFamily="18" charset="0"/>
                        </a:rPr>
                        <a:t>d</a:t>
                      </a:r>
                    </a:p>
                  </a:txBody>
                  <a:tcPr marL="68580" marR="68580" marT="0" marB="0" anchor="ctr">
                    <a:solidFill>
                      <a:srgbClr val="CDD9CF"/>
                    </a:solidFill>
                  </a:tcPr>
                </a:tc>
                <a:tc>
                  <a:txBody>
                    <a:bodyPr/>
                    <a:lstStyle/>
                    <a:p>
                      <a:pPr marL="0" marR="0" algn="ctr">
                        <a:lnSpc>
                          <a:spcPct val="200000"/>
                        </a:lnSpc>
                        <a:spcBef>
                          <a:spcPts val="0"/>
                        </a:spcBef>
                        <a:spcAft>
                          <a:spcPts val="0"/>
                        </a:spcAft>
                      </a:pPr>
                      <a:r>
                        <a:rPr lang="en-US" sz="1400" i="1" dirty="0">
                          <a:effectLst/>
                          <a:latin typeface="+mn-lt"/>
                          <a:ea typeface="Times New Roman" panose="02020603050405020304" pitchFamily="18" charset="0"/>
                          <a:cs typeface="Times New Roman" panose="02020603050405020304" pitchFamily="18" charset="0"/>
                        </a:rPr>
                        <a:t>95% CI</a:t>
                      </a:r>
                    </a:p>
                  </a:txBody>
                  <a:tcPr marL="68580" marR="68580" marT="0" marB="0" anchor="ctr">
                    <a:solidFill>
                      <a:srgbClr val="CDD9CF"/>
                    </a:solidFill>
                  </a:tcPr>
                </a:tc>
                <a:extLst>
                  <a:ext uri="{0D108BD9-81ED-4DB2-BD59-A6C34878D82A}">
                    <a16:rowId xmlns:a16="http://schemas.microsoft.com/office/drawing/2014/main" val="438987760"/>
                  </a:ext>
                </a:extLst>
              </a:tr>
              <a:tr h="687602">
                <a:tc>
                  <a:txBody>
                    <a:bodyPr/>
                    <a:lstStyle/>
                    <a:p>
                      <a:pPr marL="12700" marR="0" indent="0" algn="l">
                        <a:lnSpc>
                          <a:spcPct val="100000"/>
                        </a:lnSpc>
                        <a:spcBef>
                          <a:spcPts val="0"/>
                        </a:spcBef>
                        <a:spcAft>
                          <a:spcPts val="0"/>
                        </a:spcAft>
                        <a:tabLst/>
                      </a:pPr>
                      <a:r>
                        <a:rPr lang="en-US" sz="1300" i="1" dirty="0">
                          <a:effectLst/>
                          <a:latin typeface="+mn-lt"/>
                        </a:rPr>
                        <a:t>DD Stabilization Total Score</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tc>
                <a:tc>
                  <a:txBody>
                    <a:bodyPr/>
                    <a:lstStyle/>
                    <a:p>
                      <a:pPr algn="ctr">
                        <a:lnSpc>
                          <a:spcPct val="100000"/>
                        </a:lnSpc>
                      </a:pPr>
                      <a:r>
                        <a:rPr lang="en-US" sz="1500" b="1" dirty="0">
                          <a:solidFill>
                            <a:srgbClr val="010205"/>
                          </a:solidFill>
                          <a:effectLst/>
                          <a:latin typeface="+mn-lt"/>
                        </a:rPr>
                        <a:t>1.00</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[ 0.64, 1.37 ]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[ 0.3, 1.05 ]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1.28</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[ 0.91, 1.64 ]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1.14</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[ 0.7, 1.57 ]</a:t>
                      </a:r>
                    </a:p>
                  </a:txBody>
                  <a:tcPr marL="47625" marR="47625" marT="0" marB="0" anchor="ctr">
                    <a:solidFill>
                      <a:srgbClr val="CDD9CF"/>
                    </a:solidFill>
                  </a:tcPr>
                </a:tc>
                <a:extLst>
                  <a:ext uri="{0D108BD9-81ED-4DB2-BD59-A6C34878D82A}">
                    <a16:rowId xmlns:a16="http://schemas.microsoft.com/office/drawing/2014/main" val="1999595561"/>
                  </a:ext>
                </a:extLst>
              </a:tr>
              <a:tr h="620106">
                <a:tc>
                  <a:txBody>
                    <a:bodyPr/>
                    <a:lstStyle/>
                    <a:p>
                      <a:pPr marL="0" marR="0">
                        <a:lnSpc>
                          <a:spcPct val="100000"/>
                        </a:lnSpc>
                        <a:spcBef>
                          <a:spcPts val="0"/>
                        </a:spcBef>
                        <a:spcAft>
                          <a:spcPts val="0"/>
                        </a:spcAft>
                      </a:pPr>
                      <a:r>
                        <a:rPr lang="en-US" sz="1300" i="1" dirty="0">
                          <a:effectLst/>
                          <a:latin typeface="+mn-lt"/>
                          <a:ea typeface="Times New Roman" panose="02020603050405020304" pitchFamily="18" charset="0"/>
                          <a:cs typeface="Times New Roman" panose="02020603050405020304" pitchFamily="18" charset="0"/>
                        </a:rPr>
                        <a:t>Reasons Unsafe?</a:t>
                      </a:r>
                    </a:p>
                  </a:txBody>
                  <a:tcPr marL="64394" marR="64394" marT="0" marB="0" anchor="ctr"/>
                </a:tc>
                <a:tc>
                  <a:txBody>
                    <a:bodyPr/>
                    <a:lstStyle/>
                    <a:p>
                      <a:pPr algn="ctr">
                        <a:lnSpc>
                          <a:spcPct val="100000"/>
                        </a:lnSpc>
                      </a:pPr>
                      <a:r>
                        <a:rPr lang="en-US" sz="1500" b="1" dirty="0">
                          <a:solidFill>
                            <a:srgbClr val="010205"/>
                          </a:solidFill>
                          <a:effectLst/>
                          <a:latin typeface="+mn-lt"/>
                        </a:rPr>
                        <a:t>.47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[ 0.12, 0.82 ]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.47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[ 0.1, 0.84 ]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1.62</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[ 1.23, 2.00 ]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1.35</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[ 0.9, 1.79 ]</a:t>
                      </a:r>
                    </a:p>
                  </a:txBody>
                  <a:tcPr marL="47625" marR="47625" marT="0" marB="0" anchor="ctr">
                    <a:solidFill>
                      <a:srgbClr val="CDD9CF"/>
                    </a:solidFill>
                  </a:tcPr>
                </a:tc>
                <a:extLst>
                  <a:ext uri="{0D108BD9-81ED-4DB2-BD59-A6C34878D82A}">
                    <a16:rowId xmlns:a16="http://schemas.microsoft.com/office/drawing/2014/main" val="944543756"/>
                  </a:ext>
                </a:extLst>
              </a:tr>
              <a:tr h="620106">
                <a:tc>
                  <a:txBody>
                    <a:bodyPr/>
                    <a:lstStyle/>
                    <a:p>
                      <a:pPr marL="12700" marR="0" indent="0" algn="l">
                        <a:lnSpc>
                          <a:spcPct val="100000"/>
                        </a:lnSpc>
                        <a:spcBef>
                          <a:spcPts val="0"/>
                        </a:spcBef>
                        <a:spcAft>
                          <a:spcPts val="0"/>
                        </a:spcAft>
                        <a:tabLst/>
                      </a:pPr>
                      <a:r>
                        <a:rPr lang="en-US" sz="1300" i="1" dirty="0">
                          <a:effectLst/>
                          <a:latin typeface="+mn-lt"/>
                        </a:rPr>
                        <a:t>Warning Signs Unsafe</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.85</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[ 0.49, 1.21 ]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.51</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[ 0.14, 0.88 ]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.62</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[ 0.28, 0.96 ]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.63</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[ 0.22, 1.04 ]</a:t>
                      </a:r>
                    </a:p>
                  </a:txBody>
                  <a:tcPr marL="47625" marR="47625" marT="0" marB="0" anchor="ctr">
                    <a:solidFill>
                      <a:srgbClr val="CDD9CF"/>
                    </a:solidFill>
                  </a:tcPr>
                </a:tc>
                <a:extLst>
                  <a:ext uri="{0D108BD9-81ED-4DB2-BD59-A6C34878D82A}">
                    <a16:rowId xmlns:a16="http://schemas.microsoft.com/office/drawing/2014/main" val="3178024395"/>
                  </a:ext>
                </a:extLst>
              </a:tr>
              <a:tr h="620106">
                <a:tc>
                  <a:txBody>
                    <a:bodyPr/>
                    <a:lstStyle/>
                    <a:p>
                      <a:pPr marL="12700" marR="0" indent="0" algn="l">
                        <a:lnSpc>
                          <a:spcPct val="100000"/>
                        </a:lnSpc>
                        <a:spcBef>
                          <a:spcPts val="0"/>
                        </a:spcBef>
                        <a:spcAft>
                          <a:spcPts val="0"/>
                        </a:spcAft>
                        <a:tabLst/>
                      </a:pPr>
                      <a:r>
                        <a:rPr lang="en-US" sz="1300" i="1" dirty="0">
                          <a:effectLst/>
                          <a:latin typeface="+mn-lt"/>
                        </a:rPr>
                        <a:t>Coping Skills for Unsafe Urges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.76</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[ 0.41, 1.12 ]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[ 0.3, 1.04 ]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.57</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[ 0.23, 0.91 ]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.75</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[ 0.34, 1.17 ]</a:t>
                      </a:r>
                    </a:p>
                  </a:txBody>
                  <a:tcPr marL="47625" marR="47625" marT="0" marB="0" anchor="ctr">
                    <a:solidFill>
                      <a:srgbClr val="CDD9CF"/>
                    </a:solidFill>
                  </a:tcPr>
                </a:tc>
                <a:extLst>
                  <a:ext uri="{0D108BD9-81ED-4DB2-BD59-A6C34878D82A}">
                    <a16:rowId xmlns:a16="http://schemas.microsoft.com/office/drawing/2014/main" val="3972720722"/>
                  </a:ext>
                </a:extLst>
              </a:tr>
              <a:tr h="620106">
                <a:tc>
                  <a:txBody>
                    <a:bodyPr/>
                    <a:lstStyle/>
                    <a:p>
                      <a:pPr marL="12700" marR="0" indent="0" algn="l">
                        <a:lnSpc>
                          <a:spcPct val="100000"/>
                        </a:lnSpc>
                        <a:spcBef>
                          <a:spcPts val="0"/>
                        </a:spcBef>
                        <a:spcAft>
                          <a:spcPts val="0"/>
                        </a:spcAft>
                        <a:tabLst/>
                      </a:pPr>
                      <a:r>
                        <a:rPr lang="en-US" sz="1300" i="1" dirty="0">
                          <a:effectLst/>
                          <a:latin typeface="+mn-lt"/>
                        </a:rPr>
                        <a:t>Emotion Management Skills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.50</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[ 0.15, 0.85 ]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.07</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-0.3, 0.43 ]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.60</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[ 0.25, 0.94 ]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.59</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[ 0.18, 1.00 ]</a:t>
                      </a:r>
                    </a:p>
                  </a:txBody>
                  <a:tcPr marL="47625" marR="47625" marT="0" marB="0" anchor="ctr">
                    <a:solidFill>
                      <a:srgbClr val="CDD9CF"/>
                    </a:solidFill>
                  </a:tcPr>
                </a:tc>
                <a:extLst>
                  <a:ext uri="{0D108BD9-81ED-4DB2-BD59-A6C34878D82A}">
                    <a16:rowId xmlns:a16="http://schemas.microsoft.com/office/drawing/2014/main" val="3562226644"/>
                  </a:ext>
                </a:extLst>
              </a:tr>
              <a:tr h="726400">
                <a:tc>
                  <a:txBody>
                    <a:bodyPr/>
                    <a:lstStyle/>
                    <a:p>
                      <a:pPr marL="12700" marR="0" indent="0" algn="l">
                        <a:lnSpc>
                          <a:spcPct val="100000"/>
                        </a:lnSpc>
                        <a:spcBef>
                          <a:spcPts val="0"/>
                        </a:spcBef>
                        <a:spcAft>
                          <a:spcPts val="0"/>
                        </a:spcAft>
                        <a:tabLst/>
                      </a:pPr>
                      <a:r>
                        <a:rPr lang="en-US" sz="1300" i="1" dirty="0">
                          <a:effectLst/>
                          <a:latin typeface="+mn-lt"/>
                        </a:rPr>
                        <a:t>Intrusive Trauma </a:t>
                      </a:r>
                      <a:r>
                        <a:rPr lang="en-US" sz="1300" i="1" dirty="0" err="1">
                          <a:effectLst/>
                          <a:latin typeface="+mn-lt"/>
                        </a:rPr>
                        <a:t>Sx</a:t>
                      </a:r>
                      <a:r>
                        <a:rPr lang="en-US" sz="1300" i="1" dirty="0">
                          <a:effectLst/>
                          <a:latin typeface="+mn-lt"/>
                        </a:rPr>
                        <a:t>  </a:t>
                      </a:r>
                      <a:r>
                        <a:rPr lang="en-US" sz="1300" i="1" dirty="0" err="1">
                          <a:effectLst/>
                          <a:latin typeface="+mn-lt"/>
                        </a:rPr>
                        <a:t>Mgmt</a:t>
                      </a:r>
                      <a:r>
                        <a:rPr lang="en-US" sz="1300" i="1" dirty="0">
                          <a:effectLst/>
                          <a:latin typeface="+mn-lt"/>
                        </a:rPr>
                        <a:t> Skills</a:t>
                      </a:r>
                      <a:endParaRPr lang="en-US" sz="1300" i="1" dirty="0">
                        <a:effectLst/>
                        <a:latin typeface="+mn-lt"/>
                        <a:ea typeface="Times New Roman" panose="02020603050405020304" pitchFamily="18" charset="0"/>
                        <a:cs typeface="Times New Roman" panose="02020603050405020304" pitchFamily="18" charset="0"/>
                      </a:endParaRPr>
                    </a:p>
                  </a:txBody>
                  <a:tcPr marL="64394" marR="64394" marT="0" marB="0" anchor="ctr"/>
                </a:tc>
                <a:tc>
                  <a:txBody>
                    <a:bodyPr/>
                    <a:lstStyle/>
                    <a:p>
                      <a:pPr algn="ctr">
                        <a:lnSpc>
                          <a:spcPct val="100000"/>
                        </a:lnSpc>
                      </a:pPr>
                      <a:r>
                        <a:rPr lang="en-US" sz="1500" b="1" dirty="0">
                          <a:solidFill>
                            <a:srgbClr val="010205"/>
                          </a:solidFill>
                          <a:effectLst/>
                          <a:latin typeface="+mn-lt"/>
                        </a:rPr>
                        <a:t>.46</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[ 0.11, 0.80 ]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.43</a:t>
                      </a:r>
                    </a:p>
                  </a:txBody>
                  <a:tcPr marL="47625" marR="47625" marT="0" marB="0" anchor="ctr">
                    <a:solidFill>
                      <a:srgbClr val="E7EEE8"/>
                    </a:solidFill>
                  </a:tcPr>
                </a:tc>
                <a:tc>
                  <a:txBody>
                    <a:bodyPr/>
                    <a:lstStyle/>
                    <a:p>
                      <a:pPr algn="ctr">
                        <a:lnSpc>
                          <a:spcPct val="100000"/>
                        </a:lnSpc>
                      </a:pPr>
                      <a:r>
                        <a:rPr lang="en-US" sz="1400" i="1" dirty="0">
                          <a:solidFill>
                            <a:srgbClr val="010205"/>
                          </a:solidFill>
                          <a:effectLst/>
                          <a:latin typeface="+mn-lt"/>
                        </a:rPr>
                        <a:t>[ 0.6, 0.8 ]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.64</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[ 0.3, 0.99 ]</a:t>
                      </a:r>
                    </a:p>
                  </a:txBody>
                  <a:tcPr marL="47625" marR="47625" marT="0" marB="0" anchor="ctr">
                    <a:solidFill>
                      <a:srgbClr val="CDD9CF"/>
                    </a:solidFill>
                  </a:tcPr>
                </a:tc>
                <a:tc>
                  <a:txBody>
                    <a:bodyPr/>
                    <a:lstStyle/>
                    <a:p>
                      <a:pPr algn="ctr">
                        <a:lnSpc>
                          <a:spcPct val="100000"/>
                        </a:lnSpc>
                      </a:pPr>
                      <a:r>
                        <a:rPr lang="en-US" sz="1500" b="1" dirty="0">
                          <a:solidFill>
                            <a:srgbClr val="010205"/>
                          </a:solidFill>
                          <a:effectLst/>
                          <a:latin typeface="+mn-lt"/>
                        </a:rPr>
                        <a:t>.48</a:t>
                      </a:r>
                    </a:p>
                  </a:txBody>
                  <a:tcPr marL="47625" marR="47625" marT="0" marB="0" anchor="ctr">
                    <a:solidFill>
                      <a:srgbClr val="E7E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10205"/>
                          </a:solidFill>
                          <a:effectLst/>
                          <a:uLnTx/>
                          <a:uFillTx/>
                          <a:latin typeface="Calibri"/>
                          <a:ea typeface="+mn-ea"/>
                          <a:cs typeface="+mn-cs"/>
                        </a:rPr>
                        <a:t>[ 0.7, 0.89 ]</a:t>
                      </a:r>
                    </a:p>
                  </a:txBody>
                  <a:tcPr marL="47625" marR="47625" marT="0" marB="0" anchor="ctr">
                    <a:solidFill>
                      <a:srgbClr val="CDD9CF"/>
                    </a:solidFill>
                  </a:tcPr>
                </a:tc>
                <a:extLst>
                  <a:ext uri="{0D108BD9-81ED-4DB2-BD59-A6C34878D82A}">
                    <a16:rowId xmlns:a16="http://schemas.microsoft.com/office/drawing/2014/main" val="2235403715"/>
                  </a:ext>
                </a:extLst>
              </a:tr>
            </a:tbl>
          </a:graphicData>
        </a:graphic>
      </p:graphicFrame>
    </p:spTree>
    <p:extLst>
      <p:ext uri="{BB962C8B-B14F-4D97-AF65-F5344CB8AC3E}">
        <p14:creationId xmlns:p14="http://schemas.microsoft.com/office/powerpoint/2010/main" val="2114299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Autofit/>
          </a:bodyPr>
          <a:lstStyle/>
          <a:p>
            <a:pPr algn="l"/>
            <a:r>
              <a:rPr lang="en-US" sz="3600" i="1" dirty="0"/>
              <a:t>Summary</a:t>
            </a:r>
          </a:p>
        </p:txBody>
      </p:sp>
      <p:sp>
        <p:nvSpPr>
          <p:cNvPr id="2" name="Content Placeholder 1"/>
          <p:cNvSpPr>
            <a:spLocks noGrp="1"/>
          </p:cNvSpPr>
          <p:nvPr>
            <p:ph idx="1"/>
          </p:nvPr>
        </p:nvSpPr>
        <p:spPr>
          <a:xfrm>
            <a:off x="601884" y="2027237"/>
            <a:ext cx="7856316" cy="4525963"/>
          </a:xfrm>
        </p:spPr>
        <p:txBody>
          <a:bodyPr>
            <a:normAutofit/>
          </a:bodyPr>
          <a:lstStyle/>
          <a:p>
            <a:pPr>
              <a:spcBef>
                <a:spcPts val="2400"/>
              </a:spcBef>
            </a:pPr>
            <a:r>
              <a:rPr lang="en-US" dirty="0"/>
              <a:t>Both therapists and patients learned crucial safety and stabilization skills:</a:t>
            </a:r>
          </a:p>
          <a:p>
            <a:pPr lvl="1">
              <a:spcBef>
                <a:spcPts val="2400"/>
              </a:spcBef>
            </a:pPr>
            <a:r>
              <a:rPr lang="en-US" dirty="0"/>
              <a:t>Warning signs about being unsafe </a:t>
            </a:r>
          </a:p>
          <a:p>
            <a:pPr lvl="1">
              <a:spcBef>
                <a:spcPts val="2400"/>
              </a:spcBef>
            </a:pPr>
            <a:r>
              <a:rPr lang="en-US" dirty="0"/>
              <a:t>Reasons for engaging in unsafe behavior</a:t>
            </a:r>
          </a:p>
          <a:p>
            <a:pPr lvl="1">
              <a:spcBef>
                <a:spcPts val="2400"/>
              </a:spcBef>
            </a:pPr>
            <a:r>
              <a:rPr lang="en-US" dirty="0"/>
              <a:t>Healthy ways to manage unsafe urges</a:t>
            </a:r>
          </a:p>
          <a:p>
            <a:pPr lvl="1">
              <a:spcBef>
                <a:spcPts val="2400"/>
              </a:spcBef>
            </a:pPr>
            <a:r>
              <a:rPr lang="en-US" dirty="0"/>
              <a:t>Skills for managing emotions safely</a:t>
            </a:r>
          </a:p>
          <a:p>
            <a:pPr lvl="1">
              <a:spcBef>
                <a:spcPts val="2400"/>
              </a:spcBef>
            </a:pPr>
            <a:r>
              <a:rPr lang="en-US" dirty="0"/>
              <a:t>Skills for managing intrusive PTSD symptoms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5" name="TextBox 4"/>
          <p:cNvSpPr txBox="1"/>
          <p:nvPr/>
        </p:nvSpPr>
        <p:spPr>
          <a:xfrm>
            <a:off x="5475111" y="10630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40152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Autofit/>
          </a:bodyPr>
          <a:lstStyle/>
          <a:p>
            <a:pPr algn="l"/>
            <a:r>
              <a:rPr lang="en-US" sz="3600" i="1" dirty="0"/>
              <a:t>Limitations</a:t>
            </a:r>
          </a:p>
        </p:txBody>
      </p:sp>
      <p:sp>
        <p:nvSpPr>
          <p:cNvPr id="2" name="Content Placeholder 1"/>
          <p:cNvSpPr>
            <a:spLocks noGrp="1"/>
          </p:cNvSpPr>
          <p:nvPr>
            <p:ph idx="1"/>
          </p:nvPr>
        </p:nvSpPr>
        <p:spPr>
          <a:xfrm>
            <a:off x="601884" y="2027237"/>
            <a:ext cx="7856316" cy="4525963"/>
          </a:xfrm>
        </p:spPr>
        <p:txBody>
          <a:bodyPr>
            <a:normAutofit/>
          </a:bodyPr>
          <a:lstStyle/>
          <a:p>
            <a:pPr>
              <a:spcBef>
                <a:spcPts val="2400"/>
              </a:spcBef>
            </a:pPr>
            <a:r>
              <a:rPr lang="en-US" sz="2800" dirty="0">
                <a:latin typeface="+mj-lt"/>
              </a:rPr>
              <a:t>Preliminary </a:t>
            </a:r>
          </a:p>
          <a:p>
            <a:pPr>
              <a:spcBef>
                <a:spcPts val="2400"/>
              </a:spcBef>
            </a:pPr>
            <a:r>
              <a:rPr lang="en-US" sz="2800" dirty="0">
                <a:latin typeface="+mj-lt"/>
              </a:rPr>
              <a:t>Low N completing all surveys</a:t>
            </a:r>
          </a:p>
          <a:p>
            <a:pPr>
              <a:spcBef>
                <a:spcPts val="2400"/>
              </a:spcBef>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5" name="TextBox 4"/>
          <p:cNvSpPr txBox="1"/>
          <p:nvPr/>
        </p:nvSpPr>
        <p:spPr>
          <a:xfrm>
            <a:off x="5475111" y="10630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489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Autofit/>
          </a:bodyPr>
          <a:lstStyle/>
          <a:p>
            <a:pPr algn="l"/>
            <a:r>
              <a:rPr lang="en-US" sz="3600" i="1" dirty="0"/>
              <a:t>Next Steps</a:t>
            </a:r>
          </a:p>
        </p:txBody>
      </p:sp>
      <p:sp>
        <p:nvSpPr>
          <p:cNvPr id="2" name="Content Placeholder 1"/>
          <p:cNvSpPr>
            <a:spLocks noGrp="1"/>
          </p:cNvSpPr>
          <p:nvPr>
            <p:ph idx="1"/>
          </p:nvPr>
        </p:nvSpPr>
        <p:spPr>
          <a:xfrm>
            <a:off x="601884" y="2027237"/>
            <a:ext cx="7856316" cy="4525963"/>
          </a:xfrm>
        </p:spPr>
        <p:txBody>
          <a:bodyPr>
            <a:normAutofit/>
          </a:bodyPr>
          <a:lstStyle/>
          <a:p>
            <a:pPr>
              <a:spcBef>
                <a:spcPts val="2400"/>
              </a:spcBef>
            </a:pPr>
            <a:r>
              <a:rPr lang="en-US" sz="2800" dirty="0">
                <a:latin typeface="+mj-lt"/>
              </a:rPr>
              <a:t>Additional analyses: what causes improvements</a:t>
            </a:r>
          </a:p>
          <a:p>
            <a:pPr>
              <a:spcBef>
                <a:spcPts val="2400"/>
              </a:spcBef>
            </a:pPr>
            <a:r>
              <a:rPr lang="en-US" sz="2800" dirty="0">
                <a:latin typeface="+mj-lt"/>
              </a:rPr>
              <a:t>First RCT </a:t>
            </a:r>
          </a:p>
          <a:p>
            <a:pPr>
              <a:spcBef>
                <a:spcPts val="2400"/>
              </a:spcBef>
            </a:pPr>
            <a:r>
              <a:rPr lang="en-US" sz="2800" dirty="0">
                <a:latin typeface="+mj-lt"/>
              </a:rPr>
              <a:t>Book to be published by Oxford University Press</a:t>
            </a:r>
          </a:p>
          <a:p>
            <a:pPr>
              <a:spcBef>
                <a:spcPts val="2400"/>
              </a:spcBef>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
        <p:nvSpPr>
          <p:cNvPr id="5" name="TextBox 4"/>
          <p:cNvSpPr txBox="1"/>
          <p:nvPr/>
        </p:nvSpPr>
        <p:spPr>
          <a:xfrm>
            <a:off x="5475111" y="10630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926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alpha val="89000"/>
          </a:srgb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1" y="1090412"/>
            <a:ext cx="7730544" cy="5314682"/>
          </a:xfrm>
        </p:spPr>
        <p:txBody>
          <a:bodyPr>
            <a:normAutofit fontScale="92500" lnSpcReduction="10000"/>
          </a:bodyPr>
          <a:lstStyle/>
          <a:p>
            <a:pPr algn="ctr"/>
            <a:r>
              <a:rPr lang="en-US" sz="3200" dirty="0">
                <a:solidFill>
                  <a:schemeClr val="bg1"/>
                </a:solidFill>
              </a:rPr>
              <a:t>Thank you!</a:t>
            </a:r>
          </a:p>
          <a:p>
            <a:pPr algn="ctr"/>
            <a:endParaRPr lang="en-US" sz="3200" dirty="0">
              <a:solidFill>
                <a:schemeClr val="bg1"/>
              </a:solidFill>
            </a:endParaRPr>
          </a:p>
          <a:p>
            <a:pPr algn="ctr"/>
            <a:r>
              <a:rPr lang="en-US" sz="3200" dirty="0">
                <a:solidFill>
                  <a:srgbClr val="FFFF00"/>
                </a:solidFill>
              </a:rPr>
              <a:t>topddstudy.com</a:t>
            </a:r>
          </a:p>
          <a:p>
            <a:pPr algn="ctr"/>
            <a:endParaRPr lang="en-US" sz="3200" dirty="0">
              <a:solidFill>
                <a:schemeClr val="bg1"/>
              </a:solidFill>
              <a:hlinkClick r:id="rId2">
                <a:extLst>
                  <a:ext uri="{A12FA001-AC4F-418D-AE19-62706E023703}">
                    <ahyp:hlinkClr xmlns:ahyp="http://schemas.microsoft.com/office/drawing/2018/hyperlinkcolor" val="tx"/>
                  </a:ext>
                </a:extLst>
              </a:hlinkClick>
            </a:endParaRPr>
          </a:p>
          <a:p>
            <a:pPr algn="ctr"/>
            <a:endParaRPr lang="en-US" sz="3200" dirty="0">
              <a:solidFill>
                <a:schemeClr val="bg1"/>
              </a:solidFill>
              <a:hlinkClick r:id="rId2">
                <a:extLst>
                  <a:ext uri="{A12FA001-AC4F-418D-AE19-62706E023703}">
                    <ahyp:hlinkClr xmlns:ahyp="http://schemas.microsoft.com/office/drawing/2018/hyperlinkcolor" val="tx"/>
                  </a:ext>
                </a:extLst>
              </a:hlinkClick>
            </a:endParaRPr>
          </a:p>
          <a:p>
            <a:pPr algn="ctr"/>
            <a:r>
              <a:rPr lang="en-US" sz="3200" dirty="0">
                <a:solidFill>
                  <a:schemeClr val="bg1"/>
                </a:solidFill>
                <a:hlinkClick r:id="rId2">
                  <a:extLst>
                    <a:ext uri="{A12FA001-AC4F-418D-AE19-62706E023703}">
                      <ahyp:hlinkClr xmlns:ahyp="http://schemas.microsoft.com/office/drawing/2018/hyperlinkcolor" val="tx"/>
                    </a:ext>
                  </a:extLst>
                </a:hlinkClick>
              </a:rPr>
              <a:t>bbrand@towson.edu</a:t>
            </a: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Teachtrauma.com</a:t>
            </a:r>
          </a:p>
          <a:p>
            <a:pPr algn="ctr"/>
            <a:endParaRPr lang="en-US" sz="3200" dirty="0">
              <a:solidFill>
                <a:schemeClr val="bg1"/>
              </a:solidFill>
            </a:endParaRPr>
          </a:p>
          <a:p>
            <a:pPr algn="ctr"/>
            <a:r>
              <a:rPr lang="en-US" sz="3200" dirty="0">
                <a:solidFill>
                  <a:schemeClr val="bg1"/>
                </a:solidFill>
              </a:rPr>
              <a:t>bethanybrand.com</a:t>
            </a:r>
          </a:p>
          <a:p>
            <a:pPr algn="ctr"/>
            <a:endParaRPr lang="en-US" sz="3200" dirty="0">
              <a:solidFill>
                <a:schemeClr val="bg1"/>
              </a:solidFill>
            </a:endParaRPr>
          </a:p>
        </p:txBody>
      </p:sp>
    </p:spTree>
    <p:extLst>
      <p:ext uri="{BB962C8B-B14F-4D97-AF65-F5344CB8AC3E}">
        <p14:creationId xmlns:p14="http://schemas.microsoft.com/office/powerpoint/2010/main" val="2160154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A6E6-B588-46AF-BFEE-FA43898B5772}"/>
              </a:ext>
            </a:extLst>
          </p:cNvPr>
          <p:cNvSpPr>
            <a:spLocks noGrp="1"/>
          </p:cNvSpPr>
          <p:nvPr>
            <p:ph type="title"/>
          </p:nvPr>
        </p:nvSpPr>
        <p:spPr/>
        <p:txBody>
          <a:bodyPr/>
          <a:lstStyle/>
          <a:p>
            <a:pPr algn="ctr"/>
            <a:r>
              <a:rPr lang="en-US" sz="3600" dirty="0"/>
              <a:t>TOP DD Studies: </a:t>
            </a:r>
            <a:br>
              <a:rPr lang="en-US" sz="3600" dirty="0"/>
            </a:br>
            <a:br>
              <a:rPr lang="en-US" sz="3600" dirty="0"/>
            </a:br>
            <a:r>
              <a:rPr lang="en-US" sz="3600" dirty="0"/>
              <a:t>Providing Crucial Information about the Treatment of Individuals with </a:t>
            </a:r>
            <a:br>
              <a:rPr lang="en-US" sz="3600" dirty="0"/>
            </a:br>
            <a:r>
              <a:rPr lang="en-US" sz="3600" dirty="0"/>
              <a:t>Dissociative Disorders</a:t>
            </a:r>
          </a:p>
        </p:txBody>
      </p:sp>
    </p:spTree>
    <p:extLst>
      <p:ext uri="{BB962C8B-B14F-4D97-AF65-F5344CB8AC3E}">
        <p14:creationId xmlns:p14="http://schemas.microsoft.com/office/powerpoint/2010/main" val="416954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173" y="277354"/>
            <a:ext cx="7891272" cy="1222089"/>
          </a:xfrm>
        </p:spPr>
        <p:txBody>
          <a:bodyPr>
            <a:noAutofit/>
          </a:bodyPr>
          <a:lstStyle/>
          <a:p>
            <a:pPr algn="l"/>
            <a:r>
              <a:rPr lang="en-US" sz="3600" dirty="0"/>
              <a:t>TOP DD Network Study Researchers </a:t>
            </a:r>
            <a:endParaRPr lang="en-US" sz="3200" i="1" dirty="0"/>
          </a:p>
        </p:txBody>
      </p:sp>
      <p:sp>
        <p:nvSpPr>
          <p:cNvPr id="2" name="Content Placeholder 1"/>
          <p:cNvSpPr>
            <a:spLocks noGrp="1"/>
          </p:cNvSpPr>
          <p:nvPr>
            <p:ph idx="1"/>
          </p:nvPr>
        </p:nvSpPr>
        <p:spPr>
          <a:xfrm>
            <a:off x="457200" y="1458227"/>
            <a:ext cx="8229600" cy="5056873"/>
          </a:xfrm>
        </p:spPr>
        <p:txBody>
          <a:bodyPr>
            <a:normAutofit/>
          </a:bodyPr>
          <a:lstStyle/>
          <a:p>
            <a:pPr>
              <a:spcBef>
                <a:spcPts val="0"/>
              </a:spcBef>
              <a:spcAft>
                <a:spcPts val="1200"/>
              </a:spcAft>
            </a:pPr>
            <a:r>
              <a:rPr lang="en-US" sz="1600" dirty="0"/>
              <a:t>Bethany Brand, Ph.D., Principal Investigator, Towson, Maryland, USA </a:t>
            </a:r>
          </a:p>
          <a:p>
            <a:pPr>
              <a:spcBef>
                <a:spcPts val="0"/>
              </a:spcBef>
              <a:spcAft>
                <a:spcPts val="1200"/>
              </a:spcAft>
            </a:pPr>
            <a:r>
              <a:rPr lang="en-US" sz="1600" dirty="0"/>
              <a:t>Hugo Schielke, Ph.D., Co-Investigator, San Francisco, CA, USA</a:t>
            </a:r>
          </a:p>
          <a:p>
            <a:pPr marL="0" indent="0">
              <a:spcBef>
                <a:spcPts val="0"/>
              </a:spcBef>
              <a:spcAft>
                <a:spcPts val="1200"/>
              </a:spcAft>
              <a:buNone/>
            </a:pPr>
            <a:r>
              <a:rPr lang="en-US" sz="1600" i="1" dirty="0"/>
              <a:t>Scientific Consultants:    </a:t>
            </a:r>
            <a:r>
              <a:rPr lang="en-US" sz="1600" dirty="0"/>
              <a:t>                </a:t>
            </a:r>
          </a:p>
          <a:p>
            <a:pPr>
              <a:spcBef>
                <a:spcPts val="0"/>
              </a:spcBef>
              <a:spcAft>
                <a:spcPts val="1200"/>
              </a:spcAft>
            </a:pPr>
            <a:r>
              <a:rPr lang="en-US" sz="1600" dirty="0"/>
              <a:t>Frank Putnam, M.D., Chapel Hill, North Carolina, USA</a:t>
            </a:r>
          </a:p>
          <a:p>
            <a:pPr>
              <a:spcBef>
                <a:spcPts val="0"/>
              </a:spcBef>
              <a:spcAft>
                <a:spcPts val="1200"/>
              </a:spcAft>
            </a:pPr>
            <a:r>
              <a:rPr lang="en-US" sz="1600" dirty="0"/>
              <a:t>Ruth </a:t>
            </a:r>
            <a:r>
              <a:rPr lang="en-US" sz="1600" dirty="0" err="1"/>
              <a:t>Lanius</a:t>
            </a:r>
            <a:r>
              <a:rPr lang="en-US" sz="1600" dirty="0"/>
              <a:t>, Ph.D., M.D. and Paul </a:t>
            </a:r>
            <a:r>
              <a:rPr lang="en-US" sz="1600" dirty="0" err="1"/>
              <a:t>Frewen</a:t>
            </a:r>
            <a:r>
              <a:rPr lang="en-US" sz="1600" dirty="0"/>
              <a:t>, Ph.D., London, Ontario, Canada</a:t>
            </a:r>
          </a:p>
          <a:p>
            <a:pPr>
              <a:spcBef>
                <a:spcPts val="0"/>
              </a:spcBef>
              <a:spcAft>
                <a:spcPts val="1200"/>
              </a:spcAft>
            </a:pPr>
            <a:r>
              <a:rPr lang="en-US" sz="1600" dirty="0"/>
              <a:t>Richard Loewenstein, M.D., and Amie Myrick L.C.P.C., Baltimore, Maryland, USA</a:t>
            </a:r>
          </a:p>
          <a:p>
            <a:pPr>
              <a:spcBef>
                <a:spcPts val="0"/>
              </a:spcBef>
              <a:spcAft>
                <a:spcPts val="1200"/>
              </a:spcAft>
            </a:pPr>
            <a:r>
              <a:rPr lang="en-US" sz="1600" dirty="0"/>
              <a:t>Ellen Jepsen, M.D., Ph.D., </a:t>
            </a:r>
            <a:r>
              <a:rPr lang="en-US" sz="1600" dirty="0" err="1"/>
              <a:t>Modum</a:t>
            </a:r>
            <a:r>
              <a:rPr lang="en-US" sz="1600" dirty="0"/>
              <a:t> Bad, Norway</a:t>
            </a:r>
          </a:p>
          <a:p>
            <a:pPr>
              <a:spcBef>
                <a:spcPts val="0"/>
              </a:spcBef>
              <a:spcAft>
                <a:spcPts val="1200"/>
              </a:spcAft>
            </a:pPr>
            <a:r>
              <a:rPr lang="en-US" sz="1600" dirty="0" err="1"/>
              <a:t>Willemien</a:t>
            </a:r>
            <a:r>
              <a:rPr lang="en-US" sz="1600" dirty="0"/>
              <a:t> </a:t>
            </a:r>
            <a:r>
              <a:rPr lang="en-US" sz="1600" dirty="0" err="1"/>
              <a:t>Langeland</a:t>
            </a:r>
            <a:r>
              <a:rPr lang="en-US" sz="1600" dirty="0"/>
              <a:t>, </a:t>
            </a:r>
            <a:r>
              <a:rPr lang="en-US" sz="1600" dirty="0" err="1"/>
              <a:t>Bascous</a:t>
            </a:r>
            <a:r>
              <a:rPr lang="en-US" sz="1600" dirty="0"/>
              <a:t>, France</a:t>
            </a:r>
          </a:p>
          <a:p>
            <a:pPr>
              <a:spcBef>
                <a:spcPts val="0"/>
              </a:spcBef>
              <a:spcAft>
                <a:spcPts val="1200"/>
              </a:spcAft>
            </a:pPr>
            <a:r>
              <a:rPr lang="en-US" sz="1600" dirty="0"/>
              <a:t>Kathy Steele, M.N, C.S., Atlanta, Georgia, USA</a:t>
            </a:r>
          </a:p>
          <a:p>
            <a:pPr>
              <a:spcBef>
                <a:spcPts val="0"/>
              </a:spcBef>
              <a:spcAft>
                <a:spcPts val="1200"/>
              </a:spcAft>
            </a:pPr>
            <a:r>
              <a:rPr lang="en-US" sz="1600" dirty="0"/>
              <a:t>Suzette Boon, Ph.D., The Netherlands</a:t>
            </a:r>
          </a:p>
          <a:p>
            <a:pPr>
              <a:spcBef>
                <a:spcPts val="0"/>
              </a:spcBef>
              <a:spcAft>
                <a:spcPts val="1200"/>
              </a:spcAft>
            </a:pPr>
            <a:r>
              <a:rPr lang="en-US" sz="1600" dirty="0"/>
              <a:t>Clare Pain, M.D., Toronto, Ontario, Canada</a:t>
            </a:r>
          </a:p>
          <a:p>
            <a:pPr>
              <a:spcBef>
                <a:spcPts val="0"/>
              </a:spcBef>
              <a:spcAft>
                <a:spcPts val="1200"/>
              </a:spcAft>
            </a:pPr>
            <a:r>
              <a:rPr lang="en-US" sz="1600" dirty="0"/>
              <a:t>Catherine Classen, Ph.D., San Francisco, USA</a:t>
            </a:r>
          </a:p>
          <a:p>
            <a:pPr marL="0" indent="0">
              <a:spcBef>
                <a:spcPts val="0"/>
              </a:spcBef>
              <a:spcAft>
                <a:spcPts val="1200"/>
              </a:spcAft>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Tree>
    <p:extLst>
      <p:ext uri="{BB962C8B-B14F-4D97-AF65-F5344CB8AC3E}">
        <p14:creationId xmlns:p14="http://schemas.microsoft.com/office/powerpoint/2010/main" val="3768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1466"/>
            <a:ext cx="7620000" cy="5259334"/>
          </a:xfrm>
        </p:spPr>
        <p:txBody>
          <a:bodyPr>
            <a:normAutofit/>
          </a:bodyPr>
          <a:lstStyle/>
          <a:p>
            <a:pPr>
              <a:spcBef>
                <a:spcPts val="0"/>
              </a:spcBef>
              <a:spcAft>
                <a:spcPts val="1200"/>
              </a:spcAft>
            </a:pPr>
            <a:r>
              <a:rPr lang="en-US" dirty="0"/>
              <a:t>Anne </a:t>
            </a:r>
            <a:r>
              <a:rPr lang="en-US" dirty="0" err="1"/>
              <a:t>Bartoletto</a:t>
            </a:r>
            <a:r>
              <a:rPr lang="en-US" dirty="0"/>
              <a:t> and family </a:t>
            </a:r>
          </a:p>
          <a:p>
            <a:pPr>
              <a:spcBef>
                <a:spcPts val="0"/>
              </a:spcBef>
              <a:spcAft>
                <a:spcPts val="1200"/>
              </a:spcAft>
            </a:pPr>
            <a:r>
              <a:rPr lang="en-US" dirty="0"/>
              <a:t>Michael Hemmer</a:t>
            </a:r>
          </a:p>
          <a:p>
            <a:pPr>
              <a:spcBef>
                <a:spcPts val="0"/>
              </a:spcBef>
              <a:spcAft>
                <a:spcPts val="1200"/>
              </a:spcAft>
            </a:pPr>
            <a:r>
              <a:rPr lang="en-US" dirty="0"/>
              <a:t>Brad Foote, M.D.</a:t>
            </a:r>
          </a:p>
          <a:p>
            <a:pPr>
              <a:spcBef>
                <a:spcPts val="0"/>
              </a:spcBef>
              <a:spcAft>
                <a:spcPts val="1200"/>
              </a:spcAft>
            </a:pPr>
            <a:r>
              <a:rPr lang="en-US" dirty="0"/>
              <a:t>ANS Research</a:t>
            </a:r>
          </a:p>
          <a:p>
            <a:pPr>
              <a:spcBef>
                <a:spcPts val="0"/>
              </a:spcBef>
              <a:spcAft>
                <a:spcPts val="1200"/>
              </a:spcAft>
            </a:pPr>
            <a:r>
              <a:rPr lang="en-US" dirty="0"/>
              <a:t>Anonymous donation to Sheppard Pratt Health System's Trauma Disorders Research Program</a:t>
            </a:r>
          </a:p>
          <a:p>
            <a:pPr>
              <a:spcBef>
                <a:spcPts val="0"/>
              </a:spcBef>
              <a:spcAft>
                <a:spcPts val="1200"/>
              </a:spcAft>
            </a:pPr>
            <a:r>
              <a:rPr lang="en-US" dirty="0" err="1"/>
              <a:t>Constantinidas</a:t>
            </a:r>
            <a:r>
              <a:rPr lang="en-US" dirty="0"/>
              <a:t> Family Foundation</a:t>
            </a:r>
          </a:p>
          <a:p>
            <a:pPr>
              <a:spcBef>
                <a:spcPts val="0"/>
              </a:spcBef>
              <a:spcAft>
                <a:spcPts val="1200"/>
              </a:spcAft>
            </a:pPr>
            <a:r>
              <a:rPr lang="en-US" dirty="0"/>
              <a:t>Trauma Disorders Fund, Sheppard Pratt Health System</a:t>
            </a:r>
          </a:p>
          <a:p>
            <a:pPr>
              <a:spcBef>
                <a:spcPts val="0"/>
              </a:spcBef>
              <a:spcAft>
                <a:spcPts val="1200"/>
              </a:spcAft>
            </a:pPr>
            <a:r>
              <a:rPr lang="en-US" dirty="0"/>
              <a:t>Towson University FDRC grant and College of Liberal Arts Grants </a:t>
            </a:r>
          </a:p>
          <a:p>
            <a:pPr>
              <a:spcBef>
                <a:spcPts val="0"/>
              </a:spcBef>
              <a:spcAft>
                <a:spcPts val="1200"/>
              </a:spcAft>
            </a:pPr>
            <a:r>
              <a:rPr lang="en-US" dirty="0"/>
              <a:t>Many additional generous donors</a:t>
            </a:r>
          </a:p>
        </p:txBody>
      </p:sp>
      <p:sp>
        <p:nvSpPr>
          <p:cNvPr id="3" name="Title 2"/>
          <p:cNvSpPr>
            <a:spLocks noGrp="1"/>
          </p:cNvSpPr>
          <p:nvPr>
            <p:ph type="title"/>
          </p:nvPr>
        </p:nvSpPr>
        <p:spPr/>
        <p:txBody>
          <a:bodyPr>
            <a:noAutofit/>
          </a:bodyPr>
          <a:lstStyle/>
          <a:p>
            <a:r>
              <a:rPr lang="en-US" sz="3200" dirty="0"/>
              <a:t>We are indebted to the following for funding:</a:t>
            </a:r>
            <a:br>
              <a:rPr lang="en-US" sz="3200" dirty="0"/>
            </a:b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84802"/>
            <a:ext cx="1676400" cy="654891"/>
          </a:xfrm>
          <a:prstGeom prst="rect">
            <a:avLst/>
          </a:prstGeom>
        </p:spPr>
      </p:pic>
    </p:spTree>
    <p:extLst>
      <p:ext uri="{BB962C8B-B14F-4D97-AF65-F5344CB8AC3E}">
        <p14:creationId xmlns:p14="http://schemas.microsoft.com/office/powerpoint/2010/main" val="291715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P DD">
  <a:themeElements>
    <a:clrScheme name="Custom 6">
      <a:dk1>
        <a:sysClr val="windowText" lastClr="000000"/>
      </a:dk1>
      <a:lt1>
        <a:sysClr val="window" lastClr="FFFFFF"/>
      </a:lt1>
      <a:dk2>
        <a:srgbClr val="242852"/>
      </a:dk2>
      <a:lt2>
        <a:srgbClr val="ACCBF9"/>
      </a:lt2>
      <a:accent1>
        <a:srgbClr val="12873A"/>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4212</Words>
  <Application>Microsoft Office PowerPoint</Application>
  <PresentationFormat>On-screen Show (4:3)</PresentationFormat>
  <Paragraphs>1352</Paragraphs>
  <Slides>64</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Arial</vt:lpstr>
      <vt:lpstr>Calibri</vt:lpstr>
      <vt:lpstr>Cambria</vt:lpstr>
      <vt:lpstr>Garamond</vt:lpstr>
      <vt:lpstr>Rockwell</vt:lpstr>
      <vt:lpstr>Wingdings</vt:lpstr>
      <vt:lpstr>TOP DD</vt:lpstr>
      <vt:lpstr>Chart</vt:lpstr>
      <vt:lpstr>          Treatment of Dissociative Disorders: The TOP DD Study Challenges  Myths and Suggests  Future Clinical Directions   </vt:lpstr>
      <vt:lpstr>Complex Dissociative Disorders</vt:lpstr>
      <vt:lpstr>PowerPoint Presentation</vt:lpstr>
      <vt:lpstr>What We Know Today about Treatment of Dissociative Disorders</vt:lpstr>
      <vt:lpstr>Treatment Should be Phasic (ISSTD Expert Treatment Guidelines)  </vt:lpstr>
      <vt:lpstr>First Stage of Treatment for Complex PTSD</vt:lpstr>
      <vt:lpstr>TOP DD Studies:   Providing Crucial Information about the Treatment of Individuals with  Dissociative Disorders</vt:lpstr>
      <vt:lpstr>TOP DD Network Study Researchers </vt:lpstr>
      <vt:lpstr>We are indebted to the following for funding: </vt:lpstr>
      <vt:lpstr>  Phasic Trauma Treatment That Focuses on Dissociation Does Not Make Patients Worse</vt:lpstr>
      <vt:lpstr>Amnesia and Identity Alternation Over Time in TOP DD Participants</vt:lpstr>
      <vt:lpstr>PowerPoint Presentation</vt:lpstr>
      <vt:lpstr>PowerPoint Presentation</vt:lpstr>
      <vt:lpstr>PowerPoint Presentation</vt:lpstr>
      <vt:lpstr>First TOP DD Methodology: Naturalistic Study</vt:lpstr>
      <vt:lpstr>PowerPoint Presentation</vt:lpstr>
      <vt:lpstr>Therapist Reported Baseline Patient Functioning</vt:lpstr>
      <vt:lpstr>PowerPoint Presentation</vt:lpstr>
      <vt:lpstr> TOP DD Network Methodology and  Overarching Results </vt:lpstr>
      <vt:lpstr>TOP DD Network study</vt:lpstr>
      <vt:lpstr>TOP DD Network study</vt:lpstr>
      <vt:lpstr>TOP DD Network study</vt:lpstr>
      <vt:lpstr>PowerPoint Presentation</vt:lpstr>
      <vt:lpstr>PowerPoint Presentation</vt:lpstr>
      <vt:lpstr>Methodology</vt:lpstr>
      <vt:lpstr>Methodology</vt:lpstr>
      <vt:lpstr>Patient and Therapist Report Measures</vt:lpstr>
      <vt:lpstr>Paired Sample Statistics: PTSD &amp; Dissociation</vt:lpstr>
      <vt:lpstr> </vt:lpstr>
      <vt:lpstr>Paired Sample Statistics: Emotion Regulation (DERS)</vt:lpstr>
      <vt:lpstr> </vt:lpstr>
      <vt:lpstr> Progress in Treatment Questionnaire (PITQ-t) </vt:lpstr>
      <vt:lpstr>Methodology</vt:lpstr>
      <vt:lpstr>Paired Sample Statistics: PITQ-t, PITQ-p</vt:lpstr>
      <vt:lpstr> </vt:lpstr>
      <vt:lpstr>PITQ-p items (7 days): Paired Sample Statistics</vt:lpstr>
      <vt:lpstr> </vt:lpstr>
      <vt:lpstr>PITQ-p items (7 days): Paired Sample Statistics</vt:lpstr>
      <vt:lpstr> </vt:lpstr>
      <vt:lpstr>PITQ-p items (7 days): Paired Sample Statistics</vt:lpstr>
      <vt:lpstr> </vt:lpstr>
      <vt:lpstr>PITQ-p items (7 days): Paired Sample Statistics</vt:lpstr>
      <vt:lpstr> </vt:lpstr>
      <vt:lpstr>PITQ-p items (7 days): Paired Sample Statistics</vt:lpstr>
      <vt:lpstr> </vt:lpstr>
      <vt:lpstr>PowerPoint Presentation</vt:lpstr>
      <vt:lpstr>Effect Sizes of Change over 2 years High vs. Low Dissociation   </vt:lpstr>
      <vt:lpstr>PowerPoint Presentation</vt:lpstr>
      <vt:lpstr>PowerPoint Presentation</vt:lpstr>
      <vt:lpstr>Some critics say treatment  destabilizes patients</vt:lpstr>
      <vt:lpstr>Safety  (Therapist Report – last 6 months)</vt:lpstr>
      <vt:lpstr>Safety  (Therapist Report – last 6 months)</vt:lpstr>
      <vt:lpstr>Significant improvements in</vt:lpstr>
      <vt:lpstr>Working together –  and learning together?  </vt:lpstr>
      <vt:lpstr>Method: Overview, Participants</vt:lpstr>
      <vt:lpstr>Method: Procedure</vt:lpstr>
      <vt:lpstr>Method: Procedure</vt:lpstr>
      <vt:lpstr>Method: Analyses</vt:lpstr>
      <vt:lpstr>Descriptive Statistics: Patients &amp; Therapists</vt:lpstr>
      <vt:lpstr>Effect Sizes: Patients &amp; Therapists</vt:lpstr>
      <vt:lpstr>Summary</vt:lpstr>
      <vt:lpstr>Limitations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bbran</dc:creator>
  <cp:lastModifiedBy>Brand, Bethany</cp:lastModifiedBy>
  <cp:revision>34</cp:revision>
  <dcterms:created xsi:type="dcterms:W3CDTF">2018-11-28T21:09:57Z</dcterms:created>
  <dcterms:modified xsi:type="dcterms:W3CDTF">2019-05-20T18:22:05Z</dcterms:modified>
</cp:coreProperties>
</file>