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m" ContentType="application/vnd.ms-excel.sheet.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3.bin" ContentType="application/vnd.openxmlformats-officedocument.oleObject"/>
  <Override PartName="/ppt/notesSlides/notesSlide10.xml" ContentType="application/vnd.openxmlformats-officedocument.presentationml.notesSlide+xml"/>
  <Override PartName="/ppt/embeddings/oleObject4.bin" ContentType="application/vnd.openxmlformats-officedocument.oleObject"/>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theme/themeOverride5.xml" ContentType="application/vnd.openxmlformats-officedocument.themeOverride+xml"/>
  <Override PartName="/ppt/charts/chart14.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theme/themeOverride9.xml" ContentType="application/vnd.openxmlformats-officedocument.themeOverride+xml"/>
  <Override PartName="/ppt/charts/chart18.xml" ContentType="application/vnd.openxmlformats-officedocument.drawingml.chart+xml"/>
  <Override PartName="/ppt/theme/themeOverride10.xml" ContentType="application/vnd.openxmlformats-officedocument.themeOverride+xml"/>
  <Override PartName="/ppt/charts/chart19.xml" ContentType="application/vnd.openxmlformats-officedocument.drawingml.chart+xml"/>
  <Override PartName="/ppt/theme/themeOverride11.xml" ContentType="application/vnd.openxmlformats-officedocument.themeOverride+xml"/>
  <Override PartName="/ppt/charts/chart20.xml" ContentType="application/vnd.openxmlformats-officedocument.drawingml.chart+xml"/>
  <Override PartName="/ppt/theme/themeOverride12.xml" ContentType="application/vnd.openxmlformats-officedocument.themeOverride+xml"/>
  <Override PartName="/ppt/charts/chart21.xml" ContentType="application/vnd.openxmlformats-officedocument.drawingml.chart+xml"/>
  <Override PartName="/ppt/theme/themeOverride13.xml" ContentType="application/vnd.openxmlformats-officedocument.themeOverride+xml"/>
  <Override PartName="/ppt/charts/chart22.xml" ContentType="application/vnd.openxmlformats-officedocument.drawingml.chart+xml"/>
  <Override PartName="/ppt/theme/themeOverride14.xml" ContentType="application/vnd.openxmlformats-officedocument.themeOverride+xml"/>
  <Override PartName="/ppt/charts/chart23.xml" ContentType="application/vnd.openxmlformats-officedocument.drawingml.chart+xml"/>
  <Override PartName="/ppt/theme/themeOverride15.xml" ContentType="application/vnd.openxmlformats-officedocument.themeOverride+xml"/>
  <Override PartName="/ppt/charts/chart24.xml" ContentType="application/vnd.openxmlformats-officedocument.drawingml.chart+xml"/>
  <Override PartName="/ppt/theme/themeOverride1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6.xml" ContentType="application/vnd.openxmlformats-officedocument.drawingml.chart+xml"/>
  <Override PartName="/ppt/theme/themeOverride1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7.xml" ContentType="application/vnd.openxmlformats-officedocument.drawingml.chart+xml"/>
  <Override PartName="/ppt/theme/themeOverride18.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8.xml" ContentType="application/vnd.openxmlformats-officedocument.drawingml.chart+xml"/>
  <Override PartName="/ppt/notesSlides/notesSlide32.xml" ContentType="application/vnd.openxmlformats-officedocument.presentationml.notesSlide+xml"/>
  <Override PartName="/ppt/charts/chart29.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0.xml" ContentType="application/vnd.openxmlformats-officedocument.drawingml.chart+xml"/>
  <Override PartName="/ppt/notesSlides/notesSlide35.xml" ContentType="application/vnd.openxmlformats-officedocument.presentationml.notesSlide+xml"/>
  <Override PartName="/ppt/charts/chart31.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2.xml" ContentType="application/vnd.openxmlformats-officedocument.drawingml.chart+xml"/>
  <Override PartName="/ppt/theme/themeOverride19.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3.xml" ContentType="application/vnd.openxmlformats-officedocument.drawingml.chart+xml"/>
  <Override PartName="/ppt/theme/themeOverride20.xml" ContentType="application/vnd.openxmlformats-officedocument.themeOverride+xml"/>
  <Override PartName="/ppt/drawings/drawing1.xml" ContentType="application/vnd.openxmlformats-officedocument.drawingml.chartshapes+xml"/>
  <Override PartName="/ppt/notesSlides/notesSlide41.xml" ContentType="application/vnd.openxmlformats-officedocument.presentationml.notesSlide+xml"/>
  <Override PartName="/ppt/charts/chart34.xml" ContentType="application/vnd.openxmlformats-officedocument.drawingml.chart+xml"/>
  <Override PartName="/ppt/theme/themeOverride21.xml" ContentType="application/vnd.openxmlformats-officedocument.themeOverride+xml"/>
  <Override PartName="/ppt/drawings/drawing2.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2"/>
  </p:notesMasterIdLst>
  <p:sldIdLst>
    <p:sldId id="256" r:id="rId2"/>
    <p:sldId id="513" r:id="rId3"/>
    <p:sldId id="511" r:id="rId4"/>
    <p:sldId id="512" r:id="rId5"/>
    <p:sldId id="509" r:id="rId6"/>
    <p:sldId id="506" r:id="rId7"/>
    <p:sldId id="281" r:id="rId8"/>
    <p:sldId id="467" r:id="rId9"/>
    <p:sldId id="405" r:id="rId10"/>
    <p:sldId id="358" r:id="rId11"/>
    <p:sldId id="402" r:id="rId12"/>
    <p:sldId id="404" r:id="rId13"/>
    <p:sldId id="403" r:id="rId14"/>
    <p:sldId id="258" r:id="rId15"/>
    <p:sldId id="410" r:id="rId16"/>
    <p:sldId id="469" r:id="rId17"/>
    <p:sldId id="470" r:id="rId18"/>
    <p:sldId id="409" r:id="rId19"/>
    <p:sldId id="498" r:id="rId20"/>
    <p:sldId id="475" r:id="rId21"/>
    <p:sldId id="477" r:id="rId22"/>
    <p:sldId id="481" r:id="rId23"/>
    <p:sldId id="482" r:id="rId24"/>
    <p:sldId id="483" r:id="rId25"/>
    <p:sldId id="484" r:id="rId26"/>
    <p:sldId id="500" r:id="rId27"/>
    <p:sldId id="503" r:id="rId28"/>
    <p:sldId id="504" r:id="rId29"/>
    <p:sldId id="499" r:id="rId30"/>
    <p:sldId id="492" r:id="rId31"/>
    <p:sldId id="419" r:id="rId32"/>
    <p:sldId id="418" r:id="rId33"/>
    <p:sldId id="420" r:id="rId34"/>
    <p:sldId id="421" r:id="rId35"/>
    <p:sldId id="422" r:id="rId36"/>
    <p:sldId id="423" r:id="rId37"/>
    <p:sldId id="411" r:id="rId38"/>
    <p:sldId id="496" r:id="rId39"/>
    <p:sldId id="501" r:id="rId40"/>
    <p:sldId id="502" r:id="rId41"/>
    <p:sldId id="495" r:id="rId42"/>
    <p:sldId id="413" r:id="rId43"/>
    <p:sldId id="445" r:id="rId44"/>
    <p:sldId id="525" r:id="rId45"/>
    <p:sldId id="497" r:id="rId46"/>
    <p:sldId id="449" r:id="rId47"/>
    <p:sldId id="447" r:id="rId48"/>
    <p:sldId id="448" r:id="rId49"/>
    <p:sldId id="434" r:id="rId50"/>
    <p:sldId id="435" r:id="rId51"/>
    <p:sldId id="436" r:id="rId52"/>
    <p:sldId id="437" r:id="rId53"/>
    <p:sldId id="431" r:id="rId54"/>
    <p:sldId id="432" r:id="rId55"/>
    <p:sldId id="507" r:id="rId56"/>
    <p:sldId id="508" r:id="rId57"/>
    <p:sldId id="493" r:id="rId58"/>
    <p:sldId id="526" r:id="rId59"/>
    <p:sldId id="521" r:id="rId60"/>
    <p:sldId id="522" r:id="rId61"/>
    <p:sldId id="514" r:id="rId62"/>
    <p:sldId id="515" r:id="rId63"/>
    <p:sldId id="518" r:id="rId64"/>
    <p:sldId id="519" r:id="rId65"/>
    <p:sldId id="520" r:id="rId66"/>
    <p:sldId id="516" r:id="rId67"/>
    <p:sldId id="517" r:id="rId68"/>
    <p:sldId id="524" r:id="rId69"/>
    <p:sldId id="527" r:id="rId70"/>
    <p:sldId id="523" r:id="rId71"/>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rgbClr val="001C3D"/>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3200" kern="1200">
        <a:solidFill>
          <a:srgbClr val="001C3D"/>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3200" kern="1200">
        <a:solidFill>
          <a:srgbClr val="001C3D"/>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3200" kern="1200">
        <a:solidFill>
          <a:srgbClr val="001C3D"/>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3200" kern="1200">
        <a:solidFill>
          <a:srgbClr val="001C3D"/>
        </a:solidFill>
        <a:latin typeface="Verdana" charset="0"/>
        <a:ea typeface="ＭＳ Ｐゴシック" charset="0"/>
        <a:cs typeface="ＭＳ Ｐゴシック" charset="0"/>
      </a:defRPr>
    </a:lvl5pPr>
    <a:lvl6pPr marL="2286000" algn="l" defTabSz="457200" rtl="0" eaLnBrk="1" latinLnBrk="0" hangingPunct="1">
      <a:defRPr sz="3200" kern="1200">
        <a:solidFill>
          <a:srgbClr val="001C3D"/>
        </a:solidFill>
        <a:latin typeface="Verdana" charset="0"/>
        <a:ea typeface="ＭＳ Ｐゴシック" charset="0"/>
        <a:cs typeface="ＭＳ Ｐゴシック" charset="0"/>
      </a:defRPr>
    </a:lvl6pPr>
    <a:lvl7pPr marL="2743200" algn="l" defTabSz="457200" rtl="0" eaLnBrk="1" latinLnBrk="0" hangingPunct="1">
      <a:defRPr sz="3200" kern="1200">
        <a:solidFill>
          <a:srgbClr val="001C3D"/>
        </a:solidFill>
        <a:latin typeface="Verdana" charset="0"/>
        <a:ea typeface="ＭＳ Ｐゴシック" charset="0"/>
        <a:cs typeface="ＭＳ Ｐゴシック" charset="0"/>
      </a:defRPr>
    </a:lvl7pPr>
    <a:lvl8pPr marL="3200400" algn="l" defTabSz="457200" rtl="0" eaLnBrk="1" latinLnBrk="0" hangingPunct="1">
      <a:defRPr sz="3200" kern="1200">
        <a:solidFill>
          <a:srgbClr val="001C3D"/>
        </a:solidFill>
        <a:latin typeface="Verdana" charset="0"/>
        <a:ea typeface="ＭＳ Ｐゴシック" charset="0"/>
        <a:cs typeface="ＭＳ Ｐゴシック" charset="0"/>
      </a:defRPr>
    </a:lvl8pPr>
    <a:lvl9pPr marL="3657600" algn="l" defTabSz="457200" rtl="0" eaLnBrk="1" latinLnBrk="0" hangingPunct="1">
      <a:defRPr sz="3200" kern="1200">
        <a:solidFill>
          <a:srgbClr val="001C3D"/>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9451"/>
    <a:srgbClr val="0000FF"/>
    <a:srgbClr val="000080"/>
    <a:srgbClr val="E25132"/>
    <a:srgbClr val="00A2DB"/>
    <a:srgbClr val="FFFFFF"/>
    <a:srgbClr val="000000"/>
    <a:srgbClr val="001C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760" y="-248"/>
      </p:cViewPr>
      <p:guideLst>
        <p:guide orient="horz" pos="2112"/>
        <p:guide orient="horz" pos="3600"/>
        <p:guide orient="horz" pos="1344"/>
        <p:guide orient="horz" pos="2592"/>
        <p:guide pos="2880"/>
        <p:guide pos="192"/>
        <p:guide pos="5568"/>
        <p:guide pos="33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Macro-Enabled_Worksheet28.xlsm"/></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Macro-Enabled_Worksheet29.xlsm"/></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Macro-Enabled_Worksheet30.xlsm"/></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Macro-Enabled_Worksheet31.xlsm"/></Relationships>
</file>

<file path=ppt/charts/_rels/chart32.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package" Target="../embeddings/Microsoft_Excel_Macro-Enabled_Worksheet32.xlsm"/></Relationships>
</file>

<file path=ppt/charts/_rels/chart33.xml.rels><?xml version="1.0" encoding="UTF-8" standalone="yes"?>
<Relationships xmlns="http://schemas.openxmlformats.org/package/2006/relationships"><Relationship Id="rId1" Type="http://schemas.openxmlformats.org/officeDocument/2006/relationships/themeOverride" Target="../theme/themeOverride20.xml"/><Relationship Id="rId2" Type="http://schemas.openxmlformats.org/officeDocument/2006/relationships/oleObject" Target="file:///D:\Paper%203\graphs%20sumscore%20HDRS_IDS_total%20sample_10092012.xls" TargetMode="External"/><Relationship Id="rId3" Type="http://schemas.openxmlformats.org/officeDocument/2006/relationships/chartUserShapes" Target="../drawings/drawing1.xml"/></Relationships>
</file>

<file path=ppt/charts/_rels/chart34.xml.rels><?xml version="1.0" encoding="UTF-8" standalone="yes"?>
<Relationships xmlns="http://schemas.openxmlformats.org/package/2006/relationships"><Relationship Id="rId1" Type="http://schemas.openxmlformats.org/officeDocument/2006/relationships/themeOverride" Target="../theme/themeOverride21.xml"/><Relationship Id="rId2" Type="http://schemas.openxmlformats.org/officeDocument/2006/relationships/oleObject" Target="file:///D:\Paper%203\graphs%20sumscore%20HDRS_IDS_total%20sample_10092012.xls" TargetMode="External"/><Relationship Id="rId3"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Hallucinations</c:v>
                </c:pt>
              </c:strCache>
            </c:strRef>
          </c:tx>
          <c:spPr>
            <a:solidFill>
              <a:schemeClr val="accent1">
                <a:lumMod val="75000"/>
              </a:schemeClr>
            </a:solidFill>
          </c:spPr>
          <c:invertIfNegative val="0"/>
          <c:cat>
            <c:strRef>
              <c:f>Sheet1!$A$2:$A$6</c:f>
              <c:strCache>
                <c:ptCount val="5"/>
                <c:pt idx="0">
                  <c:v>Total</c:v>
                </c:pt>
                <c:pt idx="1">
                  <c:v>Neglect</c:v>
                </c:pt>
                <c:pt idx="2">
                  <c:v>Psych Ab</c:v>
                </c:pt>
                <c:pt idx="3">
                  <c:v>Phys Ab</c:v>
                </c:pt>
                <c:pt idx="4">
                  <c:v>Sex Ab</c:v>
                </c:pt>
              </c:strCache>
            </c:strRef>
          </c:cat>
          <c:val>
            <c:numRef>
              <c:f>Sheet1!$B$2:$B$6</c:f>
              <c:numCache>
                <c:formatCode>General</c:formatCode>
                <c:ptCount val="5"/>
                <c:pt idx="0">
                  <c:v>1.34</c:v>
                </c:pt>
                <c:pt idx="1">
                  <c:v>1.22</c:v>
                </c:pt>
                <c:pt idx="2">
                  <c:v>1.29</c:v>
                </c:pt>
                <c:pt idx="3">
                  <c:v>1.24</c:v>
                </c:pt>
                <c:pt idx="4">
                  <c:v>1.2</c:v>
                </c:pt>
              </c:numCache>
            </c:numRef>
          </c:val>
        </c:ser>
        <c:ser>
          <c:idx val="1"/>
          <c:order val="1"/>
          <c:tx>
            <c:strRef>
              <c:f>Sheet1!$C$1</c:f>
              <c:strCache>
                <c:ptCount val="1"/>
                <c:pt idx="0">
                  <c:v>Delusions</c:v>
                </c:pt>
              </c:strCache>
            </c:strRef>
          </c:tx>
          <c:spPr>
            <a:solidFill>
              <a:schemeClr val="accent1">
                <a:lumMod val="50000"/>
              </a:schemeClr>
            </a:solidFill>
          </c:spPr>
          <c:invertIfNegative val="0"/>
          <c:cat>
            <c:strRef>
              <c:f>Sheet1!$A$2:$A$6</c:f>
              <c:strCache>
                <c:ptCount val="5"/>
                <c:pt idx="0">
                  <c:v>Total</c:v>
                </c:pt>
                <c:pt idx="1">
                  <c:v>Neglect</c:v>
                </c:pt>
                <c:pt idx="2">
                  <c:v>Psych Ab</c:v>
                </c:pt>
                <c:pt idx="3">
                  <c:v>Phys Ab</c:v>
                </c:pt>
                <c:pt idx="4">
                  <c:v>Sex Ab</c:v>
                </c:pt>
              </c:strCache>
            </c:strRef>
          </c:cat>
          <c:val>
            <c:numRef>
              <c:f>Sheet1!$C$2:$C$6</c:f>
              <c:numCache>
                <c:formatCode>General</c:formatCode>
                <c:ptCount val="5"/>
                <c:pt idx="0">
                  <c:v>1.29</c:v>
                </c:pt>
                <c:pt idx="1">
                  <c:v>1.26</c:v>
                </c:pt>
                <c:pt idx="2">
                  <c:v>1.23</c:v>
                </c:pt>
                <c:pt idx="3">
                  <c:v>1.17</c:v>
                </c:pt>
                <c:pt idx="4">
                  <c:v>1.11</c:v>
                </c:pt>
              </c:numCache>
            </c:numRef>
          </c:val>
        </c:ser>
        <c:ser>
          <c:idx val="2"/>
          <c:order val="2"/>
          <c:tx>
            <c:strRef>
              <c:f>Sheet1!$D$1</c:f>
              <c:strCache>
                <c:ptCount val="1"/>
                <c:pt idx="0">
                  <c:v>Hall + Del</c:v>
                </c:pt>
              </c:strCache>
            </c:strRef>
          </c:tx>
          <c:spPr>
            <a:solidFill>
              <a:schemeClr val="accent1">
                <a:lumMod val="25000"/>
              </a:schemeClr>
            </a:solidFill>
          </c:spPr>
          <c:invertIfNegative val="0"/>
          <c:cat>
            <c:strRef>
              <c:f>Sheet1!$A$2:$A$6</c:f>
              <c:strCache>
                <c:ptCount val="5"/>
                <c:pt idx="0">
                  <c:v>Total</c:v>
                </c:pt>
                <c:pt idx="1">
                  <c:v>Neglect</c:v>
                </c:pt>
                <c:pt idx="2">
                  <c:v>Psych Ab</c:v>
                </c:pt>
                <c:pt idx="3">
                  <c:v>Phys Ab</c:v>
                </c:pt>
                <c:pt idx="4">
                  <c:v>Sex Ab</c:v>
                </c:pt>
              </c:strCache>
            </c:strRef>
          </c:cat>
          <c:val>
            <c:numRef>
              <c:f>Sheet1!$D$2:$D$6</c:f>
              <c:numCache>
                <c:formatCode>General</c:formatCode>
                <c:ptCount val="5"/>
                <c:pt idx="0">
                  <c:v>1.59</c:v>
                </c:pt>
                <c:pt idx="1">
                  <c:v>1.5</c:v>
                </c:pt>
                <c:pt idx="2">
                  <c:v>1.5</c:v>
                </c:pt>
                <c:pt idx="3">
                  <c:v>1.34</c:v>
                </c:pt>
                <c:pt idx="4">
                  <c:v>1.3</c:v>
                </c:pt>
              </c:numCache>
            </c:numRef>
          </c:val>
        </c:ser>
        <c:dLbls>
          <c:showLegendKey val="0"/>
          <c:showVal val="0"/>
          <c:showCatName val="0"/>
          <c:showSerName val="0"/>
          <c:showPercent val="0"/>
          <c:showBubbleSize val="0"/>
        </c:dLbls>
        <c:gapWidth val="150"/>
        <c:axId val="2127670904"/>
        <c:axId val="2127667944"/>
      </c:barChart>
      <c:catAx>
        <c:axId val="2127670904"/>
        <c:scaling>
          <c:orientation val="minMax"/>
        </c:scaling>
        <c:delete val="0"/>
        <c:axPos val="b"/>
        <c:majorTickMark val="out"/>
        <c:minorTickMark val="none"/>
        <c:tickLblPos val="nextTo"/>
        <c:txPr>
          <a:bodyPr/>
          <a:lstStyle/>
          <a:p>
            <a:pPr>
              <a:defRPr sz="1400"/>
            </a:pPr>
            <a:endParaRPr lang="en-US"/>
          </a:p>
        </c:txPr>
        <c:crossAx val="2127667944"/>
        <c:crosses val="autoZero"/>
        <c:auto val="1"/>
        <c:lblAlgn val="ctr"/>
        <c:lblOffset val="100"/>
        <c:noMultiLvlLbl val="0"/>
      </c:catAx>
      <c:valAx>
        <c:axId val="2127667944"/>
        <c:scaling>
          <c:orientation val="minMax"/>
          <c:max val="2.0"/>
        </c:scaling>
        <c:delete val="0"/>
        <c:axPos val="l"/>
        <c:numFmt formatCode="General" sourceLinked="1"/>
        <c:majorTickMark val="out"/>
        <c:minorTickMark val="none"/>
        <c:tickLblPos val="nextTo"/>
        <c:txPr>
          <a:bodyPr/>
          <a:lstStyle/>
          <a:p>
            <a:pPr>
              <a:defRPr sz="1600"/>
            </a:pPr>
            <a:endParaRPr lang="en-US"/>
          </a:p>
        </c:txPr>
        <c:crossAx val="2127670904"/>
        <c:crosses val="autoZero"/>
        <c:crossBetween val="between"/>
        <c:majorUnit val="1.0"/>
      </c:valAx>
      <c:spPr>
        <a:noFill/>
        <a:ln w="25400">
          <a:noFill/>
        </a:ln>
      </c:spPr>
    </c:plotArea>
    <c:legend>
      <c:legendPos val="t"/>
      <c:layout/>
      <c:overlay val="0"/>
      <c:txPr>
        <a:bodyPr/>
        <a:lstStyle/>
        <a:p>
          <a:pPr>
            <a:defRPr sz="16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Sheet1!$A$2:$A$3</c:f>
              <c:strCache>
                <c:ptCount val="2"/>
                <c:pt idx="0">
                  <c:v>Married</c:v>
                </c:pt>
                <c:pt idx="1">
                  <c:v>Living together</c:v>
                </c:pt>
              </c:strCache>
            </c:strRef>
          </c:cat>
          <c:val>
            <c:numRef>
              <c:f>Sheet1!$B$2:$B$3</c:f>
              <c:numCache>
                <c:formatCode>General</c:formatCode>
                <c:ptCount val="2"/>
                <c:pt idx="0">
                  <c:v>55.0</c:v>
                </c:pt>
                <c:pt idx="1">
                  <c:v>25.0</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Sheet1!$A$2:$A$3</c:f>
              <c:strCache>
                <c:ptCount val="2"/>
                <c:pt idx="0">
                  <c:v>Married</c:v>
                </c:pt>
                <c:pt idx="1">
                  <c:v>Living together</c:v>
                </c:pt>
              </c:strCache>
            </c:strRef>
          </c:cat>
          <c:val>
            <c:numRef>
              <c:f>Sheet1!$C$2:$C$3</c:f>
              <c:numCache>
                <c:formatCode>General</c:formatCode>
                <c:ptCount val="2"/>
                <c:pt idx="0">
                  <c:v>44.0</c:v>
                </c:pt>
                <c:pt idx="1">
                  <c:v>22.0</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Sheet1!$A$2:$A$3</c:f>
              <c:strCache>
                <c:ptCount val="2"/>
                <c:pt idx="0">
                  <c:v>Married</c:v>
                </c:pt>
                <c:pt idx="1">
                  <c:v>Living together</c:v>
                </c:pt>
              </c:strCache>
            </c:strRef>
          </c:cat>
          <c:val>
            <c:numRef>
              <c:f>Sheet1!$D$2:$D$3</c:f>
              <c:numCache>
                <c:formatCode>General</c:formatCode>
                <c:ptCount val="2"/>
                <c:pt idx="0">
                  <c:v>53.0</c:v>
                </c:pt>
                <c:pt idx="1">
                  <c:v>25.0</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Sheet1!$A$2:$A$3</c:f>
              <c:strCache>
                <c:ptCount val="2"/>
                <c:pt idx="0">
                  <c:v>Married</c:v>
                </c:pt>
                <c:pt idx="1">
                  <c:v>Living together</c:v>
                </c:pt>
              </c:strCache>
            </c:strRef>
          </c:cat>
          <c:val>
            <c:numRef>
              <c:f>Sheet1!$E$2:$E$3</c:f>
              <c:numCache>
                <c:formatCode>General</c:formatCode>
                <c:ptCount val="2"/>
                <c:pt idx="0">
                  <c:v>44.0</c:v>
                </c:pt>
                <c:pt idx="1">
                  <c:v>17.0</c:v>
                </c:pt>
              </c:numCache>
            </c:numRef>
          </c:val>
        </c:ser>
        <c:dLbls>
          <c:showLegendKey val="0"/>
          <c:showVal val="0"/>
          <c:showCatName val="0"/>
          <c:showSerName val="0"/>
          <c:showPercent val="0"/>
          <c:showBubbleSize val="0"/>
        </c:dLbls>
        <c:gapWidth val="150"/>
        <c:axId val="2040775880"/>
        <c:axId val="2040721880"/>
      </c:barChart>
      <c:catAx>
        <c:axId val="2040775880"/>
        <c:scaling>
          <c:orientation val="minMax"/>
        </c:scaling>
        <c:delete val="0"/>
        <c:axPos val="b"/>
        <c:majorTickMark val="out"/>
        <c:minorTickMark val="none"/>
        <c:tickLblPos val="nextTo"/>
        <c:txPr>
          <a:bodyPr/>
          <a:lstStyle/>
          <a:p>
            <a:pPr>
              <a:defRPr sz="1000"/>
            </a:pPr>
            <a:endParaRPr lang="en-US"/>
          </a:p>
        </c:txPr>
        <c:crossAx val="2040721880"/>
        <c:crosses val="autoZero"/>
        <c:auto val="1"/>
        <c:lblAlgn val="ctr"/>
        <c:lblOffset val="100"/>
        <c:noMultiLvlLbl val="0"/>
      </c:catAx>
      <c:valAx>
        <c:axId val="2040721880"/>
        <c:scaling>
          <c:orientation val="minMax"/>
          <c:max val="60.0"/>
        </c:scaling>
        <c:delete val="0"/>
        <c:axPos val="l"/>
        <c:numFmt formatCode="General" sourceLinked="1"/>
        <c:majorTickMark val="out"/>
        <c:minorTickMark val="none"/>
        <c:tickLblPos val="nextTo"/>
        <c:txPr>
          <a:bodyPr/>
          <a:lstStyle/>
          <a:p>
            <a:pPr>
              <a:defRPr sz="1100"/>
            </a:pPr>
            <a:endParaRPr lang="en-US"/>
          </a:p>
        </c:txPr>
        <c:crossAx val="204077588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1251776118443"/>
          <c:y val="0.0431124936735424"/>
          <c:w val="0.794152623392722"/>
          <c:h val="0.747204014368774"/>
        </c:manualLayout>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c:f>
              <c:strCache>
                <c:ptCount val="1"/>
                <c:pt idx="0">
                  <c:v>Education</c:v>
                </c:pt>
              </c:strCache>
            </c:strRef>
          </c:cat>
          <c:val>
            <c:numRef>
              <c:f>Sheet1!$B$2</c:f>
              <c:numCache>
                <c:formatCode>General</c:formatCode>
                <c:ptCount val="1"/>
                <c:pt idx="0">
                  <c:v>3.01</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c:f>
              <c:strCache>
                <c:ptCount val="1"/>
                <c:pt idx="0">
                  <c:v>Education</c:v>
                </c:pt>
              </c:strCache>
            </c:strRef>
          </c:cat>
          <c:val>
            <c:numRef>
              <c:f>Sheet1!$C$2</c:f>
              <c:numCache>
                <c:formatCode>General</c:formatCode>
                <c:ptCount val="1"/>
                <c:pt idx="0">
                  <c:v>3.04</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c:f>
              <c:strCache>
                <c:ptCount val="1"/>
                <c:pt idx="0">
                  <c:v>Education</c:v>
                </c:pt>
              </c:strCache>
            </c:strRef>
          </c:cat>
          <c:val>
            <c:numRef>
              <c:f>Sheet1!$D$2</c:f>
              <c:numCache>
                <c:formatCode>General</c:formatCode>
                <c:ptCount val="1"/>
                <c:pt idx="0">
                  <c:v>2.89</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c:f>
              <c:strCache>
                <c:ptCount val="1"/>
                <c:pt idx="0">
                  <c:v>Education</c:v>
                </c:pt>
              </c:strCache>
            </c:strRef>
          </c:cat>
          <c:val>
            <c:numRef>
              <c:f>Sheet1!$E$2</c:f>
              <c:numCache>
                <c:formatCode>General</c:formatCode>
                <c:ptCount val="1"/>
                <c:pt idx="0">
                  <c:v>2.9</c:v>
                </c:pt>
              </c:numCache>
            </c:numRef>
          </c:val>
        </c:ser>
        <c:dLbls>
          <c:showLegendKey val="0"/>
          <c:showVal val="0"/>
          <c:showCatName val="0"/>
          <c:showSerName val="0"/>
          <c:showPercent val="0"/>
          <c:showBubbleSize val="0"/>
        </c:dLbls>
        <c:gapWidth val="150"/>
        <c:axId val="-2116453880"/>
        <c:axId val="2122894856"/>
      </c:barChart>
      <c:catAx>
        <c:axId val="-2116453880"/>
        <c:scaling>
          <c:orientation val="minMax"/>
        </c:scaling>
        <c:delete val="0"/>
        <c:axPos val="b"/>
        <c:majorTickMark val="out"/>
        <c:minorTickMark val="none"/>
        <c:tickLblPos val="nextTo"/>
        <c:txPr>
          <a:bodyPr/>
          <a:lstStyle/>
          <a:p>
            <a:pPr>
              <a:defRPr sz="1000"/>
            </a:pPr>
            <a:endParaRPr lang="en-US"/>
          </a:p>
        </c:txPr>
        <c:crossAx val="2122894856"/>
        <c:crosses val="autoZero"/>
        <c:auto val="1"/>
        <c:lblAlgn val="ctr"/>
        <c:lblOffset val="100"/>
        <c:noMultiLvlLbl val="0"/>
      </c:catAx>
      <c:valAx>
        <c:axId val="2122894856"/>
        <c:scaling>
          <c:orientation val="minMax"/>
          <c:max val="3.1"/>
          <c:min val="2.8"/>
        </c:scaling>
        <c:delete val="0"/>
        <c:axPos val="l"/>
        <c:numFmt formatCode="General" sourceLinked="1"/>
        <c:majorTickMark val="out"/>
        <c:minorTickMark val="none"/>
        <c:tickLblPos val="nextTo"/>
        <c:txPr>
          <a:bodyPr/>
          <a:lstStyle/>
          <a:p>
            <a:pPr>
              <a:defRPr sz="1100"/>
            </a:pPr>
            <a:endParaRPr lang="en-US"/>
          </a:p>
        </c:txPr>
        <c:crossAx val="-211645388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656024991932"/>
          <c:y val="0.109470595221221"/>
          <c:w val="0.813757135450558"/>
          <c:h val="0.691657823460228"/>
        </c:manualLayout>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Sheet1!$A$2:$A$5</c:f>
              <c:strCache>
                <c:ptCount val="4"/>
                <c:pt idx="0">
                  <c:v>Service use</c:v>
                </c:pt>
                <c:pt idx="1">
                  <c:v>Medication</c:v>
                </c:pt>
                <c:pt idx="2">
                  <c:v>Substance use</c:v>
                </c:pt>
                <c:pt idx="3">
                  <c:v>Alcohol problems</c:v>
                </c:pt>
              </c:strCache>
            </c:strRef>
          </c:cat>
          <c:val>
            <c:numRef>
              <c:f>Sheet1!$B$2:$B$5</c:f>
              <c:numCache>
                <c:formatCode>General</c:formatCode>
                <c:ptCount val="4"/>
                <c:pt idx="0">
                  <c:v>14.0</c:v>
                </c:pt>
                <c:pt idx="1">
                  <c:v>15.0</c:v>
                </c:pt>
                <c:pt idx="2">
                  <c:v>6.0</c:v>
                </c:pt>
                <c:pt idx="3">
                  <c:v>14.0</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Sheet1!$A$2:$A$5</c:f>
              <c:strCache>
                <c:ptCount val="4"/>
                <c:pt idx="0">
                  <c:v>Service use</c:v>
                </c:pt>
                <c:pt idx="1">
                  <c:v>Medication</c:v>
                </c:pt>
                <c:pt idx="2">
                  <c:v>Substance use</c:v>
                </c:pt>
                <c:pt idx="3">
                  <c:v>Alcohol problems</c:v>
                </c:pt>
              </c:strCache>
            </c:strRef>
          </c:cat>
          <c:val>
            <c:numRef>
              <c:f>Sheet1!$C$2:$C$5</c:f>
              <c:numCache>
                <c:formatCode>General</c:formatCode>
                <c:ptCount val="4"/>
                <c:pt idx="0">
                  <c:v>6.0</c:v>
                </c:pt>
                <c:pt idx="1">
                  <c:v>19.0</c:v>
                </c:pt>
                <c:pt idx="2">
                  <c:v>6.0</c:v>
                </c:pt>
                <c:pt idx="3">
                  <c:v>16.0</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Sheet1!$A$2:$A$5</c:f>
              <c:strCache>
                <c:ptCount val="4"/>
                <c:pt idx="0">
                  <c:v>Service use</c:v>
                </c:pt>
                <c:pt idx="1">
                  <c:v>Medication</c:v>
                </c:pt>
                <c:pt idx="2">
                  <c:v>Substance use</c:v>
                </c:pt>
                <c:pt idx="3">
                  <c:v>Alcohol problems</c:v>
                </c:pt>
              </c:strCache>
            </c:strRef>
          </c:cat>
          <c:val>
            <c:numRef>
              <c:f>Sheet1!$D$2:$D$5</c:f>
              <c:numCache>
                <c:formatCode>General</c:formatCode>
                <c:ptCount val="4"/>
                <c:pt idx="0">
                  <c:v>5.0</c:v>
                </c:pt>
                <c:pt idx="1">
                  <c:v>22.0</c:v>
                </c:pt>
                <c:pt idx="2">
                  <c:v>8.0</c:v>
                </c:pt>
                <c:pt idx="3">
                  <c:v>17.0</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Sheet1!$A$2:$A$5</c:f>
              <c:strCache>
                <c:ptCount val="4"/>
                <c:pt idx="0">
                  <c:v>Service use</c:v>
                </c:pt>
                <c:pt idx="1">
                  <c:v>Medication</c:v>
                </c:pt>
                <c:pt idx="2">
                  <c:v>Substance use</c:v>
                </c:pt>
                <c:pt idx="3">
                  <c:v>Alcohol problems</c:v>
                </c:pt>
              </c:strCache>
            </c:strRef>
          </c:cat>
          <c:val>
            <c:numRef>
              <c:f>Sheet1!$E$2:$E$5</c:f>
              <c:numCache>
                <c:formatCode>General</c:formatCode>
                <c:ptCount val="4"/>
                <c:pt idx="0">
                  <c:v>37.0</c:v>
                </c:pt>
                <c:pt idx="1">
                  <c:v>28.0</c:v>
                </c:pt>
                <c:pt idx="2">
                  <c:v>18.0</c:v>
                </c:pt>
                <c:pt idx="3">
                  <c:v>23.0</c:v>
                </c:pt>
              </c:numCache>
            </c:numRef>
          </c:val>
        </c:ser>
        <c:dLbls>
          <c:showLegendKey val="0"/>
          <c:showVal val="0"/>
          <c:showCatName val="0"/>
          <c:showSerName val="0"/>
          <c:showPercent val="0"/>
          <c:showBubbleSize val="0"/>
        </c:dLbls>
        <c:gapWidth val="150"/>
        <c:axId val="-2087227384"/>
        <c:axId val="-2119810904"/>
      </c:barChart>
      <c:catAx>
        <c:axId val="-2087227384"/>
        <c:scaling>
          <c:orientation val="minMax"/>
        </c:scaling>
        <c:delete val="0"/>
        <c:axPos val="b"/>
        <c:majorTickMark val="out"/>
        <c:minorTickMark val="none"/>
        <c:tickLblPos val="nextTo"/>
        <c:txPr>
          <a:bodyPr/>
          <a:lstStyle/>
          <a:p>
            <a:pPr>
              <a:defRPr sz="1000"/>
            </a:pPr>
            <a:endParaRPr lang="en-US"/>
          </a:p>
        </c:txPr>
        <c:crossAx val="-2119810904"/>
        <c:crosses val="autoZero"/>
        <c:auto val="1"/>
        <c:lblAlgn val="ctr"/>
        <c:lblOffset val="100"/>
        <c:noMultiLvlLbl val="0"/>
      </c:catAx>
      <c:valAx>
        <c:axId val="-2119810904"/>
        <c:scaling>
          <c:orientation val="minMax"/>
          <c:max val="45.0"/>
          <c:min val="0.0"/>
        </c:scaling>
        <c:delete val="0"/>
        <c:axPos val="l"/>
        <c:numFmt formatCode="General" sourceLinked="1"/>
        <c:majorTickMark val="out"/>
        <c:minorTickMark val="none"/>
        <c:tickLblPos val="nextTo"/>
        <c:txPr>
          <a:bodyPr/>
          <a:lstStyle/>
          <a:p>
            <a:pPr>
              <a:defRPr sz="1100"/>
            </a:pPr>
            <a:endParaRPr lang="en-US"/>
          </a:p>
        </c:txPr>
        <c:crossAx val="-20872273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656024991932"/>
          <c:y val="0.109470595221221"/>
          <c:w val="0.813757135450558"/>
          <c:h val="0.691657823460228"/>
        </c:manualLayout>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Sheet1!$A$2:$A$7</c:f>
              <c:strCache>
                <c:ptCount val="6"/>
                <c:pt idx="0">
                  <c:v>Physical functioning</c:v>
                </c:pt>
                <c:pt idx="1">
                  <c:v>Social functioning</c:v>
                </c:pt>
                <c:pt idx="2">
                  <c:v>Mental health</c:v>
                </c:pt>
                <c:pt idx="3">
                  <c:v>Vitality</c:v>
                </c:pt>
                <c:pt idx="4">
                  <c:v>Physical pain</c:v>
                </c:pt>
                <c:pt idx="5">
                  <c:v>General health</c:v>
                </c:pt>
              </c:strCache>
            </c:strRef>
          </c:cat>
          <c:val>
            <c:numRef>
              <c:f>Sheet1!$B$2:$B$7</c:f>
              <c:numCache>
                <c:formatCode>General</c:formatCode>
                <c:ptCount val="6"/>
                <c:pt idx="0">
                  <c:v>92.0</c:v>
                </c:pt>
                <c:pt idx="1">
                  <c:v>89.0</c:v>
                </c:pt>
                <c:pt idx="2">
                  <c:v>83.0</c:v>
                </c:pt>
                <c:pt idx="3">
                  <c:v>70.0</c:v>
                </c:pt>
                <c:pt idx="4">
                  <c:v>84.0</c:v>
                </c:pt>
                <c:pt idx="5">
                  <c:v>70.0</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Sheet1!$A$2:$A$7</c:f>
              <c:strCache>
                <c:ptCount val="6"/>
                <c:pt idx="0">
                  <c:v>Physical functioning</c:v>
                </c:pt>
                <c:pt idx="1">
                  <c:v>Social functioning</c:v>
                </c:pt>
                <c:pt idx="2">
                  <c:v>Mental health</c:v>
                </c:pt>
                <c:pt idx="3">
                  <c:v>Vitality</c:v>
                </c:pt>
                <c:pt idx="4">
                  <c:v>Physical pain</c:v>
                </c:pt>
                <c:pt idx="5">
                  <c:v>General health</c:v>
                </c:pt>
              </c:strCache>
            </c:strRef>
          </c:cat>
          <c:val>
            <c:numRef>
              <c:f>Sheet1!$C$2:$C$7</c:f>
              <c:numCache>
                <c:formatCode>General</c:formatCode>
                <c:ptCount val="6"/>
                <c:pt idx="0">
                  <c:v>87.0</c:v>
                </c:pt>
                <c:pt idx="1">
                  <c:v>82.0</c:v>
                </c:pt>
                <c:pt idx="2">
                  <c:v>78.0</c:v>
                </c:pt>
                <c:pt idx="3">
                  <c:v>62.0</c:v>
                </c:pt>
                <c:pt idx="4">
                  <c:v>81.0</c:v>
                </c:pt>
                <c:pt idx="5">
                  <c:v>65.0</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Sheet1!$A$2:$A$7</c:f>
              <c:strCache>
                <c:ptCount val="6"/>
                <c:pt idx="0">
                  <c:v>Physical functioning</c:v>
                </c:pt>
                <c:pt idx="1">
                  <c:v>Social functioning</c:v>
                </c:pt>
                <c:pt idx="2">
                  <c:v>Mental health</c:v>
                </c:pt>
                <c:pt idx="3">
                  <c:v>Vitality</c:v>
                </c:pt>
                <c:pt idx="4">
                  <c:v>Physical pain</c:v>
                </c:pt>
                <c:pt idx="5">
                  <c:v>General health</c:v>
                </c:pt>
              </c:strCache>
            </c:strRef>
          </c:cat>
          <c:val>
            <c:numRef>
              <c:f>Sheet1!$D$2:$D$7</c:f>
              <c:numCache>
                <c:formatCode>General</c:formatCode>
                <c:ptCount val="6"/>
                <c:pt idx="0">
                  <c:v>88.0</c:v>
                </c:pt>
                <c:pt idx="1">
                  <c:v>86.0</c:v>
                </c:pt>
                <c:pt idx="2">
                  <c:v>77.0</c:v>
                </c:pt>
                <c:pt idx="3">
                  <c:v>64.0</c:v>
                </c:pt>
                <c:pt idx="4">
                  <c:v>81.0</c:v>
                </c:pt>
                <c:pt idx="5">
                  <c:v>64.0</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Sheet1!$A$2:$A$7</c:f>
              <c:strCache>
                <c:ptCount val="6"/>
                <c:pt idx="0">
                  <c:v>Physical functioning</c:v>
                </c:pt>
                <c:pt idx="1">
                  <c:v>Social functioning</c:v>
                </c:pt>
                <c:pt idx="2">
                  <c:v>Mental health</c:v>
                </c:pt>
                <c:pt idx="3">
                  <c:v>Vitality</c:v>
                </c:pt>
                <c:pt idx="4">
                  <c:v>Physical pain</c:v>
                </c:pt>
                <c:pt idx="5">
                  <c:v>General health</c:v>
                </c:pt>
              </c:strCache>
            </c:strRef>
          </c:cat>
          <c:val>
            <c:numRef>
              <c:f>Sheet1!$E$2:$E$7</c:f>
              <c:numCache>
                <c:formatCode>General</c:formatCode>
                <c:ptCount val="6"/>
                <c:pt idx="0">
                  <c:v>84.0</c:v>
                </c:pt>
                <c:pt idx="1">
                  <c:v>75.0</c:v>
                </c:pt>
                <c:pt idx="2">
                  <c:v>70.0</c:v>
                </c:pt>
                <c:pt idx="3">
                  <c:v>56.0</c:v>
                </c:pt>
                <c:pt idx="4">
                  <c:v>73.0</c:v>
                </c:pt>
                <c:pt idx="5">
                  <c:v>58.0</c:v>
                </c:pt>
              </c:numCache>
            </c:numRef>
          </c:val>
        </c:ser>
        <c:dLbls>
          <c:showLegendKey val="0"/>
          <c:showVal val="0"/>
          <c:showCatName val="0"/>
          <c:showSerName val="0"/>
          <c:showPercent val="0"/>
          <c:showBubbleSize val="0"/>
        </c:dLbls>
        <c:gapWidth val="150"/>
        <c:axId val="-2070655272"/>
        <c:axId val="-2070652152"/>
      </c:barChart>
      <c:catAx>
        <c:axId val="-2070655272"/>
        <c:scaling>
          <c:orientation val="minMax"/>
        </c:scaling>
        <c:delete val="0"/>
        <c:axPos val="b"/>
        <c:majorTickMark val="out"/>
        <c:minorTickMark val="none"/>
        <c:tickLblPos val="nextTo"/>
        <c:txPr>
          <a:bodyPr/>
          <a:lstStyle/>
          <a:p>
            <a:pPr>
              <a:defRPr sz="800"/>
            </a:pPr>
            <a:endParaRPr lang="en-US"/>
          </a:p>
        </c:txPr>
        <c:crossAx val="-2070652152"/>
        <c:crosses val="autoZero"/>
        <c:auto val="1"/>
        <c:lblAlgn val="ctr"/>
        <c:lblOffset val="100"/>
        <c:noMultiLvlLbl val="0"/>
      </c:catAx>
      <c:valAx>
        <c:axId val="-2070652152"/>
        <c:scaling>
          <c:orientation val="minMax"/>
          <c:max val="100.0"/>
          <c:min val="50.0"/>
        </c:scaling>
        <c:delete val="0"/>
        <c:axPos val="l"/>
        <c:numFmt formatCode="General" sourceLinked="1"/>
        <c:majorTickMark val="out"/>
        <c:minorTickMark val="none"/>
        <c:tickLblPos val="nextTo"/>
        <c:txPr>
          <a:bodyPr/>
          <a:lstStyle/>
          <a:p>
            <a:pPr>
              <a:defRPr sz="1100"/>
            </a:pPr>
            <a:endParaRPr lang="en-US"/>
          </a:p>
        </c:txPr>
        <c:crossAx val="-20706552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Sheet1!$A$2:$A$4</c:f>
              <c:strCache>
                <c:ptCount val="3"/>
                <c:pt idx="0">
                  <c:v>No work</c:v>
                </c:pt>
                <c:pt idx="1">
                  <c:v>Not fit for work</c:v>
                </c:pt>
                <c:pt idx="2">
                  <c:v>Low income</c:v>
                </c:pt>
              </c:strCache>
            </c:strRef>
          </c:cat>
          <c:val>
            <c:numRef>
              <c:f>Sheet1!$B$2:$B$4</c:f>
              <c:numCache>
                <c:formatCode>General</c:formatCode>
                <c:ptCount val="3"/>
                <c:pt idx="0">
                  <c:v>5.0</c:v>
                </c:pt>
                <c:pt idx="1">
                  <c:v>4.0</c:v>
                </c:pt>
                <c:pt idx="2">
                  <c:v>22.0</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Sheet1!$A$2:$A$4</c:f>
              <c:strCache>
                <c:ptCount val="3"/>
                <c:pt idx="0">
                  <c:v>No work</c:v>
                </c:pt>
                <c:pt idx="1">
                  <c:v>Not fit for work</c:v>
                </c:pt>
                <c:pt idx="2">
                  <c:v>Low income</c:v>
                </c:pt>
              </c:strCache>
            </c:strRef>
          </c:cat>
          <c:val>
            <c:numRef>
              <c:f>Sheet1!$C$2:$C$4</c:f>
              <c:numCache>
                <c:formatCode>General</c:formatCode>
                <c:ptCount val="3"/>
                <c:pt idx="0">
                  <c:v>19.0</c:v>
                </c:pt>
                <c:pt idx="1">
                  <c:v>14.0</c:v>
                </c:pt>
                <c:pt idx="2">
                  <c:v>39.0</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Sheet1!$A$2:$A$4</c:f>
              <c:strCache>
                <c:ptCount val="3"/>
                <c:pt idx="0">
                  <c:v>No work</c:v>
                </c:pt>
                <c:pt idx="1">
                  <c:v>Not fit for work</c:v>
                </c:pt>
                <c:pt idx="2">
                  <c:v>Low income</c:v>
                </c:pt>
              </c:strCache>
            </c:strRef>
          </c:cat>
          <c:val>
            <c:numRef>
              <c:f>Sheet1!$D$2:$D$4</c:f>
              <c:numCache>
                <c:formatCode>General</c:formatCode>
                <c:ptCount val="3"/>
                <c:pt idx="0">
                  <c:v>11.0</c:v>
                </c:pt>
                <c:pt idx="1">
                  <c:v>7.0</c:v>
                </c:pt>
                <c:pt idx="2">
                  <c:v>34.0</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Sheet1!$A$2:$A$4</c:f>
              <c:strCache>
                <c:ptCount val="3"/>
                <c:pt idx="0">
                  <c:v>No work</c:v>
                </c:pt>
                <c:pt idx="1">
                  <c:v>Not fit for work</c:v>
                </c:pt>
                <c:pt idx="2">
                  <c:v>Low income</c:v>
                </c:pt>
              </c:strCache>
            </c:strRef>
          </c:cat>
          <c:val>
            <c:numRef>
              <c:f>Sheet1!$E$2:$E$4</c:f>
              <c:numCache>
                <c:formatCode>General</c:formatCode>
                <c:ptCount val="3"/>
                <c:pt idx="0">
                  <c:v>18.0</c:v>
                </c:pt>
                <c:pt idx="1">
                  <c:v>16.0</c:v>
                </c:pt>
                <c:pt idx="2">
                  <c:v>41.0</c:v>
                </c:pt>
              </c:numCache>
            </c:numRef>
          </c:val>
        </c:ser>
        <c:dLbls>
          <c:showLegendKey val="0"/>
          <c:showVal val="0"/>
          <c:showCatName val="0"/>
          <c:showSerName val="0"/>
          <c:showPercent val="0"/>
          <c:showBubbleSize val="0"/>
        </c:dLbls>
        <c:gapWidth val="150"/>
        <c:axId val="-2071441608"/>
        <c:axId val="-2071438488"/>
      </c:barChart>
      <c:catAx>
        <c:axId val="-2071441608"/>
        <c:scaling>
          <c:orientation val="minMax"/>
        </c:scaling>
        <c:delete val="0"/>
        <c:axPos val="b"/>
        <c:majorTickMark val="out"/>
        <c:minorTickMark val="none"/>
        <c:tickLblPos val="nextTo"/>
        <c:txPr>
          <a:bodyPr/>
          <a:lstStyle/>
          <a:p>
            <a:pPr>
              <a:defRPr sz="1000"/>
            </a:pPr>
            <a:endParaRPr lang="en-US"/>
          </a:p>
        </c:txPr>
        <c:crossAx val="-2071438488"/>
        <c:crosses val="autoZero"/>
        <c:auto val="1"/>
        <c:lblAlgn val="ctr"/>
        <c:lblOffset val="100"/>
        <c:noMultiLvlLbl val="0"/>
      </c:catAx>
      <c:valAx>
        <c:axId val="-2071438488"/>
        <c:scaling>
          <c:orientation val="minMax"/>
          <c:max val="45.0"/>
          <c:min val="0.0"/>
        </c:scaling>
        <c:delete val="0"/>
        <c:axPos val="l"/>
        <c:numFmt formatCode="General" sourceLinked="1"/>
        <c:majorTickMark val="out"/>
        <c:minorTickMark val="none"/>
        <c:tickLblPos val="nextTo"/>
        <c:txPr>
          <a:bodyPr/>
          <a:lstStyle/>
          <a:p>
            <a:pPr>
              <a:defRPr sz="1100"/>
            </a:pPr>
            <a:endParaRPr lang="en-US"/>
          </a:p>
        </c:txPr>
        <c:crossAx val="-207144160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Sheet1!$A$2:$A$3</c:f>
              <c:strCache>
                <c:ptCount val="2"/>
                <c:pt idx="0">
                  <c:v>Married</c:v>
                </c:pt>
                <c:pt idx="1">
                  <c:v>Living together</c:v>
                </c:pt>
              </c:strCache>
            </c:strRef>
          </c:cat>
          <c:val>
            <c:numRef>
              <c:f>Sheet1!$B$2:$B$3</c:f>
              <c:numCache>
                <c:formatCode>General</c:formatCode>
                <c:ptCount val="2"/>
                <c:pt idx="0">
                  <c:v>61.0</c:v>
                </c:pt>
                <c:pt idx="1">
                  <c:v>39.0</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Sheet1!$A$2:$A$3</c:f>
              <c:strCache>
                <c:ptCount val="2"/>
                <c:pt idx="0">
                  <c:v>Married</c:v>
                </c:pt>
                <c:pt idx="1">
                  <c:v>Living together</c:v>
                </c:pt>
              </c:strCache>
            </c:strRef>
          </c:cat>
          <c:val>
            <c:numRef>
              <c:f>Sheet1!$C$2:$C$3</c:f>
              <c:numCache>
                <c:formatCode>General</c:formatCode>
                <c:ptCount val="2"/>
                <c:pt idx="0">
                  <c:v>44.0</c:v>
                </c:pt>
                <c:pt idx="1">
                  <c:v>13.0</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Sheet1!$A$2:$A$3</c:f>
              <c:strCache>
                <c:ptCount val="2"/>
                <c:pt idx="0">
                  <c:v>Married</c:v>
                </c:pt>
                <c:pt idx="1">
                  <c:v>Living together</c:v>
                </c:pt>
              </c:strCache>
            </c:strRef>
          </c:cat>
          <c:val>
            <c:numRef>
              <c:f>Sheet1!$D$2:$D$3</c:f>
              <c:numCache>
                <c:formatCode>General</c:formatCode>
                <c:ptCount val="2"/>
                <c:pt idx="0">
                  <c:v>50.0</c:v>
                </c:pt>
                <c:pt idx="1">
                  <c:v>28.0</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Sheet1!$A$2:$A$3</c:f>
              <c:strCache>
                <c:ptCount val="2"/>
                <c:pt idx="0">
                  <c:v>Married</c:v>
                </c:pt>
                <c:pt idx="1">
                  <c:v>Living together</c:v>
                </c:pt>
              </c:strCache>
            </c:strRef>
          </c:cat>
          <c:val>
            <c:numRef>
              <c:f>Sheet1!$E$2:$E$3</c:f>
              <c:numCache>
                <c:formatCode>General</c:formatCode>
                <c:ptCount val="2"/>
                <c:pt idx="0">
                  <c:v>39.0</c:v>
                </c:pt>
                <c:pt idx="1">
                  <c:v>23.0</c:v>
                </c:pt>
              </c:numCache>
            </c:numRef>
          </c:val>
        </c:ser>
        <c:dLbls>
          <c:showLegendKey val="0"/>
          <c:showVal val="0"/>
          <c:showCatName val="0"/>
          <c:showSerName val="0"/>
          <c:showPercent val="0"/>
          <c:showBubbleSize val="0"/>
        </c:dLbls>
        <c:gapWidth val="150"/>
        <c:axId val="-2092690360"/>
        <c:axId val="2121250872"/>
      </c:barChart>
      <c:catAx>
        <c:axId val="-2092690360"/>
        <c:scaling>
          <c:orientation val="minMax"/>
        </c:scaling>
        <c:delete val="0"/>
        <c:axPos val="b"/>
        <c:majorTickMark val="out"/>
        <c:minorTickMark val="none"/>
        <c:tickLblPos val="nextTo"/>
        <c:txPr>
          <a:bodyPr/>
          <a:lstStyle/>
          <a:p>
            <a:pPr>
              <a:defRPr sz="1000"/>
            </a:pPr>
            <a:endParaRPr lang="en-US"/>
          </a:p>
        </c:txPr>
        <c:crossAx val="2121250872"/>
        <c:crosses val="autoZero"/>
        <c:auto val="1"/>
        <c:lblAlgn val="ctr"/>
        <c:lblOffset val="100"/>
        <c:noMultiLvlLbl val="0"/>
      </c:catAx>
      <c:valAx>
        <c:axId val="2121250872"/>
        <c:scaling>
          <c:orientation val="minMax"/>
          <c:max val="60.0"/>
        </c:scaling>
        <c:delete val="0"/>
        <c:axPos val="l"/>
        <c:numFmt formatCode="General" sourceLinked="1"/>
        <c:majorTickMark val="out"/>
        <c:minorTickMark val="none"/>
        <c:tickLblPos val="nextTo"/>
        <c:txPr>
          <a:bodyPr/>
          <a:lstStyle/>
          <a:p>
            <a:pPr>
              <a:defRPr sz="1100"/>
            </a:pPr>
            <a:endParaRPr lang="en-US"/>
          </a:p>
        </c:txPr>
        <c:crossAx val="-20926903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1251776118443"/>
          <c:y val="0.0431124936735424"/>
          <c:w val="0.794152623392722"/>
          <c:h val="0.747204014368774"/>
        </c:manualLayout>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c:f>
              <c:strCache>
                <c:ptCount val="1"/>
                <c:pt idx="0">
                  <c:v>Education</c:v>
                </c:pt>
              </c:strCache>
            </c:strRef>
          </c:cat>
          <c:val>
            <c:numRef>
              <c:f>Sheet1!$B$2</c:f>
              <c:numCache>
                <c:formatCode>General</c:formatCode>
                <c:ptCount val="1"/>
                <c:pt idx="0">
                  <c:v>3.06</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c:f>
              <c:strCache>
                <c:ptCount val="1"/>
                <c:pt idx="0">
                  <c:v>Education</c:v>
                </c:pt>
              </c:strCache>
            </c:strRef>
          </c:cat>
          <c:val>
            <c:numRef>
              <c:f>Sheet1!$C$2</c:f>
              <c:numCache>
                <c:formatCode>General</c:formatCode>
                <c:ptCount val="1"/>
                <c:pt idx="0">
                  <c:v>3.07</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c:f>
              <c:strCache>
                <c:ptCount val="1"/>
                <c:pt idx="0">
                  <c:v>Education</c:v>
                </c:pt>
              </c:strCache>
            </c:strRef>
          </c:cat>
          <c:val>
            <c:numRef>
              <c:f>Sheet1!$D$2</c:f>
              <c:numCache>
                <c:formatCode>General</c:formatCode>
                <c:ptCount val="1"/>
                <c:pt idx="0">
                  <c:v>2.91</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c:f>
              <c:strCache>
                <c:ptCount val="1"/>
                <c:pt idx="0">
                  <c:v>Education</c:v>
                </c:pt>
              </c:strCache>
            </c:strRef>
          </c:cat>
          <c:val>
            <c:numRef>
              <c:f>Sheet1!$E$2</c:f>
              <c:numCache>
                <c:formatCode>General</c:formatCode>
                <c:ptCount val="1"/>
                <c:pt idx="0">
                  <c:v>2.94</c:v>
                </c:pt>
              </c:numCache>
            </c:numRef>
          </c:val>
        </c:ser>
        <c:dLbls>
          <c:showLegendKey val="0"/>
          <c:showVal val="0"/>
          <c:showCatName val="0"/>
          <c:showSerName val="0"/>
          <c:showPercent val="0"/>
          <c:showBubbleSize val="0"/>
        </c:dLbls>
        <c:gapWidth val="150"/>
        <c:axId val="-2067879416"/>
        <c:axId val="-2069731448"/>
      </c:barChart>
      <c:catAx>
        <c:axId val="-2067879416"/>
        <c:scaling>
          <c:orientation val="minMax"/>
        </c:scaling>
        <c:delete val="0"/>
        <c:axPos val="b"/>
        <c:majorTickMark val="out"/>
        <c:minorTickMark val="none"/>
        <c:tickLblPos val="nextTo"/>
        <c:txPr>
          <a:bodyPr/>
          <a:lstStyle/>
          <a:p>
            <a:pPr>
              <a:defRPr sz="1000"/>
            </a:pPr>
            <a:endParaRPr lang="en-US"/>
          </a:p>
        </c:txPr>
        <c:crossAx val="-2069731448"/>
        <c:crosses val="autoZero"/>
        <c:auto val="1"/>
        <c:lblAlgn val="ctr"/>
        <c:lblOffset val="100"/>
        <c:noMultiLvlLbl val="0"/>
      </c:catAx>
      <c:valAx>
        <c:axId val="-2069731448"/>
        <c:scaling>
          <c:orientation val="minMax"/>
          <c:max val="3.1"/>
          <c:min val="2.8"/>
        </c:scaling>
        <c:delete val="0"/>
        <c:axPos val="l"/>
        <c:numFmt formatCode="General" sourceLinked="1"/>
        <c:majorTickMark val="out"/>
        <c:minorTickMark val="none"/>
        <c:tickLblPos val="nextTo"/>
        <c:txPr>
          <a:bodyPr/>
          <a:lstStyle/>
          <a:p>
            <a:pPr>
              <a:defRPr sz="1100"/>
            </a:pPr>
            <a:endParaRPr lang="en-US"/>
          </a:p>
        </c:txPr>
        <c:crossAx val="-20678794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656024991932"/>
          <c:y val="0.109470595221221"/>
          <c:w val="0.813757135450558"/>
          <c:h val="0.691657823460228"/>
        </c:manualLayout>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Sheet1!$A$2:$A$5</c:f>
              <c:strCache>
                <c:ptCount val="4"/>
                <c:pt idx="0">
                  <c:v>Service use</c:v>
                </c:pt>
                <c:pt idx="1">
                  <c:v>Medication</c:v>
                </c:pt>
                <c:pt idx="2">
                  <c:v>Substance use</c:v>
                </c:pt>
                <c:pt idx="3">
                  <c:v>Alcohol problems</c:v>
                </c:pt>
              </c:strCache>
            </c:strRef>
          </c:cat>
          <c:val>
            <c:numRef>
              <c:f>Sheet1!$B$2:$B$5</c:f>
              <c:numCache>
                <c:formatCode>General</c:formatCode>
                <c:ptCount val="4"/>
                <c:pt idx="0">
                  <c:v>11.0</c:v>
                </c:pt>
                <c:pt idx="1">
                  <c:v>10.0</c:v>
                </c:pt>
                <c:pt idx="2">
                  <c:v>6.0</c:v>
                </c:pt>
                <c:pt idx="3">
                  <c:v>14.0</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Sheet1!$A$2:$A$5</c:f>
              <c:strCache>
                <c:ptCount val="4"/>
                <c:pt idx="0">
                  <c:v>Service use</c:v>
                </c:pt>
                <c:pt idx="1">
                  <c:v>Medication</c:v>
                </c:pt>
                <c:pt idx="2">
                  <c:v>Substance use</c:v>
                </c:pt>
                <c:pt idx="3">
                  <c:v>Alcohol problems</c:v>
                </c:pt>
              </c:strCache>
            </c:strRef>
          </c:cat>
          <c:val>
            <c:numRef>
              <c:f>Sheet1!$C$2:$C$5</c:f>
              <c:numCache>
                <c:formatCode>General</c:formatCode>
                <c:ptCount val="4"/>
                <c:pt idx="0">
                  <c:v>24.0</c:v>
                </c:pt>
                <c:pt idx="1">
                  <c:v>14.0</c:v>
                </c:pt>
                <c:pt idx="2">
                  <c:v>6.0</c:v>
                </c:pt>
                <c:pt idx="3">
                  <c:v>18.0</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Sheet1!$A$2:$A$5</c:f>
              <c:strCache>
                <c:ptCount val="4"/>
                <c:pt idx="0">
                  <c:v>Service use</c:v>
                </c:pt>
                <c:pt idx="1">
                  <c:v>Medication</c:v>
                </c:pt>
                <c:pt idx="2">
                  <c:v>Substance use</c:v>
                </c:pt>
                <c:pt idx="3">
                  <c:v>Alcohol problems</c:v>
                </c:pt>
              </c:strCache>
            </c:strRef>
          </c:cat>
          <c:val>
            <c:numRef>
              <c:f>Sheet1!$D$2:$D$5</c:f>
              <c:numCache>
                <c:formatCode>General</c:formatCode>
                <c:ptCount val="4"/>
                <c:pt idx="0">
                  <c:v>27.0</c:v>
                </c:pt>
                <c:pt idx="1">
                  <c:v>21.0</c:v>
                </c:pt>
                <c:pt idx="2">
                  <c:v>12.0</c:v>
                </c:pt>
                <c:pt idx="3">
                  <c:v>21.0</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Sheet1!$A$2:$A$5</c:f>
              <c:strCache>
                <c:ptCount val="4"/>
                <c:pt idx="0">
                  <c:v>Service use</c:v>
                </c:pt>
                <c:pt idx="1">
                  <c:v>Medication</c:v>
                </c:pt>
                <c:pt idx="2">
                  <c:v>Substance use</c:v>
                </c:pt>
                <c:pt idx="3">
                  <c:v>Alcohol problems</c:v>
                </c:pt>
              </c:strCache>
            </c:strRef>
          </c:cat>
          <c:val>
            <c:numRef>
              <c:f>Sheet1!$E$2:$E$5</c:f>
              <c:numCache>
                <c:formatCode>General</c:formatCode>
                <c:ptCount val="4"/>
                <c:pt idx="0">
                  <c:v>42.0</c:v>
                </c:pt>
                <c:pt idx="1">
                  <c:v>33.0</c:v>
                </c:pt>
                <c:pt idx="2">
                  <c:v>24.0</c:v>
                </c:pt>
                <c:pt idx="3">
                  <c:v>25.0</c:v>
                </c:pt>
              </c:numCache>
            </c:numRef>
          </c:val>
        </c:ser>
        <c:dLbls>
          <c:showLegendKey val="0"/>
          <c:showVal val="0"/>
          <c:showCatName val="0"/>
          <c:showSerName val="0"/>
          <c:showPercent val="0"/>
          <c:showBubbleSize val="0"/>
        </c:dLbls>
        <c:gapWidth val="150"/>
        <c:axId val="-2067570280"/>
        <c:axId val="-2067511544"/>
      </c:barChart>
      <c:catAx>
        <c:axId val="-2067570280"/>
        <c:scaling>
          <c:orientation val="minMax"/>
        </c:scaling>
        <c:delete val="0"/>
        <c:axPos val="b"/>
        <c:majorTickMark val="out"/>
        <c:minorTickMark val="none"/>
        <c:tickLblPos val="nextTo"/>
        <c:txPr>
          <a:bodyPr/>
          <a:lstStyle/>
          <a:p>
            <a:pPr>
              <a:defRPr sz="1000"/>
            </a:pPr>
            <a:endParaRPr lang="en-US"/>
          </a:p>
        </c:txPr>
        <c:crossAx val="-2067511544"/>
        <c:crosses val="autoZero"/>
        <c:auto val="1"/>
        <c:lblAlgn val="ctr"/>
        <c:lblOffset val="100"/>
        <c:noMultiLvlLbl val="0"/>
      </c:catAx>
      <c:valAx>
        <c:axId val="-2067511544"/>
        <c:scaling>
          <c:orientation val="minMax"/>
          <c:max val="45.0"/>
          <c:min val="0.0"/>
        </c:scaling>
        <c:delete val="0"/>
        <c:axPos val="l"/>
        <c:numFmt formatCode="General" sourceLinked="1"/>
        <c:majorTickMark val="out"/>
        <c:minorTickMark val="none"/>
        <c:tickLblPos val="nextTo"/>
        <c:txPr>
          <a:bodyPr/>
          <a:lstStyle/>
          <a:p>
            <a:pPr>
              <a:defRPr sz="1100"/>
            </a:pPr>
            <a:endParaRPr lang="en-US"/>
          </a:p>
        </c:txPr>
        <c:crossAx val="-206757028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656024991932"/>
          <c:y val="0.109470595221221"/>
          <c:w val="0.813757135450558"/>
          <c:h val="0.691657823460228"/>
        </c:manualLayout>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Sheet1!$A$2:$A$7</c:f>
              <c:strCache>
                <c:ptCount val="6"/>
                <c:pt idx="0">
                  <c:v>Physical functioning</c:v>
                </c:pt>
                <c:pt idx="1">
                  <c:v>Social functioning</c:v>
                </c:pt>
                <c:pt idx="2">
                  <c:v>Mental health</c:v>
                </c:pt>
                <c:pt idx="3">
                  <c:v>Vitality</c:v>
                </c:pt>
                <c:pt idx="4">
                  <c:v>Physical pain</c:v>
                </c:pt>
                <c:pt idx="5">
                  <c:v>General health</c:v>
                </c:pt>
              </c:strCache>
            </c:strRef>
          </c:cat>
          <c:val>
            <c:numRef>
              <c:f>Sheet1!$B$2:$B$7</c:f>
              <c:numCache>
                <c:formatCode>General</c:formatCode>
                <c:ptCount val="6"/>
                <c:pt idx="0">
                  <c:v>93.0</c:v>
                </c:pt>
                <c:pt idx="1">
                  <c:v>90.0</c:v>
                </c:pt>
                <c:pt idx="2">
                  <c:v>81.0</c:v>
                </c:pt>
                <c:pt idx="3">
                  <c:v>69.0</c:v>
                </c:pt>
                <c:pt idx="4">
                  <c:v>86.0</c:v>
                </c:pt>
                <c:pt idx="5">
                  <c:v>70.0</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Sheet1!$A$2:$A$7</c:f>
              <c:strCache>
                <c:ptCount val="6"/>
                <c:pt idx="0">
                  <c:v>Physical functioning</c:v>
                </c:pt>
                <c:pt idx="1">
                  <c:v>Social functioning</c:v>
                </c:pt>
                <c:pt idx="2">
                  <c:v>Mental health</c:v>
                </c:pt>
                <c:pt idx="3">
                  <c:v>Vitality</c:v>
                </c:pt>
                <c:pt idx="4">
                  <c:v>Physical pain</c:v>
                </c:pt>
                <c:pt idx="5">
                  <c:v>General health</c:v>
                </c:pt>
              </c:strCache>
            </c:strRef>
          </c:cat>
          <c:val>
            <c:numRef>
              <c:f>Sheet1!$C$2:$C$7</c:f>
              <c:numCache>
                <c:formatCode>General</c:formatCode>
                <c:ptCount val="6"/>
                <c:pt idx="0">
                  <c:v>88.0</c:v>
                </c:pt>
                <c:pt idx="1">
                  <c:v>84.0</c:v>
                </c:pt>
                <c:pt idx="2">
                  <c:v>77.0</c:v>
                </c:pt>
                <c:pt idx="3">
                  <c:v>63.0</c:v>
                </c:pt>
                <c:pt idx="4">
                  <c:v>80.0</c:v>
                </c:pt>
                <c:pt idx="5">
                  <c:v>65.0</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Sheet1!$A$2:$A$7</c:f>
              <c:strCache>
                <c:ptCount val="6"/>
                <c:pt idx="0">
                  <c:v>Physical functioning</c:v>
                </c:pt>
                <c:pt idx="1">
                  <c:v>Social functioning</c:v>
                </c:pt>
                <c:pt idx="2">
                  <c:v>Mental health</c:v>
                </c:pt>
                <c:pt idx="3">
                  <c:v>Vitality</c:v>
                </c:pt>
                <c:pt idx="4">
                  <c:v>Physical pain</c:v>
                </c:pt>
                <c:pt idx="5">
                  <c:v>General health</c:v>
                </c:pt>
              </c:strCache>
            </c:strRef>
          </c:cat>
          <c:val>
            <c:numRef>
              <c:f>Sheet1!$D$2:$D$7</c:f>
              <c:numCache>
                <c:formatCode>General</c:formatCode>
                <c:ptCount val="6"/>
                <c:pt idx="0">
                  <c:v>87.0</c:v>
                </c:pt>
                <c:pt idx="1">
                  <c:v>83.0</c:v>
                </c:pt>
                <c:pt idx="2">
                  <c:v>74.0</c:v>
                </c:pt>
                <c:pt idx="3">
                  <c:v>60.0</c:v>
                </c:pt>
                <c:pt idx="4">
                  <c:v>81.0</c:v>
                </c:pt>
                <c:pt idx="5">
                  <c:v>64.0</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Sheet1!$A$2:$A$7</c:f>
              <c:strCache>
                <c:ptCount val="6"/>
                <c:pt idx="0">
                  <c:v>Physical functioning</c:v>
                </c:pt>
                <c:pt idx="1">
                  <c:v>Social functioning</c:v>
                </c:pt>
                <c:pt idx="2">
                  <c:v>Mental health</c:v>
                </c:pt>
                <c:pt idx="3">
                  <c:v>Vitality</c:v>
                </c:pt>
                <c:pt idx="4">
                  <c:v>Physical pain</c:v>
                </c:pt>
                <c:pt idx="5">
                  <c:v>General health</c:v>
                </c:pt>
              </c:strCache>
            </c:strRef>
          </c:cat>
          <c:val>
            <c:numRef>
              <c:f>Sheet1!$E$2:$E$7</c:f>
              <c:numCache>
                <c:formatCode>General</c:formatCode>
                <c:ptCount val="6"/>
                <c:pt idx="0">
                  <c:v>85.0</c:v>
                </c:pt>
                <c:pt idx="1">
                  <c:v>74.0</c:v>
                </c:pt>
                <c:pt idx="2">
                  <c:v>69.0</c:v>
                </c:pt>
                <c:pt idx="3">
                  <c:v>56.0</c:v>
                </c:pt>
                <c:pt idx="4">
                  <c:v>75.0</c:v>
                </c:pt>
                <c:pt idx="5">
                  <c:v>58.0</c:v>
                </c:pt>
              </c:numCache>
            </c:numRef>
          </c:val>
        </c:ser>
        <c:dLbls>
          <c:showLegendKey val="0"/>
          <c:showVal val="0"/>
          <c:showCatName val="0"/>
          <c:showSerName val="0"/>
          <c:showPercent val="0"/>
          <c:showBubbleSize val="0"/>
        </c:dLbls>
        <c:gapWidth val="150"/>
        <c:axId val="-2067456440"/>
        <c:axId val="-2067453320"/>
      </c:barChart>
      <c:catAx>
        <c:axId val="-2067456440"/>
        <c:scaling>
          <c:orientation val="minMax"/>
        </c:scaling>
        <c:delete val="0"/>
        <c:axPos val="b"/>
        <c:majorTickMark val="out"/>
        <c:minorTickMark val="none"/>
        <c:tickLblPos val="nextTo"/>
        <c:txPr>
          <a:bodyPr/>
          <a:lstStyle/>
          <a:p>
            <a:pPr>
              <a:defRPr sz="800"/>
            </a:pPr>
            <a:endParaRPr lang="en-US"/>
          </a:p>
        </c:txPr>
        <c:crossAx val="-2067453320"/>
        <c:crosses val="autoZero"/>
        <c:auto val="1"/>
        <c:lblAlgn val="ctr"/>
        <c:lblOffset val="100"/>
        <c:noMultiLvlLbl val="0"/>
      </c:catAx>
      <c:valAx>
        <c:axId val="-2067453320"/>
        <c:scaling>
          <c:orientation val="minMax"/>
          <c:max val="100.0"/>
          <c:min val="50.0"/>
        </c:scaling>
        <c:delete val="0"/>
        <c:axPos val="l"/>
        <c:numFmt formatCode="General" sourceLinked="1"/>
        <c:majorTickMark val="out"/>
        <c:minorTickMark val="none"/>
        <c:tickLblPos val="nextTo"/>
        <c:txPr>
          <a:bodyPr/>
          <a:lstStyle/>
          <a:p>
            <a:pPr>
              <a:defRPr sz="1100"/>
            </a:pPr>
            <a:endParaRPr lang="en-US"/>
          </a:p>
        </c:txPr>
        <c:crossAx val="-20674564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Sheet1!$A$2:$A$4</c:f>
              <c:strCache>
                <c:ptCount val="3"/>
                <c:pt idx="0">
                  <c:v>No work</c:v>
                </c:pt>
                <c:pt idx="1">
                  <c:v>Not fit for work</c:v>
                </c:pt>
                <c:pt idx="2">
                  <c:v>Low income</c:v>
                </c:pt>
              </c:strCache>
            </c:strRef>
          </c:cat>
          <c:val>
            <c:numRef>
              <c:f>Sheet1!$B$2:$B$4</c:f>
              <c:numCache>
                <c:formatCode>General</c:formatCode>
                <c:ptCount val="3"/>
                <c:pt idx="0">
                  <c:v>21.0</c:v>
                </c:pt>
                <c:pt idx="1">
                  <c:v>19.0</c:v>
                </c:pt>
                <c:pt idx="2">
                  <c:v>76.0</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Sheet1!$A$2:$A$4</c:f>
              <c:strCache>
                <c:ptCount val="3"/>
                <c:pt idx="0">
                  <c:v>No work</c:v>
                </c:pt>
                <c:pt idx="1">
                  <c:v>Not fit for work</c:v>
                </c:pt>
                <c:pt idx="2">
                  <c:v>Low income</c:v>
                </c:pt>
              </c:strCache>
            </c:strRef>
          </c:cat>
          <c:val>
            <c:numRef>
              <c:f>Sheet1!$C$2:$C$4</c:f>
              <c:numCache>
                <c:formatCode>General</c:formatCode>
                <c:ptCount val="3"/>
                <c:pt idx="0">
                  <c:v>20.0</c:v>
                </c:pt>
                <c:pt idx="1">
                  <c:v>16.0</c:v>
                </c:pt>
                <c:pt idx="2">
                  <c:v>66.0</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Sheet1!$A$2:$A$4</c:f>
              <c:strCache>
                <c:ptCount val="3"/>
                <c:pt idx="0">
                  <c:v>No work</c:v>
                </c:pt>
                <c:pt idx="1">
                  <c:v>Not fit for work</c:v>
                </c:pt>
                <c:pt idx="2">
                  <c:v>Low income</c:v>
                </c:pt>
              </c:strCache>
            </c:strRef>
          </c:cat>
          <c:val>
            <c:numRef>
              <c:f>Sheet1!$D$2:$D$4</c:f>
              <c:numCache>
                <c:formatCode>General</c:formatCode>
                <c:ptCount val="3"/>
                <c:pt idx="0">
                  <c:v>19.0</c:v>
                </c:pt>
                <c:pt idx="1">
                  <c:v>15.0</c:v>
                </c:pt>
                <c:pt idx="2">
                  <c:v>82.0</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Sheet1!$A$2:$A$4</c:f>
              <c:strCache>
                <c:ptCount val="3"/>
                <c:pt idx="0">
                  <c:v>No work</c:v>
                </c:pt>
                <c:pt idx="1">
                  <c:v>Not fit for work</c:v>
                </c:pt>
                <c:pt idx="2">
                  <c:v>Low income</c:v>
                </c:pt>
              </c:strCache>
            </c:strRef>
          </c:cat>
          <c:val>
            <c:numRef>
              <c:f>Sheet1!$E$2:$E$4</c:f>
              <c:numCache>
                <c:formatCode>General</c:formatCode>
                <c:ptCount val="3"/>
                <c:pt idx="0">
                  <c:v>22.0</c:v>
                </c:pt>
                <c:pt idx="1">
                  <c:v>20.0</c:v>
                </c:pt>
                <c:pt idx="2">
                  <c:v>93.0</c:v>
                </c:pt>
              </c:numCache>
            </c:numRef>
          </c:val>
        </c:ser>
        <c:dLbls>
          <c:showLegendKey val="0"/>
          <c:showVal val="0"/>
          <c:showCatName val="0"/>
          <c:showSerName val="0"/>
          <c:showPercent val="0"/>
          <c:showBubbleSize val="0"/>
        </c:dLbls>
        <c:gapWidth val="150"/>
        <c:axId val="-2070006776"/>
        <c:axId val="-2070003656"/>
      </c:barChart>
      <c:catAx>
        <c:axId val="-2070006776"/>
        <c:scaling>
          <c:orientation val="minMax"/>
        </c:scaling>
        <c:delete val="0"/>
        <c:axPos val="b"/>
        <c:majorTickMark val="out"/>
        <c:minorTickMark val="none"/>
        <c:tickLblPos val="nextTo"/>
        <c:txPr>
          <a:bodyPr/>
          <a:lstStyle/>
          <a:p>
            <a:pPr>
              <a:defRPr sz="1000"/>
            </a:pPr>
            <a:endParaRPr lang="en-US"/>
          </a:p>
        </c:txPr>
        <c:crossAx val="-2070003656"/>
        <c:crosses val="autoZero"/>
        <c:auto val="1"/>
        <c:lblAlgn val="ctr"/>
        <c:lblOffset val="100"/>
        <c:noMultiLvlLbl val="0"/>
      </c:catAx>
      <c:valAx>
        <c:axId val="-2070003656"/>
        <c:scaling>
          <c:orientation val="minMax"/>
          <c:max val="100.0"/>
          <c:min val="0.0"/>
        </c:scaling>
        <c:delete val="0"/>
        <c:axPos val="l"/>
        <c:numFmt formatCode="General" sourceLinked="1"/>
        <c:majorTickMark val="out"/>
        <c:minorTickMark val="none"/>
        <c:tickLblPos val="nextTo"/>
        <c:txPr>
          <a:bodyPr/>
          <a:lstStyle/>
          <a:p>
            <a:pPr>
              <a:defRPr sz="1100"/>
            </a:pPr>
            <a:endParaRPr lang="en-US"/>
          </a:p>
        </c:txPr>
        <c:crossAx val="-20700067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Psychotic experiencs</c:v>
                </c:pt>
              </c:strCache>
            </c:strRef>
          </c:tx>
          <c:spPr>
            <a:solidFill>
              <a:schemeClr val="accent1">
                <a:lumMod val="50000"/>
              </a:schemeClr>
            </a:solidFill>
          </c:spPr>
          <c:invertIfNegative val="0"/>
          <c:cat>
            <c:strRef>
              <c:f>Sheet1!$A$2:$A$3</c:f>
              <c:strCache>
                <c:ptCount val="2"/>
                <c:pt idx="0">
                  <c:v>Intention to harm</c:v>
                </c:pt>
                <c:pt idx="1">
                  <c:v>No intention to harm</c:v>
                </c:pt>
              </c:strCache>
            </c:strRef>
          </c:cat>
          <c:val>
            <c:numRef>
              <c:f>Sheet1!$B$2:$B$3</c:f>
              <c:numCache>
                <c:formatCode>General</c:formatCode>
                <c:ptCount val="2"/>
                <c:pt idx="0">
                  <c:v>2.12</c:v>
                </c:pt>
                <c:pt idx="1">
                  <c:v>1.14</c:v>
                </c:pt>
              </c:numCache>
            </c:numRef>
          </c:val>
        </c:ser>
        <c:dLbls>
          <c:showLegendKey val="0"/>
          <c:showVal val="0"/>
          <c:showCatName val="0"/>
          <c:showSerName val="0"/>
          <c:showPercent val="0"/>
          <c:showBubbleSize val="0"/>
        </c:dLbls>
        <c:gapWidth val="150"/>
        <c:axId val="-2124549400"/>
        <c:axId val="-2128769464"/>
      </c:barChart>
      <c:catAx>
        <c:axId val="-2124549400"/>
        <c:scaling>
          <c:orientation val="minMax"/>
        </c:scaling>
        <c:delete val="0"/>
        <c:axPos val="b"/>
        <c:majorTickMark val="out"/>
        <c:minorTickMark val="none"/>
        <c:tickLblPos val="nextTo"/>
        <c:txPr>
          <a:bodyPr/>
          <a:lstStyle/>
          <a:p>
            <a:pPr>
              <a:defRPr sz="1400"/>
            </a:pPr>
            <a:endParaRPr lang="en-US"/>
          </a:p>
        </c:txPr>
        <c:crossAx val="-2128769464"/>
        <c:crosses val="autoZero"/>
        <c:auto val="1"/>
        <c:lblAlgn val="ctr"/>
        <c:lblOffset val="100"/>
        <c:noMultiLvlLbl val="0"/>
      </c:catAx>
      <c:valAx>
        <c:axId val="-2128769464"/>
        <c:scaling>
          <c:orientation val="minMax"/>
          <c:max val="3.0"/>
        </c:scaling>
        <c:delete val="0"/>
        <c:axPos val="l"/>
        <c:numFmt formatCode="General" sourceLinked="1"/>
        <c:majorTickMark val="out"/>
        <c:minorTickMark val="none"/>
        <c:tickLblPos val="nextTo"/>
        <c:txPr>
          <a:bodyPr/>
          <a:lstStyle/>
          <a:p>
            <a:pPr>
              <a:defRPr sz="1400" baseline="0"/>
            </a:pPr>
            <a:endParaRPr lang="en-US"/>
          </a:p>
        </c:txPr>
        <c:crossAx val="-2124549400"/>
        <c:crosses val="autoZero"/>
        <c:crossBetween val="between"/>
        <c:majorUnit val="1.0"/>
      </c:valAx>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Sheet1!$A$2:$A$4</c:f>
              <c:strCache>
                <c:ptCount val="3"/>
                <c:pt idx="0">
                  <c:v>Married</c:v>
                </c:pt>
                <c:pt idx="1">
                  <c:v>Living together</c:v>
                </c:pt>
                <c:pt idx="2">
                  <c:v>Protected living</c:v>
                </c:pt>
              </c:strCache>
            </c:strRef>
          </c:cat>
          <c:val>
            <c:numRef>
              <c:f>Sheet1!$B$2:$B$4</c:f>
              <c:numCache>
                <c:formatCode>General</c:formatCode>
                <c:ptCount val="3"/>
                <c:pt idx="0">
                  <c:v>13.0</c:v>
                </c:pt>
                <c:pt idx="1">
                  <c:v>12.0</c:v>
                </c:pt>
                <c:pt idx="2">
                  <c:v>10.0</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Sheet1!$A$2:$A$4</c:f>
              <c:strCache>
                <c:ptCount val="3"/>
                <c:pt idx="0">
                  <c:v>Married</c:v>
                </c:pt>
                <c:pt idx="1">
                  <c:v>Living together</c:v>
                </c:pt>
                <c:pt idx="2">
                  <c:v>Protected living</c:v>
                </c:pt>
              </c:strCache>
            </c:strRef>
          </c:cat>
          <c:val>
            <c:numRef>
              <c:f>Sheet1!$C$2:$C$4</c:f>
              <c:numCache>
                <c:formatCode>General</c:formatCode>
                <c:ptCount val="3"/>
                <c:pt idx="0">
                  <c:v>9.0</c:v>
                </c:pt>
                <c:pt idx="1">
                  <c:v>17.0</c:v>
                </c:pt>
                <c:pt idx="2">
                  <c:v>11.0</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Sheet1!$A$2:$A$4</c:f>
              <c:strCache>
                <c:ptCount val="3"/>
                <c:pt idx="0">
                  <c:v>Married</c:v>
                </c:pt>
                <c:pt idx="1">
                  <c:v>Living together</c:v>
                </c:pt>
                <c:pt idx="2">
                  <c:v>Protected living</c:v>
                </c:pt>
              </c:strCache>
            </c:strRef>
          </c:cat>
          <c:val>
            <c:numRef>
              <c:f>Sheet1!$D$2:$D$4</c:f>
              <c:numCache>
                <c:formatCode>General</c:formatCode>
                <c:ptCount val="3"/>
                <c:pt idx="0">
                  <c:v>10.0</c:v>
                </c:pt>
                <c:pt idx="1">
                  <c:v>8.0</c:v>
                </c:pt>
                <c:pt idx="2">
                  <c:v>12.0</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Sheet1!$A$2:$A$4</c:f>
              <c:strCache>
                <c:ptCount val="3"/>
                <c:pt idx="0">
                  <c:v>Married</c:v>
                </c:pt>
                <c:pt idx="1">
                  <c:v>Living together</c:v>
                </c:pt>
                <c:pt idx="2">
                  <c:v>Protected living</c:v>
                </c:pt>
              </c:strCache>
            </c:strRef>
          </c:cat>
          <c:val>
            <c:numRef>
              <c:f>Sheet1!$E$2:$E$4</c:f>
              <c:numCache>
                <c:formatCode>General</c:formatCode>
                <c:ptCount val="3"/>
                <c:pt idx="0">
                  <c:v>4.0</c:v>
                </c:pt>
                <c:pt idx="1">
                  <c:v>9.0</c:v>
                </c:pt>
                <c:pt idx="2">
                  <c:v>27.0</c:v>
                </c:pt>
              </c:numCache>
            </c:numRef>
          </c:val>
        </c:ser>
        <c:dLbls>
          <c:showLegendKey val="0"/>
          <c:showVal val="0"/>
          <c:showCatName val="0"/>
          <c:showSerName val="0"/>
          <c:showPercent val="0"/>
          <c:showBubbleSize val="0"/>
        </c:dLbls>
        <c:gapWidth val="150"/>
        <c:axId val="-2067447304"/>
        <c:axId val="-2067444184"/>
      </c:barChart>
      <c:catAx>
        <c:axId val="-2067447304"/>
        <c:scaling>
          <c:orientation val="minMax"/>
        </c:scaling>
        <c:delete val="0"/>
        <c:axPos val="b"/>
        <c:majorTickMark val="out"/>
        <c:minorTickMark val="none"/>
        <c:tickLblPos val="nextTo"/>
        <c:txPr>
          <a:bodyPr/>
          <a:lstStyle/>
          <a:p>
            <a:pPr>
              <a:defRPr sz="1000"/>
            </a:pPr>
            <a:endParaRPr lang="en-US"/>
          </a:p>
        </c:txPr>
        <c:crossAx val="-2067444184"/>
        <c:crosses val="autoZero"/>
        <c:auto val="1"/>
        <c:lblAlgn val="ctr"/>
        <c:lblOffset val="100"/>
        <c:noMultiLvlLbl val="0"/>
      </c:catAx>
      <c:valAx>
        <c:axId val="-2067444184"/>
        <c:scaling>
          <c:orientation val="minMax"/>
          <c:max val="30.0"/>
        </c:scaling>
        <c:delete val="0"/>
        <c:axPos val="l"/>
        <c:numFmt formatCode="General" sourceLinked="1"/>
        <c:majorTickMark val="out"/>
        <c:minorTickMark val="none"/>
        <c:tickLblPos val="nextTo"/>
        <c:txPr>
          <a:bodyPr/>
          <a:lstStyle/>
          <a:p>
            <a:pPr>
              <a:defRPr sz="1100"/>
            </a:pPr>
            <a:endParaRPr lang="en-US"/>
          </a:p>
        </c:txPr>
        <c:crossAx val="-206744730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1251776118443"/>
          <c:y val="0.0431124936735424"/>
          <c:w val="0.794152623392722"/>
          <c:h val="0.747204014368774"/>
        </c:manualLayout>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c:f>
              <c:strCache>
                <c:ptCount val="1"/>
                <c:pt idx="0">
                  <c:v>Education</c:v>
                </c:pt>
              </c:strCache>
            </c:strRef>
          </c:cat>
          <c:val>
            <c:numRef>
              <c:f>Sheet1!$B$2</c:f>
              <c:numCache>
                <c:formatCode>General</c:formatCode>
                <c:ptCount val="1"/>
                <c:pt idx="0">
                  <c:v>2.75</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c:f>
              <c:strCache>
                <c:ptCount val="1"/>
                <c:pt idx="0">
                  <c:v>Education</c:v>
                </c:pt>
              </c:strCache>
            </c:strRef>
          </c:cat>
          <c:val>
            <c:numRef>
              <c:f>Sheet1!$C$2</c:f>
              <c:numCache>
                <c:formatCode>General</c:formatCode>
                <c:ptCount val="1"/>
                <c:pt idx="0">
                  <c:v>2.71</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c:f>
              <c:strCache>
                <c:ptCount val="1"/>
                <c:pt idx="0">
                  <c:v>Education</c:v>
                </c:pt>
              </c:strCache>
            </c:strRef>
          </c:cat>
          <c:val>
            <c:numRef>
              <c:f>Sheet1!$D$2</c:f>
              <c:numCache>
                <c:formatCode>General</c:formatCode>
                <c:ptCount val="1"/>
                <c:pt idx="0">
                  <c:v>2.59</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c:f>
              <c:strCache>
                <c:ptCount val="1"/>
                <c:pt idx="0">
                  <c:v>Education</c:v>
                </c:pt>
              </c:strCache>
            </c:strRef>
          </c:cat>
          <c:val>
            <c:numRef>
              <c:f>Sheet1!$E$2</c:f>
              <c:numCache>
                <c:formatCode>General</c:formatCode>
                <c:ptCount val="1"/>
                <c:pt idx="0">
                  <c:v>2.36</c:v>
                </c:pt>
              </c:numCache>
            </c:numRef>
          </c:val>
        </c:ser>
        <c:dLbls>
          <c:showLegendKey val="0"/>
          <c:showVal val="0"/>
          <c:showCatName val="0"/>
          <c:showSerName val="0"/>
          <c:showPercent val="0"/>
          <c:showBubbleSize val="0"/>
        </c:dLbls>
        <c:gapWidth val="150"/>
        <c:axId val="-2068237848"/>
        <c:axId val="-2070353400"/>
      </c:barChart>
      <c:catAx>
        <c:axId val="-2068237848"/>
        <c:scaling>
          <c:orientation val="minMax"/>
        </c:scaling>
        <c:delete val="0"/>
        <c:axPos val="b"/>
        <c:majorTickMark val="out"/>
        <c:minorTickMark val="none"/>
        <c:tickLblPos val="nextTo"/>
        <c:txPr>
          <a:bodyPr/>
          <a:lstStyle/>
          <a:p>
            <a:pPr>
              <a:defRPr sz="1000"/>
            </a:pPr>
            <a:endParaRPr lang="en-US"/>
          </a:p>
        </c:txPr>
        <c:crossAx val="-2070353400"/>
        <c:crosses val="autoZero"/>
        <c:auto val="1"/>
        <c:lblAlgn val="ctr"/>
        <c:lblOffset val="100"/>
        <c:noMultiLvlLbl val="0"/>
      </c:catAx>
      <c:valAx>
        <c:axId val="-2070353400"/>
        <c:scaling>
          <c:orientation val="minMax"/>
          <c:max val="2.8"/>
          <c:min val="2.1"/>
        </c:scaling>
        <c:delete val="0"/>
        <c:axPos val="l"/>
        <c:numFmt formatCode="General" sourceLinked="1"/>
        <c:majorTickMark val="out"/>
        <c:minorTickMark val="none"/>
        <c:tickLblPos val="nextTo"/>
        <c:txPr>
          <a:bodyPr/>
          <a:lstStyle/>
          <a:p>
            <a:pPr>
              <a:defRPr sz="1100"/>
            </a:pPr>
            <a:endParaRPr lang="en-US"/>
          </a:p>
        </c:txPr>
        <c:crossAx val="-20682378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656024991932"/>
          <c:y val="0.109470595221221"/>
          <c:w val="0.813757135450558"/>
          <c:h val="0.691657823460228"/>
        </c:manualLayout>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Sheet1!$A$2:$A$3</c:f>
              <c:strCache>
                <c:ptCount val="2"/>
                <c:pt idx="0">
                  <c:v>Functioning</c:v>
                </c:pt>
                <c:pt idx="1">
                  <c:v>Disability</c:v>
                </c:pt>
              </c:strCache>
            </c:strRef>
          </c:cat>
          <c:val>
            <c:numRef>
              <c:f>Sheet1!$B$2:$B$3</c:f>
              <c:numCache>
                <c:formatCode>General</c:formatCode>
                <c:ptCount val="2"/>
                <c:pt idx="0">
                  <c:v>61.0</c:v>
                </c:pt>
                <c:pt idx="1">
                  <c:v>60.0</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Sheet1!$A$2:$A$3</c:f>
              <c:strCache>
                <c:ptCount val="2"/>
                <c:pt idx="0">
                  <c:v>Functioning</c:v>
                </c:pt>
                <c:pt idx="1">
                  <c:v>Disability</c:v>
                </c:pt>
              </c:strCache>
            </c:strRef>
          </c:cat>
          <c:val>
            <c:numRef>
              <c:f>Sheet1!$C$2:$C$3</c:f>
              <c:numCache>
                <c:formatCode>General</c:formatCode>
                <c:ptCount val="2"/>
                <c:pt idx="0">
                  <c:v>60.0</c:v>
                </c:pt>
                <c:pt idx="1">
                  <c:v>58.0</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Sheet1!$A$2:$A$3</c:f>
              <c:strCache>
                <c:ptCount val="2"/>
                <c:pt idx="0">
                  <c:v>Functioning</c:v>
                </c:pt>
                <c:pt idx="1">
                  <c:v>Disability</c:v>
                </c:pt>
              </c:strCache>
            </c:strRef>
          </c:cat>
          <c:val>
            <c:numRef>
              <c:f>Sheet1!$D$2:$D$3</c:f>
              <c:numCache>
                <c:formatCode>General</c:formatCode>
                <c:ptCount val="2"/>
                <c:pt idx="0">
                  <c:v>50.0</c:v>
                </c:pt>
                <c:pt idx="1">
                  <c:v>51.0</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Sheet1!$A$2:$A$3</c:f>
              <c:strCache>
                <c:ptCount val="2"/>
                <c:pt idx="0">
                  <c:v>Functioning</c:v>
                </c:pt>
                <c:pt idx="1">
                  <c:v>Disability</c:v>
                </c:pt>
              </c:strCache>
            </c:strRef>
          </c:cat>
          <c:val>
            <c:numRef>
              <c:f>Sheet1!$E$2:$E$3</c:f>
              <c:numCache>
                <c:formatCode>General</c:formatCode>
                <c:ptCount val="2"/>
                <c:pt idx="0">
                  <c:v>47.0</c:v>
                </c:pt>
                <c:pt idx="1">
                  <c:v>48.0</c:v>
                </c:pt>
              </c:numCache>
            </c:numRef>
          </c:val>
        </c:ser>
        <c:dLbls>
          <c:showLegendKey val="0"/>
          <c:showVal val="0"/>
          <c:showCatName val="0"/>
          <c:showSerName val="0"/>
          <c:showPercent val="0"/>
          <c:showBubbleSize val="0"/>
        </c:dLbls>
        <c:gapWidth val="150"/>
        <c:axId val="-2068718968"/>
        <c:axId val="-2070849928"/>
      </c:barChart>
      <c:catAx>
        <c:axId val="-2068718968"/>
        <c:scaling>
          <c:orientation val="minMax"/>
        </c:scaling>
        <c:delete val="0"/>
        <c:axPos val="b"/>
        <c:majorTickMark val="out"/>
        <c:minorTickMark val="none"/>
        <c:tickLblPos val="nextTo"/>
        <c:txPr>
          <a:bodyPr/>
          <a:lstStyle/>
          <a:p>
            <a:pPr>
              <a:defRPr sz="1000"/>
            </a:pPr>
            <a:endParaRPr lang="en-US"/>
          </a:p>
        </c:txPr>
        <c:crossAx val="-2070849928"/>
        <c:crosses val="autoZero"/>
        <c:auto val="1"/>
        <c:lblAlgn val="ctr"/>
        <c:lblOffset val="100"/>
        <c:noMultiLvlLbl val="0"/>
      </c:catAx>
      <c:valAx>
        <c:axId val="-2070849928"/>
        <c:scaling>
          <c:orientation val="minMax"/>
          <c:max val="65.0"/>
          <c:min val="40.0"/>
        </c:scaling>
        <c:delete val="0"/>
        <c:axPos val="l"/>
        <c:numFmt formatCode="General" sourceLinked="1"/>
        <c:majorTickMark val="out"/>
        <c:minorTickMark val="none"/>
        <c:tickLblPos val="nextTo"/>
        <c:txPr>
          <a:bodyPr/>
          <a:lstStyle/>
          <a:p>
            <a:pPr>
              <a:defRPr sz="1100"/>
            </a:pPr>
            <a:endParaRPr lang="en-US"/>
          </a:p>
        </c:txPr>
        <c:crossAx val="-2068718968"/>
        <c:crosses val="autoZero"/>
        <c:crossBetween val="between"/>
        <c:majorUnit val="5.0"/>
      </c:valAx>
    </c:plotArea>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402685934329"/>
          <c:y val="0.197655353108914"/>
          <c:w val="0.813757135450558"/>
          <c:h val="0.691657823460228"/>
        </c:manualLayout>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Sheet1!$A$2:$A$5</c:f>
              <c:strCache>
                <c:ptCount val="4"/>
                <c:pt idx="0">
                  <c:v>Physical</c:v>
                </c:pt>
                <c:pt idx="1">
                  <c:v>Psychological</c:v>
                </c:pt>
                <c:pt idx="2">
                  <c:v>Social</c:v>
                </c:pt>
                <c:pt idx="3">
                  <c:v>Environmental</c:v>
                </c:pt>
              </c:strCache>
            </c:strRef>
          </c:cat>
          <c:val>
            <c:numRef>
              <c:f>Sheet1!$B$2:$B$5</c:f>
              <c:numCache>
                <c:formatCode>General</c:formatCode>
                <c:ptCount val="4"/>
                <c:pt idx="0">
                  <c:v>3.7</c:v>
                </c:pt>
                <c:pt idx="1">
                  <c:v>3.6</c:v>
                </c:pt>
                <c:pt idx="2">
                  <c:v>3.4</c:v>
                </c:pt>
                <c:pt idx="3">
                  <c:v>3.75</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Sheet1!$A$2:$A$5</c:f>
              <c:strCache>
                <c:ptCount val="4"/>
                <c:pt idx="0">
                  <c:v>Physical</c:v>
                </c:pt>
                <c:pt idx="1">
                  <c:v>Psychological</c:v>
                </c:pt>
                <c:pt idx="2">
                  <c:v>Social</c:v>
                </c:pt>
                <c:pt idx="3">
                  <c:v>Environmental</c:v>
                </c:pt>
              </c:strCache>
            </c:strRef>
          </c:cat>
          <c:val>
            <c:numRef>
              <c:f>Sheet1!$C$2:$C$5</c:f>
              <c:numCache>
                <c:formatCode>General</c:formatCode>
                <c:ptCount val="4"/>
                <c:pt idx="0">
                  <c:v>3.4</c:v>
                </c:pt>
                <c:pt idx="1">
                  <c:v>3.3</c:v>
                </c:pt>
                <c:pt idx="2">
                  <c:v>3.1</c:v>
                </c:pt>
                <c:pt idx="3">
                  <c:v>3.55</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Sheet1!$A$2:$A$5</c:f>
              <c:strCache>
                <c:ptCount val="4"/>
                <c:pt idx="0">
                  <c:v>Physical</c:v>
                </c:pt>
                <c:pt idx="1">
                  <c:v>Psychological</c:v>
                </c:pt>
                <c:pt idx="2">
                  <c:v>Social</c:v>
                </c:pt>
                <c:pt idx="3">
                  <c:v>Environmental</c:v>
                </c:pt>
              </c:strCache>
            </c:strRef>
          </c:cat>
          <c:val>
            <c:numRef>
              <c:f>Sheet1!$D$2:$D$5</c:f>
              <c:numCache>
                <c:formatCode>General</c:formatCode>
                <c:ptCount val="4"/>
                <c:pt idx="0">
                  <c:v>3.25</c:v>
                </c:pt>
                <c:pt idx="1">
                  <c:v>3.0</c:v>
                </c:pt>
                <c:pt idx="2">
                  <c:v>3.1</c:v>
                </c:pt>
                <c:pt idx="3">
                  <c:v>3.45</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Sheet1!$A$2:$A$5</c:f>
              <c:strCache>
                <c:ptCount val="4"/>
                <c:pt idx="0">
                  <c:v>Physical</c:v>
                </c:pt>
                <c:pt idx="1">
                  <c:v>Psychological</c:v>
                </c:pt>
                <c:pt idx="2">
                  <c:v>Social</c:v>
                </c:pt>
                <c:pt idx="3">
                  <c:v>Environmental</c:v>
                </c:pt>
              </c:strCache>
            </c:strRef>
          </c:cat>
          <c:val>
            <c:numRef>
              <c:f>Sheet1!$E$2:$E$5</c:f>
              <c:numCache>
                <c:formatCode>General</c:formatCode>
                <c:ptCount val="4"/>
                <c:pt idx="0">
                  <c:v>3.18</c:v>
                </c:pt>
                <c:pt idx="1">
                  <c:v>3.0</c:v>
                </c:pt>
                <c:pt idx="2">
                  <c:v>2.8</c:v>
                </c:pt>
                <c:pt idx="3">
                  <c:v>3.1</c:v>
                </c:pt>
              </c:numCache>
            </c:numRef>
          </c:val>
        </c:ser>
        <c:dLbls>
          <c:showLegendKey val="0"/>
          <c:showVal val="0"/>
          <c:showCatName val="0"/>
          <c:showSerName val="0"/>
          <c:showPercent val="0"/>
          <c:showBubbleSize val="0"/>
        </c:dLbls>
        <c:gapWidth val="150"/>
        <c:axId val="-2070053352"/>
        <c:axId val="-2067634520"/>
      </c:barChart>
      <c:catAx>
        <c:axId val="-2070053352"/>
        <c:scaling>
          <c:orientation val="minMax"/>
        </c:scaling>
        <c:delete val="0"/>
        <c:axPos val="b"/>
        <c:majorTickMark val="out"/>
        <c:minorTickMark val="none"/>
        <c:tickLblPos val="nextTo"/>
        <c:txPr>
          <a:bodyPr/>
          <a:lstStyle/>
          <a:p>
            <a:pPr>
              <a:defRPr sz="800"/>
            </a:pPr>
            <a:endParaRPr lang="en-US"/>
          </a:p>
        </c:txPr>
        <c:crossAx val="-2067634520"/>
        <c:crosses val="autoZero"/>
        <c:auto val="1"/>
        <c:lblAlgn val="ctr"/>
        <c:lblOffset val="100"/>
        <c:noMultiLvlLbl val="0"/>
      </c:catAx>
      <c:valAx>
        <c:axId val="-2067634520"/>
        <c:scaling>
          <c:orientation val="minMax"/>
          <c:max val="4.0"/>
          <c:min val="2.0"/>
        </c:scaling>
        <c:delete val="0"/>
        <c:axPos val="l"/>
        <c:numFmt formatCode="General" sourceLinked="1"/>
        <c:majorTickMark val="out"/>
        <c:minorTickMark val="none"/>
        <c:tickLblPos val="nextTo"/>
        <c:txPr>
          <a:bodyPr/>
          <a:lstStyle/>
          <a:p>
            <a:pPr>
              <a:defRPr sz="1100"/>
            </a:pPr>
            <a:endParaRPr lang="en-US"/>
          </a:p>
        </c:txPr>
        <c:crossAx val="-20700533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656024991932"/>
          <c:y val="0.109470595221221"/>
          <c:w val="0.813757135450558"/>
          <c:h val="0.691657823460228"/>
        </c:manualLayout>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Sheet1!$A$2:$A$4</c:f>
              <c:strCache>
                <c:ptCount val="3"/>
                <c:pt idx="0">
                  <c:v>Positive Symptoms</c:v>
                </c:pt>
                <c:pt idx="1">
                  <c:v>Negative Symptoms</c:v>
                </c:pt>
                <c:pt idx="2">
                  <c:v>General</c:v>
                </c:pt>
              </c:strCache>
            </c:strRef>
          </c:cat>
          <c:val>
            <c:numRef>
              <c:f>Sheet1!$B$2:$B$4</c:f>
              <c:numCache>
                <c:formatCode>General</c:formatCode>
                <c:ptCount val="3"/>
                <c:pt idx="0">
                  <c:v>1.5</c:v>
                </c:pt>
                <c:pt idx="1">
                  <c:v>1.7</c:v>
                </c:pt>
                <c:pt idx="2">
                  <c:v>1.4</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Sheet1!$A$2:$A$4</c:f>
              <c:strCache>
                <c:ptCount val="3"/>
                <c:pt idx="0">
                  <c:v>Positive Symptoms</c:v>
                </c:pt>
                <c:pt idx="1">
                  <c:v>Negative Symptoms</c:v>
                </c:pt>
                <c:pt idx="2">
                  <c:v>General</c:v>
                </c:pt>
              </c:strCache>
            </c:strRef>
          </c:cat>
          <c:val>
            <c:numRef>
              <c:f>Sheet1!$C$2:$C$4</c:f>
              <c:numCache>
                <c:formatCode>General</c:formatCode>
                <c:ptCount val="3"/>
                <c:pt idx="0">
                  <c:v>1.7</c:v>
                </c:pt>
                <c:pt idx="1">
                  <c:v>1.8</c:v>
                </c:pt>
                <c:pt idx="2">
                  <c:v>1.5</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Sheet1!$A$2:$A$4</c:f>
              <c:strCache>
                <c:ptCount val="3"/>
                <c:pt idx="0">
                  <c:v>Positive Symptoms</c:v>
                </c:pt>
                <c:pt idx="1">
                  <c:v>Negative Symptoms</c:v>
                </c:pt>
                <c:pt idx="2">
                  <c:v>General</c:v>
                </c:pt>
              </c:strCache>
            </c:strRef>
          </c:cat>
          <c:val>
            <c:numRef>
              <c:f>Sheet1!$D$2:$D$4</c:f>
              <c:numCache>
                <c:formatCode>General</c:formatCode>
                <c:ptCount val="3"/>
                <c:pt idx="0">
                  <c:v>2.1</c:v>
                </c:pt>
                <c:pt idx="1">
                  <c:v>2.1</c:v>
                </c:pt>
                <c:pt idx="2">
                  <c:v>2.0</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Sheet1!$A$2:$A$4</c:f>
              <c:strCache>
                <c:ptCount val="3"/>
                <c:pt idx="0">
                  <c:v>Positive Symptoms</c:v>
                </c:pt>
                <c:pt idx="1">
                  <c:v>Negative Symptoms</c:v>
                </c:pt>
                <c:pt idx="2">
                  <c:v>General</c:v>
                </c:pt>
              </c:strCache>
            </c:strRef>
          </c:cat>
          <c:val>
            <c:numRef>
              <c:f>Sheet1!$E$2:$E$4</c:f>
              <c:numCache>
                <c:formatCode>General</c:formatCode>
                <c:ptCount val="3"/>
                <c:pt idx="0">
                  <c:v>2.5</c:v>
                </c:pt>
                <c:pt idx="1">
                  <c:v>2.2</c:v>
                </c:pt>
                <c:pt idx="2">
                  <c:v>2.3</c:v>
                </c:pt>
              </c:numCache>
            </c:numRef>
          </c:val>
        </c:ser>
        <c:dLbls>
          <c:showLegendKey val="0"/>
          <c:showVal val="0"/>
          <c:showCatName val="0"/>
          <c:showSerName val="0"/>
          <c:showPercent val="0"/>
          <c:showBubbleSize val="0"/>
        </c:dLbls>
        <c:gapWidth val="150"/>
        <c:axId val="-2062893128"/>
        <c:axId val="-2066912456"/>
      </c:barChart>
      <c:catAx>
        <c:axId val="-2062893128"/>
        <c:scaling>
          <c:orientation val="minMax"/>
        </c:scaling>
        <c:delete val="0"/>
        <c:axPos val="b"/>
        <c:majorTickMark val="out"/>
        <c:minorTickMark val="none"/>
        <c:tickLblPos val="nextTo"/>
        <c:txPr>
          <a:bodyPr/>
          <a:lstStyle/>
          <a:p>
            <a:pPr>
              <a:defRPr sz="1000"/>
            </a:pPr>
            <a:endParaRPr lang="en-US"/>
          </a:p>
        </c:txPr>
        <c:crossAx val="-2066912456"/>
        <c:crosses val="autoZero"/>
        <c:auto val="1"/>
        <c:lblAlgn val="ctr"/>
        <c:lblOffset val="100"/>
        <c:noMultiLvlLbl val="0"/>
      </c:catAx>
      <c:valAx>
        <c:axId val="-2066912456"/>
        <c:scaling>
          <c:orientation val="minMax"/>
          <c:min val="0.0"/>
        </c:scaling>
        <c:delete val="0"/>
        <c:axPos val="l"/>
        <c:numFmt formatCode="General" sourceLinked="1"/>
        <c:majorTickMark val="out"/>
        <c:minorTickMark val="none"/>
        <c:tickLblPos val="nextTo"/>
        <c:txPr>
          <a:bodyPr/>
          <a:lstStyle/>
          <a:p>
            <a:pPr>
              <a:defRPr sz="1100"/>
            </a:pPr>
            <a:endParaRPr lang="en-US"/>
          </a:p>
        </c:txPr>
        <c:crossAx val="-2062893128"/>
        <c:crosses val="autoZero"/>
        <c:crossBetween val="between"/>
        <c:majorUnit val="0.5"/>
      </c:valAx>
    </c:plotArea>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No Cannabis</c:v>
                </c:pt>
              </c:strCache>
            </c:strRef>
          </c:tx>
          <c:spPr>
            <a:solidFill>
              <a:schemeClr val="accent1">
                <a:lumMod val="75000"/>
              </a:schemeClr>
            </a:solidFill>
            <a:ln>
              <a:solidFill>
                <a:schemeClr val="accent1">
                  <a:lumMod val="75000"/>
                </a:schemeClr>
              </a:solidFill>
            </a:ln>
          </c:spPr>
          <c:invertIfNegative val="0"/>
          <c:cat>
            <c:strRef>
              <c:f>Sheet1!$A$2:$A$4</c:f>
              <c:strCache>
                <c:ptCount val="3"/>
                <c:pt idx="0">
                  <c:v>Never</c:v>
                </c:pt>
                <c:pt idx="1">
                  <c:v>Occassionally</c:v>
                </c:pt>
                <c:pt idx="2">
                  <c:v>Often</c:v>
                </c:pt>
              </c:strCache>
            </c:strRef>
          </c:cat>
          <c:val>
            <c:numRef>
              <c:f>Sheet1!$B$2:$B$4</c:f>
              <c:numCache>
                <c:formatCode>General</c:formatCode>
                <c:ptCount val="3"/>
                <c:pt idx="0">
                  <c:v>-0.08</c:v>
                </c:pt>
                <c:pt idx="1">
                  <c:v>-0.04</c:v>
                </c:pt>
                <c:pt idx="2">
                  <c:v>0.06</c:v>
                </c:pt>
              </c:numCache>
            </c:numRef>
          </c:val>
        </c:ser>
        <c:ser>
          <c:idx val="1"/>
          <c:order val="1"/>
          <c:tx>
            <c:strRef>
              <c:f>Sheet1!$C$1</c:f>
              <c:strCache>
                <c:ptCount val="1"/>
                <c:pt idx="0">
                  <c:v>Cannabis</c:v>
                </c:pt>
              </c:strCache>
            </c:strRef>
          </c:tx>
          <c:spPr>
            <a:solidFill>
              <a:schemeClr val="accent1">
                <a:lumMod val="25000"/>
              </a:schemeClr>
            </a:solidFill>
          </c:spPr>
          <c:invertIfNegative val="0"/>
          <c:cat>
            <c:strRef>
              <c:f>Sheet1!$A$2:$A$4</c:f>
              <c:strCache>
                <c:ptCount val="3"/>
                <c:pt idx="0">
                  <c:v>Never</c:v>
                </c:pt>
                <c:pt idx="1">
                  <c:v>Occassionally</c:v>
                </c:pt>
                <c:pt idx="2">
                  <c:v>Often</c:v>
                </c:pt>
              </c:strCache>
            </c:strRef>
          </c:cat>
          <c:val>
            <c:numRef>
              <c:f>Sheet1!$C$2:$C$4</c:f>
              <c:numCache>
                <c:formatCode>General</c:formatCode>
                <c:ptCount val="3"/>
                <c:pt idx="0">
                  <c:v>0.41</c:v>
                </c:pt>
                <c:pt idx="1">
                  <c:v>0.47</c:v>
                </c:pt>
                <c:pt idx="2">
                  <c:v>1.34</c:v>
                </c:pt>
              </c:numCache>
            </c:numRef>
          </c:val>
        </c:ser>
        <c:dLbls>
          <c:showLegendKey val="0"/>
          <c:showVal val="0"/>
          <c:showCatName val="0"/>
          <c:showSerName val="0"/>
          <c:showPercent val="0"/>
          <c:showBubbleSize val="0"/>
        </c:dLbls>
        <c:gapWidth val="150"/>
        <c:axId val="-2092685896"/>
        <c:axId val="-2119267192"/>
      </c:barChart>
      <c:catAx>
        <c:axId val="-2092685896"/>
        <c:scaling>
          <c:orientation val="minMax"/>
        </c:scaling>
        <c:delete val="0"/>
        <c:axPos val="b"/>
        <c:majorTickMark val="out"/>
        <c:minorTickMark val="none"/>
        <c:tickLblPos val="nextTo"/>
        <c:txPr>
          <a:bodyPr/>
          <a:lstStyle/>
          <a:p>
            <a:pPr>
              <a:defRPr sz="1200"/>
            </a:pPr>
            <a:endParaRPr lang="en-US"/>
          </a:p>
        </c:txPr>
        <c:crossAx val="-2119267192"/>
        <c:crosses val="autoZero"/>
        <c:auto val="1"/>
        <c:lblAlgn val="ctr"/>
        <c:lblOffset val="100"/>
        <c:noMultiLvlLbl val="0"/>
      </c:catAx>
      <c:valAx>
        <c:axId val="-2119267192"/>
        <c:scaling>
          <c:orientation val="minMax"/>
        </c:scaling>
        <c:delete val="0"/>
        <c:axPos val="l"/>
        <c:numFmt formatCode="General" sourceLinked="1"/>
        <c:majorTickMark val="out"/>
        <c:minorTickMark val="none"/>
        <c:tickLblPos val="nextTo"/>
        <c:txPr>
          <a:bodyPr/>
          <a:lstStyle/>
          <a:p>
            <a:pPr>
              <a:defRPr sz="1400" baseline="0"/>
            </a:pPr>
            <a:endParaRPr lang="en-US"/>
          </a:p>
        </c:txPr>
        <c:crossAx val="-2092685896"/>
        <c:crosses val="autoZero"/>
        <c:crossBetween val="between"/>
        <c:majorUnit val="0.5"/>
      </c:valAx>
    </c:plotArea>
    <c:legend>
      <c:legendPos val="t"/>
      <c:layout/>
      <c:overlay val="0"/>
      <c:txPr>
        <a:bodyPr/>
        <a:lstStyle/>
        <a:p>
          <a:pPr>
            <a:defRPr sz="1400" b="1" i="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No Cannabis</c:v>
                </c:pt>
              </c:strCache>
            </c:strRef>
          </c:tx>
          <c:spPr>
            <a:solidFill>
              <a:schemeClr val="accent1">
                <a:lumMod val="75000"/>
              </a:schemeClr>
            </a:solidFill>
            <a:ln>
              <a:solidFill>
                <a:schemeClr val="accent1">
                  <a:lumMod val="75000"/>
                </a:schemeClr>
              </a:solidFill>
            </a:ln>
          </c:spPr>
          <c:invertIfNegative val="0"/>
          <c:cat>
            <c:strRef>
              <c:f>Sheet1!$A$2:$A$5</c:f>
              <c:strCache>
                <c:ptCount val="4"/>
                <c:pt idx="0">
                  <c:v>Never</c:v>
                </c:pt>
                <c:pt idx="1">
                  <c:v>Mild</c:v>
                </c:pt>
                <c:pt idx="2">
                  <c:v>Moderate</c:v>
                </c:pt>
                <c:pt idx="3">
                  <c:v>Severe</c:v>
                </c:pt>
              </c:strCache>
            </c:strRef>
          </c:cat>
          <c:val>
            <c:numRef>
              <c:f>Sheet1!$B$2:$B$5</c:f>
              <c:numCache>
                <c:formatCode>General</c:formatCode>
                <c:ptCount val="4"/>
                <c:pt idx="0">
                  <c:v>4.8</c:v>
                </c:pt>
                <c:pt idx="1">
                  <c:v>7.9</c:v>
                </c:pt>
                <c:pt idx="2">
                  <c:v>20.9</c:v>
                </c:pt>
                <c:pt idx="3">
                  <c:v>26.5</c:v>
                </c:pt>
              </c:numCache>
            </c:numRef>
          </c:val>
        </c:ser>
        <c:ser>
          <c:idx val="1"/>
          <c:order val="1"/>
          <c:tx>
            <c:strRef>
              <c:f>Sheet1!$C$1</c:f>
              <c:strCache>
                <c:ptCount val="1"/>
                <c:pt idx="0">
                  <c:v>Cannabis</c:v>
                </c:pt>
              </c:strCache>
            </c:strRef>
          </c:tx>
          <c:spPr>
            <a:solidFill>
              <a:schemeClr val="accent1">
                <a:lumMod val="25000"/>
              </a:schemeClr>
            </a:solidFill>
          </c:spPr>
          <c:invertIfNegative val="0"/>
          <c:cat>
            <c:strRef>
              <c:f>Sheet1!$A$2:$A$5</c:f>
              <c:strCache>
                <c:ptCount val="4"/>
                <c:pt idx="0">
                  <c:v>Never</c:v>
                </c:pt>
                <c:pt idx="1">
                  <c:v>Mild</c:v>
                </c:pt>
                <c:pt idx="2">
                  <c:v>Moderate</c:v>
                </c:pt>
                <c:pt idx="3">
                  <c:v>Severe</c:v>
                </c:pt>
              </c:strCache>
            </c:strRef>
          </c:cat>
          <c:val>
            <c:numRef>
              <c:f>Sheet1!$C$2:$C$5</c:f>
              <c:numCache>
                <c:formatCode>General</c:formatCode>
                <c:ptCount val="4"/>
                <c:pt idx="0">
                  <c:v>9.2</c:v>
                </c:pt>
                <c:pt idx="1">
                  <c:v>15.8</c:v>
                </c:pt>
                <c:pt idx="2">
                  <c:v>30.0</c:v>
                </c:pt>
                <c:pt idx="3">
                  <c:v>62.5</c:v>
                </c:pt>
              </c:numCache>
            </c:numRef>
          </c:val>
        </c:ser>
        <c:dLbls>
          <c:showLegendKey val="0"/>
          <c:showVal val="0"/>
          <c:showCatName val="0"/>
          <c:showSerName val="0"/>
          <c:showPercent val="0"/>
          <c:showBubbleSize val="0"/>
        </c:dLbls>
        <c:gapWidth val="150"/>
        <c:axId val="-2090891704"/>
        <c:axId val="2128295448"/>
      </c:barChart>
      <c:catAx>
        <c:axId val="-2090891704"/>
        <c:scaling>
          <c:orientation val="minMax"/>
        </c:scaling>
        <c:delete val="0"/>
        <c:axPos val="b"/>
        <c:majorTickMark val="out"/>
        <c:minorTickMark val="none"/>
        <c:tickLblPos val="nextTo"/>
        <c:txPr>
          <a:bodyPr/>
          <a:lstStyle/>
          <a:p>
            <a:pPr>
              <a:defRPr sz="1200"/>
            </a:pPr>
            <a:endParaRPr lang="en-US"/>
          </a:p>
        </c:txPr>
        <c:crossAx val="2128295448"/>
        <c:crosses val="autoZero"/>
        <c:auto val="1"/>
        <c:lblAlgn val="ctr"/>
        <c:lblOffset val="100"/>
        <c:noMultiLvlLbl val="0"/>
      </c:catAx>
      <c:valAx>
        <c:axId val="2128295448"/>
        <c:scaling>
          <c:orientation val="minMax"/>
        </c:scaling>
        <c:delete val="0"/>
        <c:axPos val="l"/>
        <c:numFmt formatCode="General" sourceLinked="1"/>
        <c:majorTickMark val="out"/>
        <c:minorTickMark val="none"/>
        <c:tickLblPos val="nextTo"/>
        <c:txPr>
          <a:bodyPr/>
          <a:lstStyle/>
          <a:p>
            <a:pPr>
              <a:defRPr sz="1400" baseline="0"/>
            </a:pPr>
            <a:endParaRPr lang="en-US"/>
          </a:p>
        </c:txPr>
        <c:crossAx val="-2090891704"/>
        <c:crosses val="autoZero"/>
        <c:crossBetween val="between"/>
        <c:majorUnit val="10.0"/>
      </c:valAx>
    </c:plotArea>
    <c:legend>
      <c:legendPos val="t"/>
      <c:layout/>
      <c:overlay val="0"/>
      <c:txPr>
        <a:bodyPr/>
        <a:lstStyle/>
        <a:p>
          <a:pPr>
            <a:defRPr sz="1400" b="1" i="0" baseline="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smtClean="0"/>
              <a:t>Association between high trauma score</a:t>
            </a:r>
            <a:r>
              <a:rPr lang="en-US" sz="2000" baseline="0" dirty="0" smtClean="0"/>
              <a:t> and patient status</a:t>
            </a:r>
            <a:endParaRPr lang="en-US" sz="2000" dirty="0"/>
          </a:p>
        </c:rich>
      </c:tx>
      <c:layout>
        <c:manualLayout>
          <c:xMode val="edge"/>
          <c:yMode val="edge"/>
          <c:x val="0.105562335958005"/>
          <c:y val="0.0"/>
        </c:manualLayout>
      </c:layout>
      <c:overlay val="0"/>
    </c:title>
    <c:autoTitleDeleted val="0"/>
    <c:plotArea>
      <c:layout/>
      <c:barChart>
        <c:barDir val="col"/>
        <c:grouping val="clustered"/>
        <c:varyColors val="0"/>
        <c:ser>
          <c:idx val="0"/>
          <c:order val="0"/>
          <c:tx>
            <c:strRef>
              <c:f>Sheet1!$B$1</c:f>
              <c:strCache>
                <c:ptCount val="1"/>
                <c:pt idx="0">
                  <c:v>Column2</c:v>
                </c:pt>
              </c:strCache>
            </c:strRef>
          </c:tx>
          <c:spPr>
            <a:solidFill>
              <a:schemeClr val="accent1">
                <a:lumMod val="75000"/>
              </a:schemeClr>
            </a:solidFill>
            <a:ln>
              <a:solidFill>
                <a:schemeClr val="accent1">
                  <a:lumMod val="75000"/>
                </a:schemeClr>
              </a:solidFill>
            </a:ln>
          </c:spPr>
          <c:invertIfNegative val="0"/>
          <c:cat>
            <c:numRef>
              <c:f>Sheet1!$A$2:$A$5</c:f>
              <c:numCache>
                <c:formatCode>General</c:formatCode>
                <c:ptCount val="4"/>
                <c:pt idx="0">
                  <c:v>1.0</c:v>
                </c:pt>
                <c:pt idx="1">
                  <c:v>2.0</c:v>
                </c:pt>
                <c:pt idx="2">
                  <c:v>3.0</c:v>
                </c:pt>
                <c:pt idx="3">
                  <c:v>4.0</c:v>
                </c:pt>
              </c:numCache>
            </c:numRef>
          </c:cat>
          <c:val>
            <c:numRef>
              <c:f>Sheet1!$B$2:$B$5</c:f>
              <c:numCache>
                <c:formatCode>General</c:formatCode>
                <c:ptCount val="4"/>
                <c:pt idx="0">
                  <c:v>2.76</c:v>
                </c:pt>
                <c:pt idx="1">
                  <c:v>4.12</c:v>
                </c:pt>
                <c:pt idx="2">
                  <c:v>5.61</c:v>
                </c:pt>
                <c:pt idx="3">
                  <c:v>5.66</c:v>
                </c:pt>
              </c:numCache>
            </c:numRef>
          </c:val>
        </c:ser>
        <c:dLbls>
          <c:showLegendKey val="0"/>
          <c:showVal val="0"/>
          <c:showCatName val="0"/>
          <c:showSerName val="0"/>
          <c:showPercent val="0"/>
          <c:showBubbleSize val="0"/>
        </c:dLbls>
        <c:gapWidth val="150"/>
        <c:axId val="-2086300888"/>
        <c:axId val="-2116143512"/>
      </c:barChart>
      <c:catAx>
        <c:axId val="-2086300888"/>
        <c:scaling>
          <c:orientation val="minMax"/>
        </c:scaling>
        <c:delete val="0"/>
        <c:axPos val="b"/>
        <c:numFmt formatCode="General" sourceLinked="1"/>
        <c:majorTickMark val="out"/>
        <c:minorTickMark val="none"/>
        <c:tickLblPos val="nextTo"/>
        <c:txPr>
          <a:bodyPr/>
          <a:lstStyle/>
          <a:p>
            <a:pPr>
              <a:defRPr sz="1200"/>
            </a:pPr>
            <a:endParaRPr lang="en-US"/>
          </a:p>
        </c:txPr>
        <c:crossAx val="-2116143512"/>
        <c:crosses val="autoZero"/>
        <c:auto val="1"/>
        <c:lblAlgn val="ctr"/>
        <c:lblOffset val="100"/>
        <c:noMultiLvlLbl val="0"/>
      </c:catAx>
      <c:valAx>
        <c:axId val="-2116143512"/>
        <c:scaling>
          <c:orientation val="minMax"/>
          <c:max val="7.0"/>
          <c:min val="0.0"/>
        </c:scaling>
        <c:delete val="0"/>
        <c:axPos val="l"/>
        <c:numFmt formatCode="General" sourceLinked="1"/>
        <c:majorTickMark val="out"/>
        <c:minorTickMark val="none"/>
        <c:tickLblPos val="nextTo"/>
        <c:txPr>
          <a:bodyPr/>
          <a:lstStyle/>
          <a:p>
            <a:pPr>
              <a:defRPr sz="1400" baseline="0"/>
            </a:pPr>
            <a:endParaRPr lang="en-US"/>
          </a:p>
        </c:txPr>
        <c:crossAx val="-2086300888"/>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77483443708609"/>
          <c:y val="0.0889679715302491"/>
          <c:w val="0.710264900662252"/>
          <c:h val="0.718861209964413"/>
        </c:manualLayout>
      </c:layout>
      <c:lineChart>
        <c:grouping val="standard"/>
        <c:varyColors val="0"/>
        <c:ser>
          <c:idx val="0"/>
          <c:order val="0"/>
          <c:tx>
            <c:strRef>
              <c:f>Sheet1!$A$2</c:f>
              <c:strCache>
                <c:ptCount val="1"/>
                <c:pt idx="0">
                  <c:v>No abuse</c:v>
                </c:pt>
              </c:strCache>
            </c:strRef>
          </c:tx>
          <c:spPr>
            <a:ln w="38088">
              <a:solidFill>
                <a:srgbClr val="993366"/>
              </a:solidFill>
              <a:prstDash val="solid"/>
            </a:ln>
          </c:spPr>
          <c:marker>
            <c:symbol val="none"/>
          </c:marker>
          <c:cat>
            <c:numRef>
              <c:f>Sheet1!$B$1:$H$1</c:f>
              <c:numCache>
                <c:formatCode>General</c:formatCode>
                <c:ptCount val="7"/>
                <c:pt idx="0">
                  <c:v>1.0</c:v>
                </c:pt>
                <c:pt idx="1">
                  <c:v>2.0</c:v>
                </c:pt>
                <c:pt idx="2">
                  <c:v>3.0</c:v>
                </c:pt>
                <c:pt idx="3">
                  <c:v>4.0</c:v>
                </c:pt>
                <c:pt idx="4">
                  <c:v>5.0</c:v>
                </c:pt>
                <c:pt idx="5">
                  <c:v>6.0</c:v>
                </c:pt>
                <c:pt idx="6">
                  <c:v>7.0</c:v>
                </c:pt>
              </c:numCache>
            </c:numRef>
          </c:cat>
          <c:val>
            <c:numRef>
              <c:f>Sheet1!$B$2:$H$2</c:f>
              <c:numCache>
                <c:formatCode>General</c:formatCode>
                <c:ptCount val="7"/>
                <c:pt idx="0">
                  <c:v>1.18</c:v>
                </c:pt>
                <c:pt idx="1">
                  <c:v>1.26</c:v>
                </c:pt>
                <c:pt idx="2">
                  <c:v>1.34</c:v>
                </c:pt>
                <c:pt idx="3">
                  <c:v>1.42</c:v>
                </c:pt>
                <c:pt idx="4">
                  <c:v>1.5</c:v>
                </c:pt>
                <c:pt idx="5">
                  <c:v>1.58</c:v>
                </c:pt>
                <c:pt idx="6">
                  <c:v>1.66</c:v>
                </c:pt>
              </c:numCache>
            </c:numRef>
          </c:val>
          <c:smooth val="0"/>
        </c:ser>
        <c:ser>
          <c:idx val="1"/>
          <c:order val="1"/>
          <c:tx>
            <c:strRef>
              <c:f>Sheet1!$A$3</c:f>
              <c:strCache>
                <c:ptCount val="1"/>
                <c:pt idx="0">
                  <c:v>Abuse</c:v>
                </c:pt>
              </c:strCache>
            </c:strRef>
          </c:tx>
          <c:spPr>
            <a:ln w="38088">
              <a:solidFill>
                <a:srgbClr val="3366FF"/>
              </a:solidFill>
              <a:prstDash val="solid"/>
            </a:ln>
          </c:spPr>
          <c:marker>
            <c:symbol val="none"/>
          </c:marker>
          <c:cat>
            <c:numRef>
              <c:f>Sheet1!$B$1:$H$1</c:f>
              <c:numCache>
                <c:formatCode>General</c:formatCode>
                <c:ptCount val="7"/>
                <c:pt idx="0">
                  <c:v>1.0</c:v>
                </c:pt>
                <c:pt idx="1">
                  <c:v>2.0</c:v>
                </c:pt>
                <c:pt idx="2">
                  <c:v>3.0</c:v>
                </c:pt>
                <c:pt idx="3">
                  <c:v>4.0</c:v>
                </c:pt>
                <c:pt idx="4">
                  <c:v>5.0</c:v>
                </c:pt>
                <c:pt idx="5">
                  <c:v>6.0</c:v>
                </c:pt>
                <c:pt idx="6">
                  <c:v>7.0</c:v>
                </c:pt>
              </c:numCache>
            </c:numRef>
          </c:cat>
          <c:val>
            <c:numRef>
              <c:f>Sheet1!$B$3:$H$3</c:f>
              <c:numCache>
                <c:formatCode>General</c:formatCode>
                <c:ptCount val="7"/>
                <c:pt idx="0">
                  <c:v>1.21</c:v>
                </c:pt>
                <c:pt idx="1">
                  <c:v>1.32</c:v>
                </c:pt>
                <c:pt idx="2">
                  <c:v>1.43</c:v>
                </c:pt>
                <c:pt idx="3">
                  <c:v>1.54</c:v>
                </c:pt>
                <c:pt idx="4">
                  <c:v>1.65</c:v>
                </c:pt>
                <c:pt idx="5">
                  <c:v>1.76</c:v>
                </c:pt>
                <c:pt idx="6">
                  <c:v>1.87</c:v>
                </c:pt>
              </c:numCache>
            </c:numRef>
          </c:val>
          <c:smooth val="0"/>
        </c:ser>
        <c:dLbls>
          <c:showLegendKey val="0"/>
          <c:showVal val="0"/>
          <c:showCatName val="0"/>
          <c:showSerName val="0"/>
          <c:showPercent val="0"/>
          <c:showBubbleSize val="0"/>
        </c:dLbls>
        <c:marker val="1"/>
        <c:smooth val="0"/>
        <c:axId val="-2140625560"/>
        <c:axId val="-2140622152"/>
      </c:lineChart>
      <c:catAx>
        <c:axId val="-2140625560"/>
        <c:scaling>
          <c:orientation val="minMax"/>
        </c:scaling>
        <c:delete val="0"/>
        <c:axPos val="b"/>
        <c:numFmt formatCode="General" sourceLinked="1"/>
        <c:majorTickMark val="out"/>
        <c:minorTickMark val="none"/>
        <c:tickLblPos val="nextTo"/>
        <c:spPr>
          <a:ln w="3174">
            <a:solidFill>
              <a:srgbClr val="000000"/>
            </a:solidFill>
            <a:prstDash val="solid"/>
          </a:ln>
        </c:spPr>
        <c:txPr>
          <a:bodyPr rot="0" vert="horz"/>
          <a:lstStyle/>
          <a:p>
            <a:pPr>
              <a:defRPr sz="1600" b="1" i="0" u="none" strike="noStrike" baseline="0">
                <a:solidFill>
                  <a:srgbClr val="000000"/>
                </a:solidFill>
                <a:latin typeface="Comic Sans MS"/>
                <a:ea typeface="Comic Sans MS"/>
                <a:cs typeface="Comic Sans MS"/>
              </a:defRPr>
            </a:pPr>
            <a:endParaRPr lang="en-US"/>
          </a:p>
        </c:txPr>
        <c:crossAx val="-2140622152"/>
        <c:crosses val="autoZero"/>
        <c:auto val="1"/>
        <c:lblAlgn val="ctr"/>
        <c:lblOffset val="100"/>
        <c:tickLblSkip val="1"/>
        <c:tickMarkSkip val="1"/>
        <c:noMultiLvlLbl val="0"/>
      </c:catAx>
      <c:valAx>
        <c:axId val="-2140622152"/>
        <c:scaling>
          <c:orientation val="minMax"/>
          <c:max val="2.0"/>
          <c:min val="1.0"/>
        </c:scaling>
        <c:delete val="0"/>
        <c:axPos val="l"/>
        <c:numFmt formatCode="General" sourceLinked="1"/>
        <c:majorTickMark val="none"/>
        <c:minorTickMark val="none"/>
        <c:tickLblPos val="nextTo"/>
        <c:spPr>
          <a:ln w="3174">
            <a:solidFill>
              <a:srgbClr val="000000"/>
            </a:solidFill>
            <a:prstDash val="solid"/>
          </a:ln>
        </c:spPr>
        <c:txPr>
          <a:bodyPr rot="0" vert="horz"/>
          <a:lstStyle/>
          <a:p>
            <a:pPr>
              <a:defRPr sz="1600" b="1" i="0" u="none" strike="noStrike" baseline="0">
                <a:solidFill>
                  <a:srgbClr val="000000"/>
                </a:solidFill>
                <a:latin typeface="Comic Sans MS"/>
                <a:ea typeface="Comic Sans MS"/>
                <a:cs typeface="Comic Sans MS"/>
              </a:defRPr>
            </a:pPr>
            <a:endParaRPr lang="en-US"/>
          </a:p>
        </c:txPr>
        <c:crossAx val="-2140625560"/>
        <c:crosses val="autoZero"/>
        <c:crossBetween val="between"/>
        <c:majorUnit val="0.4"/>
      </c:valAx>
      <c:spPr>
        <a:noFill/>
        <a:ln w="25402">
          <a:noFill/>
        </a:ln>
      </c:spPr>
    </c:plotArea>
    <c:legend>
      <c:legendPos val="r"/>
      <c:layout>
        <c:manualLayout>
          <c:xMode val="edge"/>
          <c:yMode val="edge"/>
          <c:x val="0.811258278145695"/>
          <c:y val="0.355871872819695"/>
          <c:w val="0.182119205298014"/>
          <c:h val="0.188612080135553"/>
        </c:manualLayout>
      </c:layout>
      <c:overlay val="0"/>
      <c:spPr>
        <a:noFill/>
        <a:ln w="12696">
          <a:solidFill>
            <a:srgbClr val="FFFFFF"/>
          </a:solidFill>
          <a:prstDash val="solid"/>
        </a:ln>
      </c:spPr>
      <c:txPr>
        <a:bodyPr/>
        <a:lstStyle/>
        <a:p>
          <a:pPr>
            <a:defRPr sz="1469" b="1" i="0" u="none" strike="noStrike" baseline="0">
              <a:solidFill>
                <a:srgbClr val="000000"/>
              </a:solidFill>
              <a:latin typeface="Verdana"/>
              <a:ea typeface="Comic Sans MS"/>
              <a:cs typeface="Comic Sans MS"/>
            </a:defRPr>
          </a:pPr>
          <a:endParaRPr lang="en-US"/>
        </a:p>
      </c:txPr>
    </c:legend>
    <c:plotVisOnly val="1"/>
    <c:dispBlanksAs val="gap"/>
    <c:showDLblsOverMax val="0"/>
  </c:chart>
  <c:spPr>
    <a:noFill/>
    <a:ln>
      <a:noFill/>
    </a:ln>
  </c:spPr>
  <c:txPr>
    <a:bodyPr/>
    <a:lstStyle/>
    <a:p>
      <a:pPr>
        <a:defRPr sz="1600" b="1"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77483443708609"/>
          <c:y val="0.0889679715302491"/>
          <c:w val="0.572847682119205"/>
          <c:h val="0.718861209964413"/>
        </c:manualLayout>
      </c:layout>
      <c:lineChart>
        <c:grouping val="standard"/>
        <c:varyColors val="0"/>
        <c:ser>
          <c:idx val="0"/>
          <c:order val="0"/>
          <c:tx>
            <c:strRef>
              <c:f>Sheet1!$A$2</c:f>
              <c:strCache>
                <c:ptCount val="1"/>
                <c:pt idx="0">
                  <c:v>No abuse</c:v>
                </c:pt>
              </c:strCache>
            </c:strRef>
          </c:tx>
          <c:spPr>
            <a:ln w="38073">
              <a:solidFill>
                <a:srgbClr val="993366"/>
              </a:solidFill>
              <a:prstDash val="solid"/>
            </a:ln>
          </c:spPr>
          <c:marker>
            <c:symbol val="none"/>
          </c:marker>
          <c:cat>
            <c:numRef>
              <c:f>Sheet1!$B$1:$H$1</c:f>
              <c:numCache>
                <c:formatCode>General</c:formatCode>
                <c:ptCount val="7"/>
                <c:pt idx="0">
                  <c:v>1.0</c:v>
                </c:pt>
                <c:pt idx="1">
                  <c:v>2.0</c:v>
                </c:pt>
                <c:pt idx="2">
                  <c:v>3.0</c:v>
                </c:pt>
                <c:pt idx="3">
                  <c:v>4.0</c:v>
                </c:pt>
                <c:pt idx="4">
                  <c:v>5.0</c:v>
                </c:pt>
                <c:pt idx="5">
                  <c:v>6.0</c:v>
                </c:pt>
                <c:pt idx="6">
                  <c:v>7.0</c:v>
                </c:pt>
              </c:numCache>
            </c:numRef>
          </c:cat>
          <c:val>
            <c:numRef>
              <c:f>Sheet1!$B$2:$H$2</c:f>
              <c:numCache>
                <c:formatCode>General</c:formatCode>
                <c:ptCount val="7"/>
                <c:pt idx="0">
                  <c:v>1.18</c:v>
                </c:pt>
                <c:pt idx="1">
                  <c:v>1.26</c:v>
                </c:pt>
                <c:pt idx="2">
                  <c:v>1.34</c:v>
                </c:pt>
                <c:pt idx="3">
                  <c:v>1.42</c:v>
                </c:pt>
                <c:pt idx="4">
                  <c:v>1.5</c:v>
                </c:pt>
                <c:pt idx="5">
                  <c:v>1.58</c:v>
                </c:pt>
                <c:pt idx="6">
                  <c:v>1.66</c:v>
                </c:pt>
              </c:numCache>
            </c:numRef>
          </c:val>
          <c:smooth val="0"/>
        </c:ser>
        <c:ser>
          <c:idx val="1"/>
          <c:order val="1"/>
          <c:tx>
            <c:strRef>
              <c:f>Sheet1!$A$3</c:f>
              <c:strCache>
                <c:ptCount val="1"/>
                <c:pt idx="0">
                  <c:v>Abuse after age 10</c:v>
                </c:pt>
              </c:strCache>
            </c:strRef>
          </c:tx>
          <c:spPr>
            <a:ln w="38073">
              <a:solidFill>
                <a:srgbClr val="3366FF"/>
              </a:solidFill>
              <a:prstDash val="solid"/>
            </a:ln>
          </c:spPr>
          <c:marker>
            <c:symbol val="none"/>
          </c:marker>
          <c:cat>
            <c:numRef>
              <c:f>Sheet1!$B$1:$H$1</c:f>
              <c:numCache>
                <c:formatCode>General</c:formatCode>
                <c:ptCount val="7"/>
                <c:pt idx="0">
                  <c:v>1.0</c:v>
                </c:pt>
                <c:pt idx="1">
                  <c:v>2.0</c:v>
                </c:pt>
                <c:pt idx="2">
                  <c:v>3.0</c:v>
                </c:pt>
                <c:pt idx="3">
                  <c:v>4.0</c:v>
                </c:pt>
                <c:pt idx="4">
                  <c:v>5.0</c:v>
                </c:pt>
                <c:pt idx="5">
                  <c:v>6.0</c:v>
                </c:pt>
                <c:pt idx="6">
                  <c:v>7.0</c:v>
                </c:pt>
              </c:numCache>
            </c:numRef>
          </c:cat>
          <c:val>
            <c:numRef>
              <c:f>Sheet1!$B$3:$H$3</c:f>
              <c:numCache>
                <c:formatCode>General</c:formatCode>
                <c:ptCount val="7"/>
                <c:pt idx="0">
                  <c:v>1.21</c:v>
                </c:pt>
                <c:pt idx="1">
                  <c:v>1.27</c:v>
                </c:pt>
                <c:pt idx="2">
                  <c:v>1.33</c:v>
                </c:pt>
                <c:pt idx="3">
                  <c:v>1.39</c:v>
                </c:pt>
                <c:pt idx="4">
                  <c:v>1.45</c:v>
                </c:pt>
                <c:pt idx="5">
                  <c:v>1.51</c:v>
                </c:pt>
                <c:pt idx="6">
                  <c:v>1.57</c:v>
                </c:pt>
              </c:numCache>
            </c:numRef>
          </c:val>
          <c:smooth val="0"/>
        </c:ser>
        <c:ser>
          <c:idx val="2"/>
          <c:order val="2"/>
          <c:tx>
            <c:strRef>
              <c:f>Sheet1!$A$4</c:f>
              <c:strCache>
                <c:ptCount val="1"/>
                <c:pt idx="0">
                  <c:v>Abuse before age 10</c:v>
                </c:pt>
              </c:strCache>
            </c:strRef>
          </c:tx>
          <c:spPr>
            <a:ln w="38073">
              <a:solidFill>
                <a:srgbClr val="000090"/>
              </a:solidFill>
              <a:prstDash val="solid"/>
            </a:ln>
          </c:spPr>
          <c:marker>
            <c:symbol val="none"/>
          </c:marker>
          <c:cat>
            <c:numRef>
              <c:f>Sheet1!$B$1:$H$1</c:f>
              <c:numCache>
                <c:formatCode>General</c:formatCode>
                <c:ptCount val="7"/>
                <c:pt idx="0">
                  <c:v>1.0</c:v>
                </c:pt>
                <c:pt idx="1">
                  <c:v>2.0</c:v>
                </c:pt>
                <c:pt idx="2">
                  <c:v>3.0</c:v>
                </c:pt>
                <c:pt idx="3">
                  <c:v>4.0</c:v>
                </c:pt>
                <c:pt idx="4">
                  <c:v>5.0</c:v>
                </c:pt>
                <c:pt idx="5">
                  <c:v>6.0</c:v>
                </c:pt>
                <c:pt idx="6">
                  <c:v>7.0</c:v>
                </c:pt>
              </c:numCache>
            </c:numRef>
          </c:cat>
          <c:val>
            <c:numRef>
              <c:f>Sheet1!$B$4:$H$4</c:f>
              <c:numCache>
                <c:formatCode>General</c:formatCode>
                <c:ptCount val="7"/>
                <c:pt idx="0">
                  <c:v>1.21</c:v>
                </c:pt>
                <c:pt idx="1">
                  <c:v>1.37</c:v>
                </c:pt>
                <c:pt idx="2">
                  <c:v>1.53</c:v>
                </c:pt>
                <c:pt idx="3">
                  <c:v>1.69</c:v>
                </c:pt>
                <c:pt idx="4">
                  <c:v>1.85</c:v>
                </c:pt>
                <c:pt idx="5">
                  <c:v>2.01</c:v>
                </c:pt>
                <c:pt idx="6">
                  <c:v>2.17</c:v>
                </c:pt>
              </c:numCache>
            </c:numRef>
          </c:val>
          <c:smooth val="0"/>
        </c:ser>
        <c:dLbls>
          <c:showLegendKey val="0"/>
          <c:showVal val="0"/>
          <c:showCatName val="0"/>
          <c:showSerName val="0"/>
          <c:showPercent val="0"/>
          <c:showBubbleSize val="0"/>
        </c:dLbls>
        <c:marker val="1"/>
        <c:smooth val="0"/>
        <c:axId val="-2140531624"/>
        <c:axId val="-2140528216"/>
      </c:lineChart>
      <c:catAx>
        <c:axId val="-2140531624"/>
        <c:scaling>
          <c:orientation val="minMax"/>
        </c:scaling>
        <c:delete val="0"/>
        <c:axPos val="b"/>
        <c:numFmt formatCode="General" sourceLinked="1"/>
        <c:majorTickMark val="out"/>
        <c:minorTickMark val="none"/>
        <c:tickLblPos val="nextTo"/>
        <c:spPr>
          <a:ln w="3173">
            <a:solidFill>
              <a:srgbClr val="000000"/>
            </a:solidFill>
            <a:prstDash val="solid"/>
          </a:ln>
        </c:spPr>
        <c:txPr>
          <a:bodyPr rot="0" vert="horz"/>
          <a:lstStyle/>
          <a:p>
            <a:pPr>
              <a:defRPr sz="1600" b="1" i="0" u="none" strike="noStrike" baseline="0">
                <a:solidFill>
                  <a:srgbClr val="000000"/>
                </a:solidFill>
                <a:latin typeface="Comic Sans MS"/>
                <a:ea typeface="Comic Sans MS"/>
                <a:cs typeface="Comic Sans MS"/>
              </a:defRPr>
            </a:pPr>
            <a:endParaRPr lang="en-US"/>
          </a:p>
        </c:txPr>
        <c:crossAx val="-2140528216"/>
        <c:crosses val="autoZero"/>
        <c:auto val="1"/>
        <c:lblAlgn val="ctr"/>
        <c:lblOffset val="100"/>
        <c:tickLblSkip val="1"/>
        <c:tickMarkSkip val="1"/>
        <c:noMultiLvlLbl val="0"/>
      </c:catAx>
      <c:valAx>
        <c:axId val="-2140528216"/>
        <c:scaling>
          <c:orientation val="minMax"/>
          <c:min val="1.0"/>
        </c:scaling>
        <c:delete val="0"/>
        <c:axPos val="l"/>
        <c:numFmt formatCode="General" sourceLinked="1"/>
        <c:majorTickMark val="none"/>
        <c:minorTickMark val="none"/>
        <c:tickLblPos val="nextTo"/>
        <c:spPr>
          <a:ln w="3173">
            <a:solidFill>
              <a:srgbClr val="000000"/>
            </a:solidFill>
            <a:prstDash val="solid"/>
          </a:ln>
        </c:spPr>
        <c:txPr>
          <a:bodyPr rot="0" vert="horz"/>
          <a:lstStyle/>
          <a:p>
            <a:pPr>
              <a:defRPr sz="1600" b="1" i="0" u="none" strike="noStrike" baseline="0">
                <a:solidFill>
                  <a:srgbClr val="000000"/>
                </a:solidFill>
                <a:latin typeface="Comic Sans MS"/>
                <a:ea typeface="Comic Sans MS"/>
                <a:cs typeface="Comic Sans MS"/>
              </a:defRPr>
            </a:pPr>
            <a:endParaRPr lang="en-US"/>
          </a:p>
        </c:txPr>
        <c:crossAx val="-2140531624"/>
        <c:crosses val="autoZero"/>
        <c:crossBetween val="between"/>
      </c:valAx>
      <c:spPr>
        <a:noFill/>
        <a:ln w="25392">
          <a:noFill/>
        </a:ln>
      </c:spPr>
    </c:plotArea>
    <c:legend>
      <c:legendPos val="r"/>
      <c:layout>
        <c:manualLayout>
          <c:xMode val="edge"/>
          <c:yMode val="edge"/>
          <c:x val="0.673841059602649"/>
          <c:y val="0.192170836240407"/>
          <c:w val="0.31953642384106"/>
          <c:h val="0.516014153294129"/>
        </c:manualLayout>
      </c:layout>
      <c:overlay val="0"/>
      <c:spPr>
        <a:noFill/>
        <a:ln w="12691">
          <a:solidFill>
            <a:srgbClr val="FFFFFF"/>
          </a:solidFill>
          <a:prstDash val="solid"/>
        </a:ln>
      </c:spPr>
      <c:txPr>
        <a:bodyPr/>
        <a:lstStyle/>
        <a:p>
          <a:pPr>
            <a:defRPr sz="1469" b="1" i="0" u="none" strike="noStrike" baseline="0">
              <a:solidFill>
                <a:srgbClr val="000000"/>
              </a:solidFill>
              <a:latin typeface="Verdana"/>
              <a:ea typeface="Comic Sans MS"/>
              <a:cs typeface="Comic Sans MS"/>
            </a:defRPr>
          </a:pPr>
          <a:endParaRPr lang="en-US"/>
        </a:p>
      </c:txPr>
    </c:legend>
    <c:plotVisOnly val="1"/>
    <c:dispBlanksAs val="gap"/>
    <c:showDLblsOverMax val="0"/>
  </c:chart>
  <c:spPr>
    <a:noFill/>
    <a:ln>
      <a:noFill/>
    </a:ln>
  </c:spPr>
  <c:txPr>
    <a:bodyPr/>
    <a:lstStyle/>
    <a:p>
      <a:pPr>
        <a:defRPr sz="1600" b="1"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Positive</c:v>
                </c:pt>
              </c:strCache>
            </c:strRef>
          </c:tx>
          <c:spPr>
            <a:solidFill>
              <a:srgbClr val="BBE0E3">
                <a:lumMod val="75000"/>
              </a:srgbClr>
            </a:solidFill>
          </c:spPr>
          <c:invertIfNegative val="0"/>
          <c:cat>
            <c:strRef>
              <c:f>Sheet1!$A$2:$A$4</c:f>
              <c:strCache>
                <c:ptCount val="3"/>
                <c:pt idx="0">
                  <c:v>Patients</c:v>
                </c:pt>
                <c:pt idx="1">
                  <c:v>Relatives</c:v>
                </c:pt>
                <c:pt idx="2">
                  <c:v>Controls</c:v>
                </c:pt>
              </c:strCache>
            </c:strRef>
          </c:cat>
          <c:val>
            <c:numRef>
              <c:f>Sheet1!$B$2:$B$4</c:f>
              <c:numCache>
                <c:formatCode>General</c:formatCode>
                <c:ptCount val="3"/>
                <c:pt idx="0">
                  <c:v>0.25</c:v>
                </c:pt>
                <c:pt idx="1">
                  <c:v>0.18</c:v>
                </c:pt>
                <c:pt idx="2">
                  <c:v>0.18</c:v>
                </c:pt>
              </c:numCache>
            </c:numRef>
          </c:val>
        </c:ser>
        <c:ser>
          <c:idx val="1"/>
          <c:order val="1"/>
          <c:tx>
            <c:strRef>
              <c:f>Sheet1!$C$1</c:f>
              <c:strCache>
                <c:ptCount val="1"/>
                <c:pt idx="0">
                  <c:v>Negative</c:v>
                </c:pt>
              </c:strCache>
            </c:strRef>
          </c:tx>
          <c:spPr>
            <a:solidFill>
              <a:srgbClr val="BBE0E3">
                <a:lumMod val="50000"/>
              </a:srgbClr>
            </a:solidFill>
          </c:spPr>
          <c:invertIfNegative val="0"/>
          <c:cat>
            <c:strRef>
              <c:f>Sheet1!$A$2:$A$4</c:f>
              <c:strCache>
                <c:ptCount val="3"/>
                <c:pt idx="0">
                  <c:v>Patients</c:v>
                </c:pt>
                <c:pt idx="1">
                  <c:v>Relatives</c:v>
                </c:pt>
                <c:pt idx="2">
                  <c:v>Controls</c:v>
                </c:pt>
              </c:strCache>
            </c:strRef>
          </c:cat>
          <c:val>
            <c:numRef>
              <c:f>Sheet1!$C$2:$C$4</c:f>
              <c:numCache>
                <c:formatCode>General</c:formatCode>
                <c:ptCount val="3"/>
                <c:pt idx="0">
                  <c:v>0.14</c:v>
                </c:pt>
                <c:pt idx="1">
                  <c:v>0.09</c:v>
                </c:pt>
                <c:pt idx="2">
                  <c:v>0.22</c:v>
                </c:pt>
              </c:numCache>
            </c:numRef>
          </c:val>
        </c:ser>
        <c:ser>
          <c:idx val="2"/>
          <c:order val="2"/>
          <c:tx>
            <c:strRef>
              <c:f>Sheet1!$D$1</c:f>
              <c:strCache>
                <c:ptCount val="1"/>
                <c:pt idx="0">
                  <c:v>Depressive</c:v>
                </c:pt>
              </c:strCache>
            </c:strRef>
          </c:tx>
          <c:spPr>
            <a:solidFill>
              <a:srgbClr val="BBE0E3">
                <a:lumMod val="25000"/>
              </a:srgbClr>
            </a:solidFill>
          </c:spPr>
          <c:invertIfNegative val="0"/>
          <c:cat>
            <c:strRef>
              <c:f>Sheet1!$A$2:$A$4</c:f>
              <c:strCache>
                <c:ptCount val="3"/>
                <c:pt idx="0">
                  <c:v>Patients</c:v>
                </c:pt>
                <c:pt idx="1">
                  <c:v>Relatives</c:v>
                </c:pt>
                <c:pt idx="2">
                  <c:v>Controls</c:v>
                </c:pt>
              </c:strCache>
            </c:strRef>
          </c:cat>
          <c:val>
            <c:numRef>
              <c:f>Sheet1!$D$2:$D$4</c:f>
              <c:numCache>
                <c:formatCode>General</c:formatCode>
                <c:ptCount val="3"/>
                <c:pt idx="0">
                  <c:v>0.18</c:v>
                </c:pt>
                <c:pt idx="1">
                  <c:v>0.08</c:v>
                </c:pt>
                <c:pt idx="2">
                  <c:v>0.27</c:v>
                </c:pt>
              </c:numCache>
            </c:numRef>
          </c:val>
        </c:ser>
        <c:dLbls>
          <c:showLegendKey val="0"/>
          <c:showVal val="0"/>
          <c:showCatName val="0"/>
          <c:showSerName val="0"/>
          <c:showPercent val="0"/>
          <c:showBubbleSize val="0"/>
        </c:dLbls>
        <c:gapWidth val="150"/>
        <c:axId val="-2090295896"/>
        <c:axId val="-2116551960"/>
      </c:barChart>
      <c:catAx>
        <c:axId val="-2090295896"/>
        <c:scaling>
          <c:orientation val="minMax"/>
        </c:scaling>
        <c:delete val="0"/>
        <c:axPos val="b"/>
        <c:majorTickMark val="out"/>
        <c:minorTickMark val="none"/>
        <c:tickLblPos val="nextTo"/>
        <c:txPr>
          <a:bodyPr/>
          <a:lstStyle/>
          <a:p>
            <a:pPr>
              <a:defRPr sz="1400"/>
            </a:pPr>
            <a:endParaRPr lang="en-US"/>
          </a:p>
        </c:txPr>
        <c:crossAx val="-2116551960"/>
        <c:crosses val="autoZero"/>
        <c:auto val="1"/>
        <c:lblAlgn val="ctr"/>
        <c:lblOffset val="100"/>
        <c:noMultiLvlLbl val="0"/>
      </c:catAx>
      <c:valAx>
        <c:axId val="-2116551960"/>
        <c:scaling>
          <c:orientation val="minMax"/>
          <c:max val="0.5"/>
          <c:min val="0.0"/>
        </c:scaling>
        <c:delete val="0"/>
        <c:axPos val="l"/>
        <c:numFmt formatCode="General" sourceLinked="1"/>
        <c:majorTickMark val="out"/>
        <c:minorTickMark val="none"/>
        <c:tickLblPos val="nextTo"/>
        <c:txPr>
          <a:bodyPr/>
          <a:lstStyle/>
          <a:p>
            <a:pPr>
              <a:defRPr sz="1400" baseline="0"/>
            </a:pPr>
            <a:endParaRPr lang="en-US"/>
          </a:p>
        </c:txPr>
        <c:crossAx val="-2090295896"/>
        <c:crosses val="autoZero"/>
        <c:crossBetween val="between"/>
        <c:majorUnit val="0.1"/>
      </c:valAx>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77483443708609"/>
          <c:y val="0.0747330960854092"/>
          <c:w val="0.665562913907285"/>
          <c:h val="0.768683274021352"/>
        </c:manualLayout>
      </c:layout>
      <c:lineChart>
        <c:grouping val="standard"/>
        <c:varyColors val="0"/>
        <c:ser>
          <c:idx val="0"/>
          <c:order val="0"/>
          <c:tx>
            <c:strRef>
              <c:f>Sheet1!$A$2</c:f>
              <c:strCache>
                <c:ptCount val="1"/>
                <c:pt idx="0">
                  <c:v>No Trauma</c:v>
                </c:pt>
              </c:strCache>
            </c:strRef>
          </c:tx>
          <c:spPr>
            <a:ln w="38088">
              <a:solidFill>
                <a:srgbClr val="FF6600"/>
              </a:solidFill>
              <a:prstDash val="solid"/>
            </a:ln>
          </c:spPr>
          <c:marker>
            <c:symbol val="none"/>
          </c:marker>
          <c:cat>
            <c:numRef>
              <c:f>Sheet1!$B$1:$I$1</c:f>
              <c:numCache>
                <c:formatCode>General</c:formatCode>
                <c:ptCount val="8"/>
                <c:pt idx="0">
                  <c:v>1.0</c:v>
                </c:pt>
                <c:pt idx="1">
                  <c:v>2.0</c:v>
                </c:pt>
                <c:pt idx="2">
                  <c:v>3.0</c:v>
                </c:pt>
                <c:pt idx="3">
                  <c:v>4.0</c:v>
                </c:pt>
                <c:pt idx="4">
                  <c:v>5.0</c:v>
                </c:pt>
                <c:pt idx="5">
                  <c:v>6.0</c:v>
                </c:pt>
                <c:pt idx="6">
                  <c:v>7.0</c:v>
                </c:pt>
              </c:numCache>
            </c:numRef>
          </c:cat>
          <c:val>
            <c:numRef>
              <c:f>Sheet1!$B$2:$I$2</c:f>
              <c:numCache>
                <c:formatCode>General</c:formatCode>
                <c:ptCount val="8"/>
                <c:pt idx="0">
                  <c:v>1.51</c:v>
                </c:pt>
                <c:pt idx="1">
                  <c:v>1.62</c:v>
                </c:pt>
                <c:pt idx="2">
                  <c:v>1.73</c:v>
                </c:pt>
                <c:pt idx="3">
                  <c:v>1.84</c:v>
                </c:pt>
                <c:pt idx="4">
                  <c:v>1.95</c:v>
                </c:pt>
                <c:pt idx="5">
                  <c:v>2.06</c:v>
                </c:pt>
                <c:pt idx="6">
                  <c:v>2.17</c:v>
                </c:pt>
              </c:numCache>
            </c:numRef>
          </c:val>
          <c:smooth val="0"/>
        </c:ser>
        <c:ser>
          <c:idx val="1"/>
          <c:order val="1"/>
          <c:tx>
            <c:strRef>
              <c:f>Sheet1!$A$3</c:f>
              <c:strCache>
                <c:ptCount val="1"/>
                <c:pt idx="0">
                  <c:v>Trauma</c:v>
                </c:pt>
              </c:strCache>
            </c:strRef>
          </c:tx>
          <c:spPr>
            <a:ln w="38088">
              <a:solidFill>
                <a:srgbClr val="000090"/>
              </a:solidFill>
              <a:prstDash val="solid"/>
            </a:ln>
          </c:spPr>
          <c:marker>
            <c:symbol val="none"/>
          </c:marker>
          <c:cat>
            <c:numRef>
              <c:f>Sheet1!$B$1:$I$1</c:f>
              <c:numCache>
                <c:formatCode>General</c:formatCode>
                <c:ptCount val="8"/>
                <c:pt idx="0">
                  <c:v>1.0</c:v>
                </c:pt>
                <c:pt idx="1">
                  <c:v>2.0</c:v>
                </c:pt>
                <c:pt idx="2">
                  <c:v>3.0</c:v>
                </c:pt>
                <c:pt idx="3">
                  <c:v>4.0</c:v>
                </c:pt>
                <c:pt idx="4">
                  <c:v>5.0</c:v>
                </c:pt>
                <c:pt idx="5">
                  <c:v>6.0</c:v>
                </c:pt>
                <c:pt idx="6">
                  <c:v>7.0</c:v>
                </c:pt>
              </c:numCache>
            </c:numRef>
          </c:cat>
          <c:val>
            <c:numRef>
              <c:f>Sheet1!$B$3:$I$3</c:f>
              <c:numCache>
                <c:formatCode>General</c:formatCode>
                <c:ptCount val="8"/>
                <c:pt idx="0">
                  <c:v>1.26</c:v>
                </c:pt>
                <c:pt idx="1">
                  <c:v>1.52</c:v>
                </c:pt>
                <c:pt idx="2">
                  <c:v>1.78</c:v>
                </c:pt>
                <c:pt idx="3">
                  <c:v>2.04</c:v>
                </c:pt>
                <c:pt idx="4">
                  <c:v>2.3</c:v>
                </c:pt>
                <c:pt idx="5">
                  <c:v>2.56</c:v>
                </c:pt>
                <c:pt idx="6">
                  <c:v>2.82</c:v>
                </c:pt>
              </c:numCache>
            </c:numRef>
          </c:val>
          <c:smooth val="0"/>
        </c:ser>
        <c:dLbls>
          <c:showLegendKey val="0"/>
          <c:showVal val="0"/>
          <c:showCatName val="0"/>
          <c:showSerName val="0"/>
          <c:showPercent val="0"/>
          <c:showBubbleSize val="0"/>
        </c:dLbls>
        <c:marker val="1"/>
        <c:smooth val="0"/>
        <c:axId val="-2140372408"/>
        <c:axId val="-2140369000"/>
      </c:lineChart>
      <c:catAx>
        <c:axId val="-2140372408"/>
        <c:scaling>
          <c:orientation val="minMax"/>
        </c:scaling>
        <c:delete val="0"/>
        <c:axPos val="b"/>
        <c:numFmt formatCode="General" sourceLinked="1"/>
        <c:majorTickMark val="out"/>
        <c:minorTickMark val="none"/>
        <c:tickLblPos val="nextTo"/>
        <c:spPr>
          <a:ln w="3174">
            <a:solidFill>
              <a:srgbClr val="000000"/>
            </a:solidFill>
            <a:prstDash val="solid"/>
          </a:ln>
        </c:spPr>
        <c:txPr>
          <a:bodyPr rot="0" vert="horz"/>
          <a:lstStyle/>
          <a:p>
            <a:pPr>
              <a:defRPr sz="1600" b="1" i="0" u="none" strike="noStrike" baseline="0">
                <a:solidFill>
                  <a:srgbClr val="000000"/>
                </a:solidFill>
                <a:latin typeface="Verdana"/>
                <a:ea typeface="Verdana"/>
                <a:cs typeface="Verdana"/>
              </a:defRPr>
            </a:pPr>
            <a:endParaRPr lang="en-US"/>
          </a:p>
        </c:txPr>
        <c:crossAx val="-2140369000"/>
        <c:crosses val="autoZero"/>
        <c:auto val="1"/>
        <c:lblAlgn val="ctr"/>
        <c:lblOffset val="100"/>
        <c:tickLblSkip val="1"/>
        <c:tickMarkSkip val="1"/>
        <c:noMultiLvlLbl val="0"/>
      </c:catAx>
      <c:valAx>
        <c:axId val="-2140369000"/>
        <c:scaling>
          <c:orientation val="minMax"/>
          <c:min val="1.0"/>
        </c:scaling>
        <c:delete val="0"/>
        <c:axPos val="l"/>
        <c:numFmt formatCode="General" sourceLinked="1"/>
        <c:majorTickMark val="none"/>
        <c:minorTickMark val="none"/>
        <c:tickLblPos val="nextTo"/>
        <c:spPr>
          <a:ln w="3174">
            <a:solidFill>
              <a:srgbClr val="000000"/>
            </a:solidFill>
            <a:prstDash val="solid"/>
          </a:ln>
        </c:spPr>
        <c:txPr>
          <a:bodyPr rot="0" vert="horz"/>
          <a:lstStyle/>
          <a:p>
            <a:pPr>
              <a:defRPr sz="1600" b="1" i="0" u="none" strike="noStrike" baseline="0">
                <a:solidFill>
                  <a:srgbClr val="000000"/>
                </a:solidFill>
                <a:latin typeface="Verdana"/>
                <a:ea typeface="Verdana"/>
                <a:cs typeface="Verdana"/>
              </a:defRPr>
            </a:pPr>
            <a:endParaRPr lang="en-US"/>
          </a:p>
        </c:txPr>
        <c:crossAx val="-2140372408"/>
        <c:crosses val="autoZero"/>
        <c:crossBetween val="between"/>
        <c:majorUnit val="0.5"/>
      </c:valAx>
      <c:spPr>
        <a:noFill/>
        <a:ln w="25402">
          <a:noFill/>
        </a:ln>
      </c:spPr>
    </c:plotArea>
    <c:legend>
      <c:legendPos val="r"/>
      <c:layout>
        <c:manualLayout>
          <c:xMode val="edge"/>
          <c:yMode val="edge"/>
          <c:x val="0.766556291390728"/>
          <c:y val="0.377224160271105"/>
          <c:w val="0.226821192052981"/>
          <c:h val="0.167259792684143"/>
        </c:manualLayout>
      </c:layout>
      <c:overlay val="0"/>
      <c:spPr>
        <a:noFill/>
        <a:ln w="12696">
          <a:solidFill>
            <a:srgbClr val="FFFFFF"/>
          </a:solidFill>
          <a:prstDash val="solid"/>
        </a:ln>
      </c:spPr>
      <c:txPr>
        <a:bodyPr/>
        <a:lstStyle/>
        <a:p>
          <a:pPr>
            <a:defRPr sz="1469" b="1" i="0" u="none" strike="noStrike" baseline="0">
              <a:solidFill>
                <a:srgbClr val="000000"/>
              </a:solidFill>
              <a:latin typeface="Verdana"/>
              <a:ea typeface="Verdana"/>
              <a:cs typeface="Verdana"/>
            </a:defRPr>
          </a:pPr>
          <a:endParaRPr lang="en-US"/>
        </a:p>
      </c:txPr>
    </c:legend>
    <c:plotVisOnly val="1"/>
    <c:dispBlanksAs val="gap"/>
    <c:showDLblsOverMax val="0"/>
  </c:chart>
  <c:spPr>
    <a:noFill/>
    <a:ln>
      <a:noFill/>
    </a:ln>
  </c:spPr>
  <c:txPr>
    <a:bodyPr/>
    <a:lstStyle/>
    <a:p>
      <a:pPr>
        <a:defRPr sz="1600" b="1" i="0" u="none" strike="noStrike" baseline="0">
          <a:solidFill>
            <a:srgbClr val="000000"/>
          </a:solidFill>
          <a:latin typeface="Verdana"/>
          <a:ea typeface="Verdana"/>
          <a:cs typeface="Verdana"/>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27152317880794"/>
          <c:y val="0.092526690391459"/>
          <c:w val="0.688741721854304"/>
          <c:h val="0.708185053380783"/>
        </c:manualLayout>
      </c:layout>
      <c:lineChart>
        <c:grouping val="standard"/>
        <c:varyColors val="0"/>
        <c:ser>
          <c:idx val="0"/>
          <c:order val="0"/>
          <c:tx>
            <c:strRef>
              <c:f>Sheet1!$A$2</c:f>
              <c:strCache>
                <c:ptCount val="1"/>
                <c:pt idx="0">
                  <c:v>No abuse</c:v>
                </c:pt>
              </c:strCache>
            </c:strRef>
          </c:tx>
          <c:spPr>
            <a:ln w="38073">
              <a:solidFill>
                <a:srgbClr val="000090"/>
              </a:solidFill>
              <a:prstDash val="solid"/>
            </a:ln>
          </c:spPr>
          <c:marker>
            <c:symbol val="none"/>
          </c:marker>
          <c:cat>
            <c:numRef>
              <c:f>Sheet1!$B$1:$I$1</c:f>
              <c:numCache>
                <c:formatCode>General</c:formatCode>
                <c:ptCount val="8"/>
                <c:pt idx="0">
                  <c:v>1.0</c:v>
                </c:pt>
                <c:pt idx="1">
                  <c:v>2.0</c:v>
                </c:pt>
                <c:pt idx="2">
                  <c:v>3.0</c:v>
                </c:pt>
                <c:pt idx="3">
                  <c:v>4.0</c:v>
                </c:pt>
                <c:pt idx="4">
                  <c:v>5.0</c:v>
                </c:pt>
                <c:pt idx="5">
                  <c:v>6.0</c:v>
                </c:pt>
                <c:pt idx="6">
                  <c:v>7.0</c:v>
                </c:pt>
              </c:numCache>
            </c:numRef>
          </c:cat>
          <c:val>
            <c:numRef>
              <c:f>Sheet1!$B$2:$I$2</c:f>
              <c:numCache>
                <c:formatCode>General</c:formatCode>
                <c:ptCount val="8"/>
                <c:pt idx="0">
                  <c:v>1.8</c:v>
                </c:pt>
                <c:pt idx="1">
                  <c:v>1.89</c:v>
                </c:pt>
                <c:pt idx="2">
                  <c:v>1.98</c:v>
                </c:pt>
                <c:pt idx="3">
                  <c:v>2.07</c:v>
                </c:pt>
                <c:pt idx="4">
                  <c:v>2.16</c:v>
                </c:pt>
                <c:pt idx="5">
                  <c:v>2.25</c:v>
                </c:pt>
                <c:pt idx="6">
                  <c:v>2.34</c:v>
                </c:pt>
              </c:numCache>
            </c:numRef>
          </c:val>
          <c:smooth val="0"/>
        </c:ser>
        <c:ser>
          <c:idx val="1"/>
          <c:order val="1"/>
          <c:tx>
            <c:strRef>
              <c:f>Sheet1!$A$3</c:f>
              <c:strCache>
                <c:ptCount val="1"/>
                <c:pt idx="0">
                  <c:v>Abuse</c:v>
                </c:pt>
              </c:strCache>
            </c:strRef>
          </c:tx>
          <c:spPr>
            <a:ln w="38073">
              <a:solidFill>
                <a:srgbClr val="FF6600"/>
              </a:solidFill>
              <a:prstDash val="solid"/>
            </a:ln>
          </c:spPr>
          <c:marker>
            <c:symbol val="none"/>
          </c:marker>
          <c:cat>
            <c:numRef>
              <c:f>Sheet1!$B$1:$I$1</c:f>
              <c:numCache>
                <c:formatCode>General</c:formatCode>
                <c:ptCount val="8"/>
                <c:pt idx="0">
                  <c:v>1.0</c:v>
                </c:pt>
                <c:pt idx="1">
                  <c:v>2.0</c:v>
                </c:pt>
                <c:pt idx="2">
                  <c:v>3.0</c:v>
                </c:pt>
                <c:pt idx="3">
                  <c:v>4.0</c:v>
                </c:pt>
                <c:pt idx="4">
                  <c:v>5.0</c:v>
                </c:pt>
                <c:pt idx="5">
                  <c:v>6.0</c:v>
                </c:pt>
                <c:pt idx="6">
                  <c:v>7.0</c:v>
                </c:pt>
              </c:numCache>
            </c:numRef>
          </c:cat>
          <c:val>
            <c:numRef>
              <c:f>Sheet1!$B$3:$I$3</c:f>
              <c:numCache>
                <c:formatCode>General</c:formatCode>
                <c:ptCount val="8"/>
                <c:pt idx="0">
                  <c:v>1.98</c:v>
                </c:pt>
                <c:pt idx="1">
                  <c:v>2.41</c:v>
                </c:pt>
                <c:pt idx="2">
                  <c:v>2.84</c:v>
                </c:pt>
                <c:pt idx="3">
                  <c:v>3.27</c:v>
                </c:pt>
                <c:pt idx="4">
                  <c:v>3.7</c:v>
                </c:pt>
                <c:pt idx="5">
                  <c:v>4.13</c:v>
                </c:pt>
                <c:pt idx="6">
                  <c:v>4.56</c:v>
                </c:pt>
              </c:numCache>
            </c:numRef>
          </c:val>
          <c:smooth val="0"/>
        </c:ser>
        <c:dLbls>
          <c:showLegendKey val="0"/>
          <c:showVal val="0"/>
          <c:showCatName val="0"/>
          <c:showSerName val="0"/>
          <c:showPercent val="0"/>
          <c:showBubbleSize val="0"/>
        </c:dLbls>
        <c:marker val="1"/>
        <c:smooth val="0"/>
        <c:axId val="-2142718200"/>
        <c:axId val="-2142714792"/>
      </c:lineChart>
      <c:catAx>
        <c:axId val="-2142718200"/>
        <c:scaling>
          <c:orientation val="minMax"/>
        </c:scaling>
        <c:delete val="0"/>
        <c:axPos val="b"/>
        <c:numFmt formatCode="General" sourceLinked="1"/>
        <c:majorTickMark val="out"/>
        <c:minorTickMark val="none"/>
        <c:tickLblPos val="nextTo"/>
        <c:spPr>
          <a:ln w="3173">
            <a:solidFill>
              <a:srgbClr val="000000"/>
            </a:solidFill>
            <a:prstDash val="solid"/>
          </a:ln>
        </c:spPr>
        <c:txPr>
          <a:bodyPr rot="0" vert="horz"/>
          <a:lstStyle/>
          <a:p>
            <a:pPr>
              <a:defRPr sz="1799" b="1" i="0" u="none" strike="noStrike" baseline="0">
                <a:solidFill>
                  <a:srgbClr val="000000"/>
                </a:solidFill>
                <a:latin typeface="Comic Sans MS"/>
                <a:ea typeface="Comic Sans MS"/>
                <a:cs typeface="Comic Sans MS"/>
              </a:defRPr>
            </a:pPr>
            <a:endParaRPr lang="en-US"/>
          </a:p>
        </c:txPr>
        <c:crossAx val="-2142714792"/>
        <c:crosses val="autoZero"/>
        <c:auto val="1"/>
        <c:lblAlgn val="ctr"/>
        <c:lblOffset val="100"/>
        <c:tickLblSkip val="1"/>
        <c:tickMarkSkip val="1"/>
        <c:noMultiLvlLbl val="0"/>
      </c:catAx>
      <c:valAx>
        <c:axId val="-2142714792"/>
        <c:scaling>
          <c:orientation val="minMax"/>
          <c:min val="1.0"/>
        </c:scaling>
        <c:delete val="0"/>
        <c:axPos val="l"/>
        <c:numFmt formatCode="General" sourceLinked="1"/>
        <c:majorTickMark val="none"/>
        <c:minorTickMark val="none"/>
        <c:tickLblPos val="nextTo"/>
        <c:spPr>
          <a:ln w="3173">
            <a:solidFill>
              <a:srgbClr val="000000"/>
            </a:solidFill>
            <a:prstDash val="solid"/>
          </a:ln>
        </c:spPr>
        <c:txPr>
          <a:bodyPr rot="0" vert="horz"/>
          <a:lstStyle/>
          <a:p>
            <a:pPr>
              <a:defRPr sz="1799" b="1" i="0" u="none" strike="noStrike" baseline="0">
                <a:solidFill>
                  <a:srgbClr val="000000"/>
                </a:solidFill>
                <a:latin typeface="Comic Sans MS"/>
                <a:ea typeface="Comic Sans MS"/>
                <a:cs typeface="Comic Sans MS"/>
              </a:defRPr>
            </a:pPr>
            <a:endParaRPr lang="en-US"/>
          </a:p>
        </c:txPr>
        <c:crossAx val="-2142718200"/>
        <c:crosses val="autoZero"/>
        <c:crossBetween val="between"/>
      </c:valAx>
      <c:spPr>
        <a:noFill/>
        <a:ln w="25392">
          <a:noFill/>
        </a:ln>
      </c:spPr>
    </c:plotArea>
    <c:legend>
      <c:legendPos val="r"/>
      <c:layout>
        <c:manualLayout>
          <c:xMode val="edge"/>
          <c:yMode val="edge"/>
          <c:x val="0.794701986754967"/>
          <c:y val="0.345195853682847"/>
          <c:w val="0.198675496688742"/>
          <c:h val="0.202846855377255"/>
        </c:manualLayout>
      </c:layout>
      <c:overlay val="0"/>
      <c:spPr>
        <a:noFill/>
        <a:ln w="12691">
          <a:solidFill>
            <a:srgbClr val="FFFFFF"/>
          </a:solidFill>
          <a:prstDash val="solid"/>
        </a:ln>
      </c:spPr>
      <c:txPr>
        <a:bodyPr/>
        <a:lstStyle/>
        <a:p>
          <a:pPr>
            <a:defRPr sz="1653" b="1" i="0" u="none" strike="noStrike" baseline="0">
              <a:solidFill>
                <a:srgbClr val="000000"/>
              </a:solidFill>
              <a:latin typeface="Comic Sans MS"/>
              <a:ea typeface="Comic Sans MS"/>
              <a:cs typeface="Comic Sans MS"/>
            </a:defRPr>
          </a:pPr>
          <a:endParaRPr lang="en-US"/>
        </a:p>
      </c:txPr>
    </c:legend>
    <c:plotVisOnly val="1"/>
    <c:dispBlanksAs val="gap"/>
    <c:showDLblsOverMax val="0"/>
  </c:chart>
  <c:spPr>
    <a:noFill/>
    <a:ln>
      <a:noFill/>
    </a:ln>
  </c:spPr>
  <c:txPr>
    <a:bodyPr/>
    <a:lstStyle/>
    <a:p>
      <a:pPr>
        <a:defRPr sz="1799" b="1" i="0" u="none" strike="noStrike" baseline="0">
          <a:solidFill>
            <a:srgbClr val="000000"/>
          </a:solidFill>
          <a:latin typeface="Verdana"/>
          <a:ea typeface="Verdana"/>
          <a:cs typeface="Verdana"/>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150375939849624"/>
          <c:y val="0.0288808664259928"/>
          <c:w val="0.795112781954887"/>
          <c:h val="0.942238267148014"/>
        </c:manualLayout>
      </c:layout>
      <c:lineChart>
        <c:grouping val="standard"/>
        <c:varyColors val="0"/>
        <c:ser>
          <c:idx val="0"/>
          <c:order val="0"/>
          <c:tx>
            <c:strRef>
              <c:f>Sheet1!$A$2</c:f>
              <c:strCache>
                <c:ptCount val="1"/>
                <c:pt idx="0">
                  <c:v>No LE</c:v>
                </c:pt>
              </c:strCache>
            </c:strRef>
          </c:tx>
          <c:spPr>
            <a:ln w="38084">
              <a:solidFill>
                <a:srgbClr val="0000D4"/>
              </a:solidFill>
              <a:prstDash val="solid"/>
            </a:ln>
          </c:spPr>
          <c:marker>
            <c:symbol val="none"/>
          </c:marker>
          <c:cat>
            <c:numRef>
              <c:f>Sheet1!$B$1:$E$1</c:f>
              <c:numCache>
                <c:formatCode>General</c:formatCode>
                <c:ptCount val="2"/>
              </c:numCache>
            </c:numRef>
          </c:cat>
          <c:val>
            <c:numRef>
              <c:f>Sheet1!$B$2:$E$2</c:f>
              <c:numCache>
                <c:formatCode>General</c:formatCode>
                <c:ptCount val="2"/>
                <c:pt idx="0">
                  <c:v>1.45</c:v>
                </c:pt>
                <c:pt idx="1">
                  <c:v>2.05</c:v>
                </c:pt>
              </c:numCache>
            </c:numRef>
          </c:val>
          <c:smooth val="0"/>
        </c:ser>
        <c:ser>
          <c:idx val="1"/>
          <c:order val="1"/>
          <c:tx>
            <c:strRef>
              <c:f>Sheet1!$A$3</c:f>
              <c:strCache>
                <c:ptCount val="1"/>
                <c:pt idx="0">
                  <c:v>LE</c:v>
                </c:pt>
              </c:strCache>
            </c:strRef>
          </c:tx>
          <c:spPr>
            <a:ln w="38084">
              <a:solidFill>
                <a:srgbClr val="00ABEA"/>
              </a:solidFill>
              <a:prstDash val="solid"/>
            </a:ln>
          </c:spPr>
          <c:marker>
            <c:symbol val="none"/>
          </c:marker>
          <c:cat>
            <c:numRef>
              <c:f>Sheet1!$B$1:$E$1</c:f>
              <c:numCache>
                <c:formatCode>General</c:formatCode>
                <c:ptCount val="2"/>
              </c:numCache>
            </c:numRef>
          </c:cat>
          <c:val>
            <c:numRef>
              <c:f>Sheet1!$B$3:$E$3</c:f>
              <c:numCache>
                <c:formatCode>General</c:formatCode>
                <c:ptCount val="2"/>
                <c:pt idx="0">
                  <c:v>1.54</c:v>
                </c:pt>
                <c:pt idx="1">
                  <c:v>2.66</c:v>
                </c:pt>
              </c:numCache>
            </c:numRef>
          </c:val>
          <c:smooth val="0"/>
        </c:ser>
        <c:dLbls>
          <c:showLegendKey val="0"/>
          <c:showVal val="0"/>
          <c:showCatName val="0"/>
          <c:showSerName val="0"/>
          <c:showPercent val="0"/>
          <c:showBubbleSize val="0"/>
        </c:dLbls>
        <c:marker val="1"/>
        <c:smooth val="0"/>
        <c:axId val="-2126579256"/>
        <c:axId val="2043343448"/>
      </c:lineChart>
      <c:catAx>
        <c:axId val="-2126579256"/>
        <c:scaling>
          <c:orientation val="minMax"/>
        </c:scaling>
        <c:delete val="0"/>
        <c:axPos val="b"/>
        <c:numFmt formatCode="General" sourceLinked="1"/>
        <c:majorTickMark val="none"/>
        <c:minorTickMark val="none"/>
        <c:tickLblPos val="none"/>
        <c:spPr>
          <a:ln w="25389">
            <a:solidFill>
              <a:srgbClr val="000000"/>
            </a:solidFill>
            <a:prstDash val="solid"/>
          </a:ln>
        </c:spPr>
        <c:crossAx val="2043343448"/>
        <c:crosses val="autoZero"/>
        <c:auto val="1"/>
        <c:lblAlgn val="ctr"/>
        <c:lblOffset val="100"/>
        <c:tickMarkSkip val="1"/>
        <c:noMultiLvlLbl val="0"/>
      </c:catAx>
      <c:valAx>
        <c:axId val="2043343448"/>
        <c:scaling>
          <c:orientation val="minMax"/>
          <c:min val="1.0"/>
        </c:scaling>
        <c:delete val="0"/>
        <c:axPos val="l"/>
        <c:numFmt formatCode="General" sourceLinked="1"/>
        <c:majorTickMark val="none"/>
        <c:minorTickMark val="none"/>
        <c:tickLblPos val="none"/>
        <c:spPr>
          <a:ln w="25389">
            <a:solidFill>
              <a:srgbClr val="000000"/>
            </a:solidFill>
            <a:prstDash val="solid"/>
          </a:ln>
        </c:spPr>
        <c:crossAx val="-2126579256"/>
        <c:crosses val="autoZero"/>
        <c:crossBetween val="midCat"/>
      </c:valAx>
      <c:spPr>
        <a:noFill/>
        <a:ln w="25389">
          <a:noFill/>
        </a:ln>
      </c:spPr>
    </c:plotArea>
    <c:legend>
      <c:legendPos val="r"/>
      <c:layout>
        <c:manualLayout>
          <c:xMode val="edge"/>
          <c:yMode val="edge"/>
          <c:x val="0.825187969924812"/>
          <c:y val="0.404332222895215"/>
          <c:w val="0.169172932330827"/>
          <c:h val="0.19133580658187"/>
        </c:manualLayout>
      </c:layout>
      <c:overlay val="0"/>
      <c:spPr>
        <a:noFill/>
        <a:ln w="25389">
          <a:noFill/>
        </a:ln>
      </c:spPr>
      <c:txPr>
        <a:bodyPr/>
        <a:lstStyle/>
        <a:p>
          <a:pPr>
            <a:defRPr sz="1469" b="1" i="0" u="none" strike="noStrike" baseline="0">
              <a:solidFill>
                <a:srgbClr val="000000"/>
              </a:solidFill>
              <a:latin typeface="Verdana"/>
              <a:ea typeface="Comic Sans MS"/>
              <a:cs typeface="Comic Sans MS"/>
            </a:defRPr>
          </a:pPr>
          <a:endParaRPr lang="en-US"/>
        </a:p>
      </c:txPr>
    </c:legend>
    <c:plotVisOnly val="1"/>
    <c:dispBlanksAs val="gap"/>
    <c:showDLblsOverMax val="0"/>
  </c:chart>
  <c:spPr>
    <a:noFill/>
    <a:ln>
      <a:noFill/>
    </a:ln>
  </c:spPr>
  <c:txPr>
    <a:bodyPr/>
    <a:lstStyle/>
    <a:p>
      <a:pPr>
        <a:defRPr sz="1599" b="1" i="0" u="none" strike="noStrike" baseline="0">
          <a:solidFill>
            <a:srgbClr val="000000"/>
          </a:solidFill>
          <a:latin typeface="Arial"/>
          <a:ea typeface="Arial"/>
          <a:cs typeface="Arial"/>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1432852143482"/>
          <c:y val="0.0514005540974045"/>
          <c:w val="0.615139849617573"/>
          <c:h val="0.673702245552639"/>
        </c:manualLayout>
      </c:layout>
      <c:lineChart>
        <c:grouping val="standard"/>
        <c:varyColors val="0"/>
        <c:ser>
          <c:idx val="0"/>
          <c:order val="0"/>
          <c:tx>
            <c:strRef>
              <c:f>Sheet1!$A$20</c:f>
              <c:strCache>
                <c:ptCount val="1"/>
                <c:pt idx="0">
                  <c:v>Controle</c:v>
                </c:pt>
              </c:strCache>
            </c:strRef>
          </c:tx>
          <c:spPr>
            <a:ln w="44450">
              <a:solidFill>
                <a:srgbClr val="0070C0"/>
              </a:solidFill>
            </a:ln>
          </c:spPr>
          <c:marker>
            <c:symbol val="none"/>
          </c:marker>
          <c:cat>
            <c:strRef>
              <c:f>Sheet1!$B$19:$H$19</c:f>
              <c:strCache>
                <c:ptCount val="6"/>
                <c:pt idx="0">
                  <c:v>Premeting</c:v>
                </c:pt>
                <c:pt idx="1">
                  <c:v>Postmeting </c:v>
                </c:pt>
                <c:pt idx="2">
                  <c:v>Week 4</c:v>
                </c:pt>
                <c:pt idx="3">
                  <c:v>Week 8</c:v>
                </c:pt>
                <c:pt idx="4">
                  <c:v>Week 12</c:v>
                </c:pt>
                <c:pt idx="5">
                  <c:v>Week 24</c:v>
                </c:pt>
              </c:strCache>
            </c:strRef>
          </c:cat>
          <c:val>
            <c:numRef>
              <c:f>Sheet1!$B$20:$H$20</c:f>
              <c:numCache>
                <c:formatCode>General</c:formatCode>
                <c:ptCount val="7"/>
                <c:pt idx="0">
                  <c:v>33.91</c:v>
                </c:pt>
                <c:pt idx="1">
                  <c:v>33.41</c:v>
                </c:pt>
                <c:pt idx="2">
                  <c:v>32.65</c:v>
                </c:pt>
                <c:pt idx="3">
                  <c:v>33.77</c:v>
                </c:pt>
                <c:pt idx="4">
                  <c:v>34.96</c:v>
                </c:pt>
                <c:pt idx="5">
                  <c:v>34.17</c:v>
                </c:pt>
              </c:numCache>
            </c:numRef>
          </c:val>
          <c:smooth val="0"/>
        </c:ser>
        <c:ser>
          <c:idx val="1"/>
          <c:order val="1"/>
          <c:tx>
            <c:strRef>
              <c:f>Sheet1!$A$21</c:f>
              <c:strCache>
                <c:ptCount val="1"/>
                <c:pt idx="0">
                  <c:v>Pseudo-interventie</c:v>
                </c:pt>
              </c:strCache>
            </c:strRef>
          </c:tx>
          <c:spPr>
            <a:ln w="44450">
              <a:solidFill>
                <a:srgbClr val="FF0000"/>
              </a:solidFill>
              <a:prstDash val="solid"/>
            </a:ln>
          </c:spPr>
          <c:marker>
            <c:symbol val="none"/>
          </c:marker>
          <c:cat>
            <c:strRef>
              <c:f>Sheet1!$B$19:$H$19</c:f>
              <c:strCache>
                <c:ptCount val="6"/>
                <c:pt idx="0">
                  <c:v>Premeting</c:v>
                </c:pt>
                <c:pt idx="1">
                  <c:v>Postmeting </c:v>
                </c:pt>
                <c:pt idx="2">
                  <c:v>Week 4</c:v>
                </c:pt>
                <c:pt idx="3">
                  <c:v>Week 8</c:v>
                </c:pt>
                <c:pt idx="4">
                  <c:v>Week 12</c:v>
                </c:pt>
                <c:pt idx="5">
                  <c:v>Week 24</c:v>
                </c:pt>
              </c:strCache>
            </c:strRef>
          </c:cat>
          <c:val>
            <c:numRef>
              <c:f>Sheet1!$B$21:$H$21</c:f>
              <c:numCache>
                <c:formatCode>General</c:formatCode>
                <c:ptCount val="7"/>
                <c:pt idx="0">
                  <c:v>31.6</c:v>
                </c:pt>
                <c:pt idx="1">
                  <c:v>26.67</c:v>
                </c:pt>
                <c:pt idx="2">
                  <c:v>25.3</c:v>
                </c:pt>
                <c:pt idx="3">
                  <c:v>23.93999999999999</c:v>
                </c:pt>
                <c:pt idx="4">
                  <c:v>26.25999999999999</c:v>
                </c:pt>
                <c:pt idx="5">
                  <c:v>29.4</c:v>
                </c:pt>
              </c:numCache>
            </c:numRef>
          </c:val>
          <c:smooth val="0"/>
        </c:ser>
        <c:ser>
          <c:idx val="2"/>
          <c:order val="2"/>
          <c:tx>
            <c:strRef>
              <c:f>Sheet1!$A$22</c:f>
              <c:strCache>
                <c:ptCount val="1"/>
                <c:pt idx="0">
                  <c:v>Interventie</c:v>
                </c:pt>
              </c:strCache>
            </c:strRef>
          </c:tx>
          <c:spPr>
            <a:ln w="44450">
              <a:solidFill>
                <a:srgbClr val="00B050"/>
              </a:solidFill>
              <a:prstDash val="solid"/>
            </a:ln>
          </c:spPr>
          <c:marker>
            <c:symbol val="none"/>
          </c:marker>
          <c:cat>
            <c:strRef>
              <c:f>Sheet1!$B$19:$H$19</c:f>
              <c:strCache>
                <c:ptCount val="6"/>
                <c:pt idx="0">
                  <c:v>Premeting</c:v>
                </c:pt>
                <c:pt idx="1">
                  <c:v>Postmeting </c:v>
                </c:pt>
                <c:pt idx="2">
                  <c:v>Week 4</c:v>
                </c:pt>
                <c:pt idx="3">
                  <c:v>Week 8</c:v>
                </c:pt>
                <c:pt idx="4">
                  <c:v>Week 12</c:v>
                </c:pt>
                <c:pt idx="5">
                  <c:v>Week 24</c:v>
                </c:pt>
              </c:strCache>
            </c:strRef>
          </c:cat>
          <c:val>
            <c:numRef>
              <c:f>Sheet1!$B$22:$H$22</c:f>
              <c:numCache>
                <c:formatCode>General</c:formatCode>
                <c:ptCount val="7"/>
                <c:pt idx="0">
                  <c:v>28.88</c:v>
                </c:pt>
                <c:pt idx="1">
                  <c:v>25.56</c:v>
                </c:pt>
                <c:pt idx="2">
                  <c:v>25.08</c:v>
                </c:pt>
                <c:pt idx="3">
                  <c:v>21.83000000000001</c:v>
                </c:pt>
                <c:pt idx="4">
                  <c:v>21.08</c:v>
                </c:pt>
                <c:pt idx="5">
                  <c:v>18.0</c:v>
                </c:pt>
              </c:numCache>
            </c:numRef>
          </c:val>
          <c:smooth val="0"/>
        </c:ser>
        <c:dLbls>
          <c:showLegendKey val="0"/>
          <c:showVal val="0"/>
          <c:showCatName val="0"/>
          <c:showSerName val="0"/>
          <c:showPercent val="0"/>
          <c:showBubbleSize val="0"/>
        </c:dLbls>
        <c:marker val="1"/>
        <c:smooth val="0"/>
        <c:axId val="-2035983672"/>
        <c:axId val="-2035625736"/>
      </c:lineChart>
      <c:catAx>
        <c:axId val="-2035983672"/>
        <c:scaling>
          <c:orientation val="minMax"/>
        </c:scaling>
        <c:delete val="0"/>
        <c:axPos val="b"/>
        <c:numFmt formatCode="General" sourceLinked="1"/>
        <c:majorTickMark val="none"/>
        <c:minorTickMark val="none"/>
        <c:tickLblPos val="nextTo"/>
        <c:spPr>
          <a:ln w="28575">
            <a:solidFill>
              <a:schemeClr val="tx1"/>
            </a:solidFill>
          </a:ln>
        </c:spPr>
        <c:txPr>
          <a:bodyPr/>
          <a:lstStyle/>
          <a:p>
            <a:pPr>
              <a:defRPr sz="1400" b="0"/>
            </a:pPr>
            <a:endParaRPr lang="en-US"/>
          </a:p>
        </c:txPr>
        <c:crossAx val="-2035625736"/>
        <c:crosses val="autoZero"/>
        <c:auto val="1"/>
        <c:lblAlgn val="ctr"/>
        <c:lblOffset val="100"/>
        <c:noMultiLvlLbl val="0"/>
      </c:catAx>
      <c:valAx>
        <c:axId val="-2035625736"/>
        <c:scaling>
          <c:orientation val="minMax"/>
          <c:min val="10.0"/>
        </c:scaling>
        <c:delete val="0"/>
        <c:axPos val="l"/>
        <c:numFmt formatCode="General" sourceLinked="1"/>
        <c:majorTickMark val="out"/>
        <c:minorTickMark val="none"/>
        <c:tickLblPos val="nextTo"/>
        <c:spPr>
          <a:ln w="28575">
            <a:solidFill>
              <a:schemeClr val="tx1"/>
            </a:solidFill>
          </a:ln>
        </c:spPr>
        <c:txPr>
          <a:bodyPr/>
          <a:lstStyle/>
          <a:p>
            <a:pPr>
              <a:defRPr sz="1600" b="1"/>
            </a:pPr>
            <a:endParaRPr lang="en-US"/>
          </a:p>
        </c:txPr>
        <c:crossAx val="-2035983672"/>
        <c:crosses val="autoZero"/>
        <c:crossBetween val="between"/>
      </c:valAx>
    </c:plotArea>
    <c:legend>
      <c:legendPos val="r"/>
      <c:layout>
        <c:manualLayout>
          <c:xMode val="edge"/>
          <c:yMode val="edge"/>
          <c:x val="0.707440947769558"/>
          <c:y val="0.036668437442392"/>
          <c:w val="0.27201117351578"/>
          <c:h val="0.250109517192713"/>
        </c:manualLayout>
      </c:layout>
      <c:overlay val="0"/>
      <c:txPr>
        <a:bodyPr/>
        <a:lstStyle/>
        <a:p>
          <a:pPr>
            <a:defRPr sz="1400"/>
          </a:pPr>
          <a:endParaRPr lang="en-US"/>
        </a:p>
      </c:txPr>
    </c:legend>
    <c:plotVisOnly val="1"/>
    <c:dispBlanksAs val="gap"/>
    <c:showDLblsOverMax val="0"/>
  </c:chart>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1432798151496"/>
          <c:y val="0.0492019954577348"/>
          <c:w val="0.637105978123643"/>
          <c:h val="0.634343372448095"/>
        </c:manualLayout>
      </c:layout>
      <c:lineChart>
        <c:grouping val="standard"/>
        <c:varyColors val="0"/>
        <c:ser>
          <c:idx val="0"/>
          <c:order val="0"/>
          <c:tx>
            <c:strRef>
              <c:f>Sheet1!$A$3</c:f>
              <c:strCache>
                <c:ptCount val="1"/>
                <c:pt idx="0">
                  <c:v>Controle</c:v>
                </c:pt>
              </c:strCache>
            </c:strRef>
          </c:tx>
          <c:spPr>
            <a:ln w="44450">
              <a:solidFill>
                <a:srgbClr val="0070C0"/>
              </a:solidFill>
            </a:ln>
          </c:spPr>
          <c:marker>
            <c:symbol val="none"/>
          </c:marker>
          <c:errBars>
            <c:errDir val="y"/>
            <c:errBarType val="both"/>
            <c:errValType val="cust"/>
            <c:noEndCap val="0"/>
            <c:plus>
              <c:numRef>
                <c:f>Sheet1!$B$8:$H$8</c:f>
                <c:numCache>
                  <c:formatCode>General</c:formatCode>
                  <c:ptCount val="7"/>
                </c:numCache>
              </c:numRef>
            </c:plus>
            <c:minus>
              <c:numRef>
                <c:f>Sheet1!$B$8:$H$8</c:f>
                <c:numCache>
                  <c:formatCode>General</c:formatCode>
                  <c:ptCount val="7"/>
                </c:numCache>
              </c:numRef>
            </c:minus>
          </c:errBars>
          <c:cat>
            <c:strRef>
              <c:f>Sheet1!$B$2:$H$2</c:f>
              <c:strCache>
                <c:ptCount val="6"/>
                <c:pt idx="0">
                  <c:v>Premeting</c:v>
                </c:pt>
                <c:pt idx="1">
                  <c:v>Postmeting </c:v>
                </c:pt>
                <c:pt idx="2">
                  <c:v>Week 4</c:v>
                </c:pt>
                <c:pt idx="3">
                  <c:v>Week 8</c:v>
                </c:pt>
                <c:pt idx="4">
                  <c:v>Week 12</c:v>
                </c:pt>
                <c:pt idx="5">
                  <c:v>Week 24</c:v>
                </c:pt>
              </c:strCache>
            </c:strRef>
          </c:cat>
          <c:val>
            <c:numRef>
              <c:f>Sheet1!$B$3:$H$3</c:f>
              <c:numCache>
                <c:formatCode>General</c:formatCode>
                <c:ptCount val="7"/>
                <c:pt idx="0">
                  <c:v>15.5</c:v>
                </c:pt>
                <c:pt idx="1">
                  <c:v>15.76</c:v>
                </c:pt>
                <c:pt idx="2">
                  <c:v>14.81</c:v>
                </c:pt>
                <c:pt idx="3">
                  <c:v>15.65</c:v>
                </c:pt>
                <c:pt idx="4">
                  <c:v>14.38</c:v>
                </c:pt>
                <c:pt idx="5">
                  <c:v>14.87000000000001</c:v>
                </c:pt>
              </c:numCache>
            </c:numRef>
          </c:val>
          <c:smooth val="0"/>
        </c:ser>
        <c:ser>
          <c:idx val="1"/>
          <c:order val="1"/>
          <c:tx>
            <c:strRef>
              <c:f>Sheet1!$A$4</c:f>
              <c:strCache>
                <c:ptCount val="1"/>
                <c:pt idx="0">
                  <c:v>Pseudo-interventie</c:v>
                </c:pt>
              </c:strCache>
            </c:strRef>
          </c:tx>
          <c:spPr>
            <a:ln w="44450">
              <a:solidFill>
                <a:srgbClr val="FF0000"/>
              </a:solidFill>
              <a:prstDash val="solid"/>
            </a:ln>
          </c:spPr>
          <c:marker>
            <c:symbol val="none"/>
          </c:marker>
          <c:cat>
            <c:strRef>
              <c:f>Sheet1!$B$2:$H$2</c:f>
              <c:strCache>
                <c:ptCount val="6"/>
                <c:pt idx="0">
                  <c:v>Premeting</c:v>
                </c:pt>
                <c:pt idx="1">
                  <c:v>Postmeting </c:v>
                </c:pt>
                <c:pt idx="2">
                  <c:v>Week 4</c:v>
                </c:pt>
                <c:pt idx="3">
                  <c:v>Week 8</c:v>
                </c:pt>
                <c:pt idx="4">
                  <c:v>Week 12</c:v>
                </c:pt>
                <c:pt idx="5">
                  <c:v>Week 24</c:v>
                </c:pt>
              </c:strCache>
            </c:strRef>
          </c:cat>
          <c:val>
            <c:numRef>
              <c:f>Sheet1!$B$4:$H$4</c:f>
              <c:numCache>
                <c:formatCode>General</c:formatCode>
                <c:ptCount val="7"/>
                <c:pt idx="0">
                  <c:v>14.94</c:v>
                </c:pt>
                <c:pt idx="1">
                  <c:v>11.27</c:v>
                </c:pt>
                <c:pt idx="2">
                  <c:v>11.28</c:v>
                </c:pt>
                <c:pt idx="3">
                  <c:v>10.58</c:v>
                </c:pt>
                <c:pt idx="4">
                  <c:v>11.9</c:v>
                </c:pt>
                <c:pt idx="5">
                  <c:v>13.25</c:v>
                </c:pt>
              </c:numCache>
            </c:numRef>
          </c:val>
          <c:smooth val="0"/>
        </c:ser>
        <c:ser>
          <c:idx val="2"/>
          <c:order val="2"/>
          <c:tx>
            <c:strRef>
              <c:f>Sheet1!$A$5</c:f>
              <c:strCache>
                <c:ptCount val="1"/>
                <c:pt idx="0">
                  <c:v>Interventie</c:v>
                </c:pt>
              </c:strCache>
            </c:strRef>
          </c:tx>
          <c:spPr>
            <a:ln w="44450">
              <a:solidFill>
                <a:srgbClr val="00B050"/>
              </a:solidFill>
              <a:prstDash val="solid"/>
            </a:ln>
          </c:spPr>
          <c:marker>
            <c:symbol val="none"/>
          </c:marker>
          <c:cat>
            <c:strRef>
              <c:f>Sheet1!$B$2:$H$2</c:f>
              <c:strCache>
                <c:ptCount val="6"/>
                <c:pt idx="0">
                  <c:v>Premeting</c:v>
                </c:pt>
                <c:pt idx="1">
                  <c:v>Postmeting </c:v>
                </c:pt>
                <c:pt idx="2">
                  <c:v>Week 4</c:v>
                </c:pt>
                <c:pt idx="3">
                  <c:v>Week 8</c:v>
                </c:pt>
                <c:pt idx="4">
                  <c:v>Week 12</c:v>
                </c:pt>
                <c:pt idx="5">
                  <c:v>Week 24</c:v>
                </c:pt>
              </c:strCache>
            </c:strRef>
          </c:cat>
          <c:val>
            <c:numRef>
              <c:f>Sheet1!$B$5:$H$5</c:f>
              <c:numCache>
                <c:formatCode>General</c:formatCode>
                <c:ptCount val="7"/>
                <c:pt idx="0">
                  <c:v>13.48</c:v>
                </c:pt>
                <c:pt idx="1">
                  <c:v>12.24</c:v>
                </c:pt>
                <c:pt idx="2">
                  <c:v>12.27</c:v>
                </c:pt>
                <c:pt idx="3">
                  <c:v>9.88</c:v>
                </c:pt>
                <c:pt idx="4">
                  <c:v>10.08</c:v>
                </c:pt>
                <c:pt idx="5">
                  <c:v>8.450000000000002</c:v>
                </c:pt>
              </c:numCache>
            </c:numRef>
          </c:val>
          <c:smooth val="0"/>
        </c:ser>
        <c:dLbls>
          <c:showLegendKey val="0"/>
          <c:showVal val="0"/>
          <c:showCatName val="0"/>
          <c:showSerName val="0"/>
          <c:showPercent val="0"/>
          <c:showBubbleSize val="0"/>
        </c:dLbls>
        <c:marker val="1"/>
        <c:smooth val="0"/>
        <c:axId val="-2035167112"/>
        <c:axId val="-2035098712"/>
      </c:lineChart>
      <c:catAx>
        <c:axId val="-2035167112"/>
        <c:scaling>
          <c:orientation val="minMax"/>
        </c:scaling>
        <c:delete val="0"/>
        <c:axPos val="b"/>
        <c:numFmt formatCode="General" sourceLinked="1"/>
        <c:majorTickMark val="none"/>
        <c:minorTickMark val="none"/>
        <c:tickLblPos val="nextTo"/>
        <c:spPr>
          <a:ln w="28575">
            <a:solidFill>
              <a:schemeClr val="tx1"/>
            </a:solidFill>
          </a:ln>
        </c:spPr>
        <c:txPr>
          <a:bodyPr/>
          <a:lstStyle/>
          <a:p>
            <a:pPr>
              <a:defRPr sz="1600"/>
            </a:pPr>
            <a:endParaRPr lang="en-US"/>
          </a:p>
        </c:txPr>
        <c:crossAx val="-2035098712"/>
        <c:crosses val="autoZero"/>
        <c:auto val="1"/>
        <c:lblAlgn val="ctr"/>
        <c:lblOffset val="100"/>
        <c:noMultiLvlLbl val="0"/>
      </c:catAx>
      <c:valAx>
        <c:axId val="-2035098712"/>
        <c:scaling>
          <c:orientation val="minMax"/>
          <c:min val="6.0"/>
        </c:scaling>
        <c:delete val="0"/>
        <c:axPos val="l"/>
        <c:numFmt formatCode="General" sourceLinked="1"/>
        <c:majorTickMark val="out"/>
        <c:minorTickMark val="none"/>
        <c:tickLblPos val="nextTo"/>
        <c:spPr>
          <a:ln w="28575">
            <a:solidFill>
              <a:schemeClr val="tx1"/>
            </a:solidFill>
          </a:ln>
        </c:spPr>
        <c:txPr>
          <a:bodyPr/>
          <a:lstStyle/>
          <a:p>
            <a:pPr>
              <a:defRPr sz="1600"/>
            </a:pPr>
            <a:endParaRPr lang="en-US"/>
          </a:p>
        </c:txPr>
        <c:crossAx val="-2035167112"/>
        <c:crosses val="autoZero"/>
        <c:crossBetween val="between"/>
        <c:majorUnit val="2.0"/>
      </c:valAx>
    </c:plotArea>
    <c:legend>
      <c:legendPos val="r"/>
      <c:layout>
        <c:manualLayout>
          <c:xMode val="edge"/>
          <c:yMode val="edge"/>
          <c:x val="0.725906016054333"/>
          <c:y val="0.0342155620750168"/>
          <c:w val="0.263404935927434"/>
          <c:h val="0.270725490537535"/>
        </c:manualLayout>
      </c:layout>
      <c:overlay val="0"/>
      <c:txPr>
        <a:bodyPr/>
        <a:lstStyle/>
        <a:p>
          <a:pPr>
            <a:defRPr sz="1400"/>
          </a:pPr>
          <a:endParaRPr lang="en-US"/>
        </a:p>
      </c:txPr>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Sheet1!$B$1</c:f>
              <c:strCache>
                <c:ptCount val="1"/>
                <c:pt idx="0">
                  <c:v>Depression</c:v>
                </c:pt>
              </c:strCache>
            </c:strRef>
          </c:tx>
          <c:spPr>
            <a:solidFill>
              <a:srgbClr val="FF0000"/>
            </a:solidFill>
          </c:spPr>
          <c:invertIfNegative val="0"/>
          <c:dLbls>
            <c:delete val="1"/>
          </c:dLbls>
          <c:errBars>
            <c:errBarType val="both"/>
            <c:errValType val="fixedVal"/>
            <c:noEndCap val="0"/>
            <c:val val="0.03"/>
          </c:errBars>
          <c:cat>
            <c:strRef>
              <c:f>Sheet1!$A$2</c:f>
              <c:strCache>
                <c:ptCount val="1"/>
                <c:pt idx="0">
                  <c:v>Depression</c:v>
                </c:pt>
              </c:strCache>
            </c:strRef>
          </c:cat>
          <c:val>
            <c:numRef>
              <c:f>Sheet1!$B$2</c:f>
              <c:numCache>
                <c:formatCode>General</c:formatCode>
                <c:ptCount val="1"/>
                <c:pt idx="0">
                  <c:v>1.08</c:v>
                </c:pt>
              </c:numCache>
            </c:numRef>
          </c:val>
        </c:ser>
        <c:ser>
          <c:idx val="1"/>
          <c:order val="1"/>
          <c:tx>
            <c:strRef>
              <c:f>Sheet1!$C$1</c:f>
              <c:strCache>
                <c:ptCount val="1"/>
                <c:pt idx="0">
                  <c:v>Mania</c:v>
                </c:pt>
              </c:strCache>
            </c:strRef>
          </c:tx>
          <c:spPr>
            <a:solidFill>
              <a:srgbClr val="FF6600"/>
            </a:solidFill>
          </c:spPr>
          <c:invertIfNegative val="0"/>
          <c:dLbls>
            <c:delete val="1"/>
          </c:dLbls>
          <c:errBars>
            <c:errBarType val="both"/>
            <c:errValType val="fixedVal"/>
            <c:noEndCap val="0"/>
            <c:val val="0.06"/>
          </c:errBars>
          <c:cat>
            <c:strRef>
              <c:f>Sheet1!$A$2</c:f>
              <c:strCache>
                <c:ptCount val="1"/>
                <c:pt idx="0">
                  <c:v>Depression</c:v>
                </c:pt>
              </c:strCache>
            </c:strRef>
          </c:cat>
          <c:val>
            <c:numRef>
              <c:f>Sheet1!$C$2</c:f>
              <c:numCache>
                <c:formatCode>General</c:formatCode>
                <c:ptCount val="1"/>
                <c:pt idx="0">
                  <c:v>1.08</c:v>
                </c:pt>
              </c:numCache>
            </c:numRef>
          </c:val>
        </c:ser>
        <c:ser>
          <c:idx val="2"/>
          <c:order val="2"/>
          <c:tx>
            <c:strRef>
              <c:f>Sheet1!$D$1</c:f>
              <c:strCache>
                <c:ptCount val="1"/>
                <c:pt idx="0">
                  <c:v>Anxiety</c:v>
                </c:pt>
              </c:strCache>
            </c:strRef>
          </c:tx>
          <c:spPr>
            <a:solidFill>
              <a:srgbClr val="3366FF"/>
            </a:solidFill>
          </c:spPr>
          <c:invertIfNegative val="0"/>
          <c:dLbls>
            <c:delete val="1"/>
          </c:dLbls>
          <c:errBars>
            <c:errBarType val="both"/>
            <c:errValType val="fixedVal"/>
            <c:noEndCap val="0"/>
            <c:val val="0.03"/>
          </c:errBars>
          <c:cat>
            <c:strRef>
              <c:f>Sheet1!$A$2</c:f>
              <c:strCache>
                <c:ptCount val="1"/>
                <c:pt idx="0">
                  <c:v>Depression</c:v>
                </c:pt>
              </c:strCache>
            </c:strRef>
          </c:cat>
          <c:val>
            <c:numRef>
              <c:f>Sheet1!$D$2</c:f>
              <c:numCache>
                <c:formatCode>General</c:formatCode>
                <c:ptCount val="1"/>
                <c:pt idx="0">
                  <c:v>1.08</c:v>
                </c:pt>
              </c:numCache>
            </c:numRef>
          </c:val>
        </c:ser>
        <c:ser>
          <c:idx val="3"/>
          <c:order val="3"/>
          <c:tx>
            <c:strRef>
              <c:f>Sheet1!$E$1</c:f>
              <c:strCache>
                <c:ptCount val="1"/>
                <c:pt idx="0">
                  <c:v>Psychosis</c:v>
                </c:pt>
              </c:strCache>
            </c:strRef>
          </c:tx>
          <c:spPr>
            <a:solidFill>
              <a:srgbClr val="008000"/>
            </a:solidFill>
          </c:spPr>
          <c:invertIfNegative val="0"/>
          <c:dLbls>
            <c:delete val="1"/>
          </c:dLbls>
          <c:errBars>
            <c:errBarType val="both"/>
            <c:errValType val="fixedVal"/>
            <c:noEndCap val="0"/>
            <c:val val="0.05"/>
          </c:errBars>
          <c:cat>
            <c:strRef>
              <c:f>Sheet1!$A$2</c:f>
              <c:strCache>
                <c:ptCount val="1"/>
                <c:pt idx="0">
                  <c:v>Depression</c:v>
                </c:pt>
              </c:strCache>
            </c:strRef>
          </c:cat>
          <c:val>
            <c:numRef>
              <c:f>Sheet1!$E$2</c:f>
              <c:numCache>
                <c:formatCode>General</c:formatCode>
                <c:ptCount val="1"/>
                <c:pt idx="0">
                  <c:v>1.11</c:v>
                </c:pt>
              </c:numCache>
            </c:numRef>
          </c:val>
        </c:ser>
        <c:ser>
          <c:idx val="4"/>
          <c:order val="4"/>
          <c:tx>
            <c:strRef>
              <c:f>Sheet1!$F$1</c:f>
              <c:strCache>
                <c:ptCount val="1"/>
                <c:pt idx="0">
                  <c:v>2 symptom clusters</c:v>
                </c:pt>
              </c:strCache>
            </c:strRef>
          </c:tx>
          <c:spPr>
            <a:solidFill>
              <a:schemeClr val="accent6">
                <a:lumMod val="60000"/>
                <a:lumOff val="40000"/>
              </a:schemeClr>
            </a:solidFill>
          </c:spPr>
          <c:invertIfNegative val="0"/>
          <c:dLbls>
            <c:delete val="1"/>
          </c:dLbls>
          <c:errBars>
            <c:errBarType val="both"/>
            <c:errValType val="fixedVal"/>
            <c:noEndCap val="0"/>
            <c:val val="0.02"/>
          </c:errBars>
          <c:cat>
            <c:strRef>
              <c:f>Sheet1!$A$2</c:f>
              <c:strCache>
                <c:ptCount val="1"/>
                <c:pt idx="0">
                  <c:v>Depression</c:v>
                </c:pt>
              </c:strCache>
            </c:strRef>
          </c:cat>
          <c:val>
            <c:numRef>
              <c:f>Sheet1!$F$2</c:f>
              <c:numCache>
                <c:formatCode>General</c:formatCode>
                <c:ptCount val="1"/>
                <c:pt idx="0">
                  <c:v>1.15</c:v>
                </c:pt>
              </c:numCache>
            </c:numRef>
          </c:val>
        </c:ser>
        <c:ser>
          <c:idx val="5"/>
          <c:order val="5"/>
          <c:tx>
            <c:strRef>
              <c:f>Sheet1!$G$1</c:f>
              <c:strCache>
                <c:ptCount val="1"/>
                <c:pt idx="0">
                  <c:v>3 symptom cluster</c:v>
                </c:pt>
              </c:strCache>
            </c:strRef>
          </c:tx>
          <c:spPr>
            <a:solidFill>
              <a:srgbClr val="000090"/>
            </a:solidFill>
          </c:spPr>
          <c:invertIfNegative val="0"/>
          <c:dLbls>
            <c:delete val="1"/>
          </c:dLbls>
          <c:errBars>
            <c:errBarType val="both"/>
            <c:errValType val="fixedVal"/>
            <c:noEndCap val="0"/>
            <c:val val="0.03"/>
          </c:errBars>
          <c:cat>
            <c:strRef>
              <c:f>Sheet1!$A$2</c:f>
              <c:strCache>
                <c:ptCount val="1"/>
                <c:pt idx="0">
                  <c:v>Depression</c:v>
                </c:pt>
              </c:strCache>
            </c:strRef>
          </c:cat>
          <c:val>
            <c:numRef>
              <c:f>Sheet1!$G$2</c:f>
              <c:numCache>
                <c:formatCode>General</c:formatCode>
                <c:ptCount val="1"/>
                <c:pt idx="0">
                  <c:v>1.22</c:v>
                </c:pt>
              </c:numCache>
            </c:numRef>
          </c:val>
        </c:ser>
        <c:ser>
          <c:idx val="6"/>
          <c:order val="6"/>
          <c:tx>
            <c:strRef>
              <c:f>Sheet1!$H$1</c:f>
              <c:strCache>
                <c:ptCount val="1"/>
                <c:pt idx="0">
                  <c:v>4 symptom clusters</c:v>
                </c:pt>
              </c:strCache>
            </c:strRef>
          </c:tx>
          <c:spPr>
            <a:solidFill>
              <a:srgbClr val="660066"/>
            </a:solidFill>
          </c:spPr>
          <c:invertIfNegative val="0"/>
          <c:dLbls>
            <c:delete val="1"/>
          </c:dLbls>
          <c:errBars>
            <c:errBarType val="both"/>
            <c:errValType val="fixedVal"/>
            <c:noEndCap val="0"/>
            <c:val val="0.04"/>
          </c:errBars>
          <c:cat>
            <c:strRef>
              <c:f>Sheet1!$A$2</c:f>
              <c:strCache>
                <c:ptCount val="1"/>
                <c:pt idx="0">
                  <c:v>Depression</c:v>
                </c:pt>
              </c:strCache>
            </c:strRef>
          </c:cat>
          <c:val>
            <c:numRef>
              <c:f>Sheet1!$H$2</c:f>
              <c:numCache>
                <c:formatCode>General</c:formatCode>
                <c:ptCount val="1"/>
                <c:pt idx="0">
                  <c:v>1.33</c:v>
                </c:pt>
              </c:numCache>
            </c:numRef>
          </c:val>
        </c:ser>
        <c:dLbls>
          <c:showLegendKey val="0"/>
          <c:showVal val="1"/>
          <c:showCatName val="0"/>
          <c:showSerName val="0"/>
          <c:showPercent val="0"/>
          <c:showBubbleSize val="0"/>
        </c:dLbls>
        <c:gapWidth val="150"/>
        <c:overlap val="-25"/>
        <c:axId val="2126887176"/>
        <c:axId val="2126864904"/>
      </c:barChart>
      <c:catAx>
        <c:axId val="2126887176"/>
        <c:scaling>
          <c:orientation val="minMax"/>
        </c:scaling>
        <c:delete val="0"/>
        <c:axPos val="b"/>
        <c:numFmt formatCode="General" sourceLinked="1"/>
        <c:majorTickMark val="none"/>
        <c:minorTickMark val="none"/>
        <c:tickLblPos val="none"/>
        <c:crossAx val="2126864904"/>
        <c:crosses val="autoZero"/>
        <c:auto val="1"/>
        <c:lblAlgn val="ctr"/>
        <c:lblOffset val="100"/>
        <c:noMultiLvlLbl val="0"/>
      </c:catAx>
      <c:valAx>
        <c:axId val="2126864904"/>
        <c:scaling>
          <c:orientation val="minMax"/>
          <c:min val="1.0"/>
        </c:scaling>
        <c:delete val="0"/>
        <c:axPos val="l"/>
        <c:title>
          <c:tx>
            <c:rich>
              <a:bodyPr rot="0" vert="horz"/>
              <a:lstStyle/>
              <a:p>
                <a:pPr>
                  <a:defRPr/>
                </a:pPr>
                <a:r>
                  <a:rPr lang="en-US" dirty="0" smtClean="0"/>
                  <a:t>OR</a:t>
                </a:r>
                <a:endParaRPr lang="en-US" dirty="0"/>
              </a:p>
            </c:rich>
          </c:tx>
          <c:layout>
            <c:manualLayout>
              <c:xMode val="edge"/>
              <c:yMode val="edge"/>
              <c:x val="0.00853399801455752"/>
              <c:y val="0.157501876176882"/>
            </c:manualLayout>
          </c:layout>
          <c:overlay val="0"/>
        </c:title>
        <c:numFmt formatCode="General" sourceLinked="1"/>
        <c:majorTickMark val="out"/>
        <c:minorTickMark val="none"/>
        <c:tickLblPos val="nextTo"/>
        <c:crossAx val="2126887176"/>
        <c:crosses val="autoZero"/>
        <c:crossBetween val="between"/>
        <c:majorUnit val="0.1"/>
      </c:valAx>
    </c:plotArea>
    <c:legend>
      <c:legendPos val="r"/>
      <c:layout>
        <c:manualLayout>
          <c:xMode val="edge"/>
          <c:yMode val="edge"/>
          <c:x val="0.699017201493741"/>
          <c:y val="0.2167992628507"/>
          <c:w val="0.26174040697987"/>
          <c:h val="0.571912086224078"/>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Sheet1!$B$1</c:f>
              <c:strCache>
                <c:ptCount val="1"/>
                <c:pt idx="0">
                  <c:v>Depression</c:v>
                </c:pt>
              </c:strCache>
            </c:strRef>
          </c:tx>
          <c:spPr>
            <a:solidFill>
              <a:srgbClr val="FF0000"/>
            </a:solidFill>
          </c:spPr>
          <c:invertIfNegative val="0"/>
          <c:dLbls>
            <c:delete val="1"/>
          </c:dLbls>
          <c:errBars>
            <c:errBarType val="both"/>
            <c:errValType val="fixedVal"/>
            <c:noEndCap val="0"/>
            <c:val val="0.03"/>
          </c:errBars>
          <c:cat>
            <c:strRef>
              <c:f>Sheet1!$A$2</c:f>
              <c:strCache>
                <c:ptCount val="1"/>
                <c:pt idx="0">
                  <c:v>Depression</c:v>
                </c:pt>
              </c:strCache>
            </c:strRef>
          </c:cat>
          <c:val>
            <c:numRef>
              <c:f>Sheet1!$B$2</c:f>
              <c:numCache>
                <c:formatCode>General</c:formatCode>
                <c:ptCount val="1"/>
                <c:pt idx="0">
                  <c:v>1.08</c:v>
                </c:pt>
              </c:numCache>
            </c:numRef>
          </c:val>
        </c:ser>
        <c:ser>
          <c:idx val="1"/>
          <c:order val="1"/>
          <c:tx>
            <c:strRef>
              <c:f>Sheet1!$C$1</c:f>
              <c:strCache>
                <c:ptCount val="1"/>
                <c:pt idx="0">
                  <c:v>Mania</c:v>
                </c:pt>
              </c:strCache>
            </c:strRef>
          </c:tx>
          <c:spPr>
            <a:solidFill>
              <a:srgbClr val="FF6600"/>
            </a:solidFill>
          </c:spPr>
          <c:invertIfNegative val="0"/>
          <c:dLbls>
            <c:delete val="1"/>
          </c:dLbls>
          <c:errBars>
            <c:errBarType val="both"/>
            <c:errValType val="fixedVal"/>
            <c:noEndCap val="0"/>
            <c:val val="0.06"/>
          </c:errBars>
          <c:cat>
            <c:strRef>
              <c:f>Sheet1!$A$2</c:f>
              <c:strCache>
                <c:ptCount val="1"/>
                <c:pt idx="0">
                  <c:v>Depression</c:v>
                </c:pt>
              </c:strCache>
            </c:strRef>
          </c:cat>
          <c:val>
            <c:numRef>
              <c:f>Sheet1!$C$2</c:f>
              <c:numCache>
                <c:formatCode>General</c:formatCode>
                <c:ptCount val="1"/>
                <c:pt idx="0">
                  <c:v>1.08</c:v>
                </c:pt>
              </c:numCache>
            </c:numRef>
          </c:val>
        </c:ser>
        <c:ser>
          <c:idx val="2"/>
          <c:order val="2"/>
          <c:tx>
            <c:strRef>
              <c:f>Sheet1!$D$1</c:f>
              <c:strCache>
                <c:ptCount val="1"/>
                <c:pt idx="0">
                  <c:v>Anxiety</c:v>
                </c:pt>
              </c:strCache>
            </c:strRef>
          </c:tx>
          <c:spPr>
            <a:solidFill>
              <a:srgbClr val="3366FF"/>
            </a:solidFill>
          </c:spPr>
          <c:invertIfNegative val="0"/>
          <c:dLbls>
            <c:delete val="1"/>
          </c:dLbls>
          <c:errBars>
            <c:errBarType val="both"/>
            <c:errValType val="fixedVal"/>
            <c:noEndCap val="0"/>
            <c:val val="0.03"/>
          </c:errBars>
          <c:cat>
            <c:strRef>
              <c:f>Sheet1!$A$2</c:f>
              <c:strCache>
                <c:ptCount val="1"/>
                <c:pt idx="0">
                  <c:v>Depression</c:v>
                </c:pt>
              </c:strCache>
            </c:strRef>
          </c:cat>
          <c:val>
            <c:numRef>
              <c:f>Sheet1!$D$2</c:f>
              <c:numCache>
                <c:formatCode>General</c:formatCode>
                <c:ptCount val="1"/>
                <c:pt idx="0">
                  <c:v>1.08</c:v>
                </c:pt>
              </c:numCache>
            </c:numRef>
          </c:val>
        </c:ser>
        <c:ser>
          <c:idx val="3"/>
          <c:order val="3"/>
          <c:tx>
            <c:strRef>
              <c:f>Sheet1!$E$1</c:f>
              <c:strCache>
                <c:ptCount val="1"/>
                <c:pt idx="0">
                  <c:v>Psychosis</c:v>
                </c:pt>
              </c:strCache>
            </c:strRef>
          </c:tx>
          <c:spPr>
            <a:solidFill>
              <a:srgbClr val="008000"/>
            </a:solidFill>
          </c:spPr>
          <c:invertIfNegative val="0"/>
          <c:dLbls>
            <c:delete val="1"/>
          </c:dLbls>
          <c:errBars>
            <c:errBarType val="both"/>
            <c:errValType val="fixedVal"/>
            <c:noEndCap val="0"/>
            <c:val val="0.05"/>
          </c:errBars>
          <c:cat>
            <c:strRef>
              <c:f>Sheet1!$A$2</c:f>
              <c:strCache>
                <c:ptCount val="1"/>
                <c:pt idx="0">
                  <c:v>Depression</c:v>
                </c:pt>
              </c:strCache>
            </c:strRef>
          </c:cat>
          <c:val>
            <c:numRef>
              <c:f>Sheet1!$E$2</c:f>
              <c:numCache>
                <c:formatCode>General</c:formatCode>
                <c:ptCount val="1"/>
                <c:pt idx="0">
                  <c:v>1.11</c:v>
                </c:pt>
              </c:numCache>
            </c:numRef>
          </c:val>
        </c:ser>
        <c:ser>
          <c:idx val="4"/>
          <c:order val="4"/>
          <c:tx>
            <c:strRef>
              <c:f>Sheet1!$F$1</c:f>
              <c:strCache>
                <c:ptCount val="1"/>
                <c:pt idx="0">
                  <c:v>2 symptom clusters</c:v>
                </c:pt>
              </c:strCache>
            </c:strRef>
          </c:tx>
          <c:spPr>
            <a:solidFill>
              <a:schemeClr val="accent6">
                <a:lumMod val="60000"/>
                <a:lumOff val="40000"/>
              </a:schemeClr>
            </a:solidFill>
          </c:spPr>
          <c:invertIfNegative val="0"/>
          <c:dLbls>
            <c:delete val="1"/>
          </c:dLbls>
          <c:errBars>
            <c:errBarType val="both"/>
            <c:errValType val="fixedVal"/>
            <c:noEndCap val="0"/>
            <c:val val="0.02"/>
          </c:errBars>
          <c:cat>
            <c:strRef>
              <c:f>Sheet1!$A$2</c:f>
              <c:strCache>
                <c:ptCount val="1"/>
                <c:pt idx="0">
                  <c:v>Depression</c:v>
                </c:pt>
              </c:strCache>
            </c:strRef>
          </c:cat>
          <c:val>
            <c:numRef>
              <c:f>Sheet1!$F$2</c:f>
              <c:numCache>
                <c:formatCode>General</c:formatCode>
                <c:ptCount val="1"/>
                <c:pt idx="0">
                  <c:v>1.15</c:v>
                </c:pt>
              </c:numCache>
            </c:numRef>
          </c:val>
        </c:ser>
        <c:ser>
          <c:idx val="5"/>
          <c:order val="5"/>
          <c:tx>
            <c:strRef>
              <c:f>Sheet1!$G$1</c:f>
              <c:strCache>
                <c:ptCount val="1"/>
                <c:pt idx="0">
                  <c:v>3 symptom clusters</c:v>
                </c:pt>
              </c:strCache>
            </c:strRef>
          </c:tx>
          <c:spPr>
            <a:solidFill>
              <a:srgbClr val="000090"/>
            </a:solidFill>
          </c:spPr>
          <c:invertIfNegative val="0"/>
          <c:dLbls>
            <c:delete val="1"/>
          </c:dLbls>
          <c:errBars>
            <c:errBarType val="both"/>
            <c:errValType val="fixedVal"/>
            <c:noEndCap val="0"/>
            <c:val val="0.03"/>
          </c:errBars>
          <c:cat>
            <c:strRef>
              <c:f>Sheet1!$A$2</c:f>
              <c:strCache>
                <c:ptCount val="1"/>
                <c:pt idx="0">
                  <c:v>Depression</c:v>
                </c:pt>
              </c:strCache>
            </c:strRef>
          </c:cat>
          <c:val>
            <c:numRef>
              <c:f>Sheet1!$G$2</c:f>
              <c:numCache>
                <c:formatCode>General</c:formatCode>
                <c:ptCount val="1"/>
                <c:pt idx="0">
                  <c:v>1.22</c:v>
                </c:pt>
              </c:numCache>
            </c:numRef>
          </c:val>
        </c:ser>
        <c:ser>
          <c:idx val="6"/>
          <c:order val="6"/>
          <c:tx>
            <c:strRef>
              <c:f>Sheet1!$H$1</c:f>
              <c:strCache>
                <c:ptCount val="1"/>
                <c:pt idx="0">
                  <c:v>4 symptom clusters</c:v>
                </c:pt>
              </c:strCache>
            </c:strRef>
          </c:tx>
          <c:spPr>
            <a:solidFill>
              <a:srgbClr val="660066"/>
            </a:solidFill>
          </c:spPr>
          <c:invertIfNegative val="0"/>
          <c:dLbls>
            <c:delete val="1"/>
          </c:dLbls>
          <c:errBars>
            <c:errBarType val="both"/>
            <c:errValType val="fixedVal"/>
            <c:noEndCap val="0"/>
            <c:val val="0.04"/>
          </c:errBars>
          <c:cat>
            <c:strRef>
              <c:f>Sheet1!$A$2</c:f>
              <c:strCache>
                <c:ptCount val="1"/>
                <c:pt idx="0">
                  <c:v>Depression</c:v>
                </c:pt>
              </c:strCache>
            </c:strRef>
          </c:cat>
          <c:val>
            <c:numRef>
              <c:f>Sheet1!$H$2</c:f>
              <c:numCache>
                <c:formatCode>General</c:formatCode>
                <c:ptCount val="1"/>
                <c:pt idx="0">
                  <c:v>1.33</c:v>
                </c:pt>
              </c:numCache>
            </c:numRef>
          </c:val>
        </c:ser>
        <c:dLbls>
          <c:showLegendKey val="0"/>
          <c:showVal val="1"/>
          <c:showCatName val="0"/>
          <c:showSerName val="0"/>
          <c:showPercent val="0"/>
          <c:showBubbleSize val="0"/>
        </c:dLbls>
        <c:gapWidth val="150"/>
        <c:overlap val="-25"/>
        <c:axId val="2120379176"/>
        <c:axId val="2126825960"/>
      </c:barChart>
      <c:catAx>
        <c:axId val="2120379176"/>
        <c:scaling>
          <c:orientation val="minMax"/>
        </c:scaling>
        <c:delete val="0"/>
        <c:axPos val="b"/>
        <c:numFmt formatCode="General" sourceLinked="1"/>
        <c:majorTickMark val="none"/>
        <c:minorTickMark val="none"/>
        <c:tickLblPos val="none"/>
        <c:crossAx val="2126825960"/>
        <c:crosses val="autoZero"/>
        <c:auto val="1"/>
        <c:lblAlgn val="ctr"/>
        <c:lblOffset val="100"/>
        <c:noMultiLvlLbl val="0"/>
      </c:catAx>
      <c:valAx>
        <c:axId val="2126825960"/>
        <c:scaling>
          <c:orientation val="minMax"/>
          <c:min val="1.0"/>
        </c:scaling>
        <c:delete val="0"/>
        <c:axPos val="l"/>
        <c:title>
          <c:tx>
            <c:rich>
              <a:bodyPr rot="0" vert="horz"/>
              <a:lstStyle/>
              <a:p>
                <a:pPr>
                  <a:defRPr/>
                </a:pPr>
                <a:r>
                  <a:rPr lang="en-US" dirty="0" smtClean="0"/>
                  <a:t>OR</a:t>
                </a:r>
                <a:endParaRPr lang="en-US" dirty="0"/>
              </a:p>
            </c:rich>
          </c:tx>
          <c:layout/>
          <c:overlay val="0"/>
        </c:title>
        <c:numFmt formatCode="General" sourceLinked="1"/>
        <c:majorTickMark val="out"/>
        <c:minorTickMark val="none"/>
        <c:tickLblPos val="nextTo"/>
        <c:crossAx val="2120379176"/>
        <c:crosses val="autoZero"/>
        <c:crossBetween val="between"/>
        <c:majorUnit val="0.1"/>
      </c:valAx>
    </c:plotArea>
    <c:legend>
      <c:legendPos val="r"/>
      <c:layout>
        <c:manualLayout>
          <c:xMode val="edge"/>
          <c:yMode val="edge"/>
          <c:x val="0.699017201493741"/>
          <c:y val="0.2167992628507"/>
          <c:w val="0.26174040697987"/>
          <c:h val="0.571912086224078"/>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Sheet1!$B$1</c:f>
              <c:strCache>
                <c:ptCount val="1"/>
                <c:pt idx="0">
                  <c:v>Depression</c:v>
                </c:pt>
              </c:strCache>
            </c:strRef>
          </c:tx>
          <c:spPr>
            <a:solidFill>
              <a:srgbClr val="FF0000"/>
            </a:solidFill>
          </c:spPr>
          <c:invertIfNegative val="0"/>
          <c:dLbls>
            <c:delete val="1"/>
          </c:dLbls>
          <c:cat>
            <c:strRef>
              <c:f>Sheet1!$A$2</c:f>
              <c:strCache>
                <c:ptCount val="1"/>
                <c:pt idx="0">
                  <c:v>Depression</c:v>
                </c:pt>
              </c:strCache>
            </c:strRef>
          </c:cat>
          <c:val>
            <c:numRef>
              <c:f>Sheet1!$B$2</c:f>
              <c:numCache>
                <c:formatCode>General</c:formatCode>
                <c:ptCount val="1"/>
                <c:pt idx="0">
                  <c:v>1.0</c:v>
                </c:pt>
              </c:numCache>
            </c:numRef>
          </c:val>
        </c:ser>
        <c:ser>
          <c:idx val="1"/>
          <c:order val="1"/>
          <c:tx>
            <c:strRef>
              <c:f>Sheet1!$C$1</c:f>
              <c:strCache>
                <c:ptCount val="1"/>
                <c:pt idx="0">
                  <c:v>2 clusters</c:v>
                </c:pt>
              </c:strCache>
            </c:strRef>
          </c:tx>
          <c:spPr>
            <a:solidFill>
              <a:schemeClr val="accent6">
                <a:lumMod val="60000"/>
                <a:lumOff val="40000"/>
              </a:schemeClr>
            </a:solidFill>
          </c:spPr>
          <c:invertIfNegative val="0"/>
          <c:dLbls>
            <c:delete val="1"/>
          </c:dLbls>
          <c:errBars>
            <c:errBarType val="both"/>
            <c:errValType val="fixedVal"/>
            <c:noEndCap val="0"/>
            <c:val val="0.03"/>
          </c:errBars>
          <c:cat>
            <c:strRef>
              <c:f>Sheet1!$A$2</c:f>
              <c:strCache>
                <c:ptCount val="1"/>
                <c:pt idx="0">
                  <c:v>Depression</c:v>
                </c:pt>
              </c:strCache>
            </c:strRef>
          </c:cat>
          <c:val>
            <c:numRef>
              <c:f>Sheet1!$C$2</c:f>
              <c:numCache>
                <c:formatCode>General</c:formatCode>
                <c:ptCount val="1"/>
                <c:pt idx="0">
                  <c:v>1.03</c:v>
                </c:pt>
              </c:numCache>
            </c:numRef>
          </c:val>
        </c:ser>
        <c:ser>
          <c:idx val="2"/>
          <c:order val="2"/>
          <c:tx>
            <c:strRef>
              <c:f>Sheet1!$D$1</c:f>
              <c:strCache>
                <c:ptCount val="1"/>
                <c:pt idx="0">
                  <c:v>3 clusters</c:v>
                </c:pt>
              </c:strCache>
            </c:strRef>
          </c:tx>
          <c:spPr>
            <a:solidFill>
              <a:srgbClr val="000090"/>
            </a:solidFill>
          </c:spPr>
          <c:invertIfNegative val="0"/>
          <c:dLbls>
            <c:delete val="1"/>
          </c:dLbls>
          <c:errBars>
            <c:errBarType val="both"/>
            <c:errValType val="fixedVal"/>
            <c:noEndCap val="0"/>
            <c:val val="0.03"/>
          </c:errBars>
          <c:cat>
            <c:strRef>
              <c:f>Sheet1!$A$2</c:f>
              <c:strCache>
                <c:ptCount val="1"/>
                <c:pt idx="0">
                  <c:v>Depression</c:v>
                </c:pt>
              </c:strCache>
            </c:strRef>
          </c:cat>
          <c:val>
            <c:numRef>
              <c:f>Sheet1!$D$2</c:f>
              <c:numCache>
                <c:formatCode>General</c:formatCode>
                <c:ptCount val="1"/>
                <c:pt idx="0">
                  <c:v>1.08</c:v>
                </c:pt>
              </c:numCache>
            </c:numRef>
          </c:val>
        </c:ser>
        <c:ser>
          <c:idx val="3"/>
          <c:order val="3"/>
          <c:tx>
            <c:strRef>
              <c:f>Sheet1!$E$1</c:f>
              <c:strCache>
                <c:ptCount val="1"/>
                <c:pt idx="0">
                  <c:v>4 clusters</c:v>
                </c:pt>
              </c:strCache>
            </c:strRef>
          </c:tx>
          <c:spPr>
            <a:solidFill>
              <a:srgbClr val="660066"/>
            </a:solidFill>
          </c:spPr>
          <c:invertIfNegative val="0"/>
          <c:dLbls>
            <c:delete val="1"/>
          </c:dLbls>
          <c:errBars>
            <c:errBarType val="both"/>
            <c:errValType val="fixedVal"/>
            <c:noEndCap val="0"/>
            <c:val val="0.05"/>
          </c:errBars>
          <c:cat>
            <c:strRef>
              <c:f>Sheet1!$A$2</c:f>
              <c:strCache>
                <c:ptCount val="1"/>
                <c:pt idx="0">
                  <c:v>Depression</c:v>
                </c:pt>
              </c:strCache>
            </c:strRef>
          </c:cat>
          <c:val>
            <c:numRef>
              <c:f>Sheet1!$E$2</c:f>
              <c:numCache>
                <c:formatCode>General</c:formatCode>
                <c:ptCount val="1"/>
                <c:pt idx="0">
                  <c:v>1.2</c:v>
                </c:pt>
              </c:numCache>
            </c:numRef>
          </c:val>
        </c:ser>
        <c:dLbls>
          <c:showLegendKey val="0"/>
          <c:showVal val="1"/>
          <c:showCatName val="0"/>
          <c:showSerName val="0"/>
          <c:showPercent val="0"/>
          <c:showBubbleSize val="0"/>
        </c:dLbls>
        <c:gapWidth val="150"/>
        <c:overlap val="-25"/>
        <c:axId val="-2121252728"/>
        <c:axId val="-2143196200"/>
      </c:barChart>
      <c:catAx>
        <c:axId val="-2121252728"/>
        <c:scaling>
          <c:orientation val="minMax"/>
        </c:scaling>
        <c:delete val="0"/>
        <c:axPos val="b"/>
        <c:numFmt formatCode="General" sourceLinked="1"/>
        <c:majorTickMark val="none"/>
        <c:minorTickMark val="none"/>
        <c:tickLblPos val="none"/>
        <c:crossAx val="-2143196200"/>
        <c:crosses val="autoZero"/>
        <c:auto val="1"/>
        <c:lblAlgn val="ctr"/>
        <c:lblOffset val="100"/>
        <c:noMultiLvlLbl val="0"/>
      </c:catAx>
      <c:valAx>
        <c:axId val="-2143196200"/>
        <c:scaling>
          <c:orientation val="minMax"/>
          <c:min val="0.95"/>
        </c:scaling>
        <c:delete val="0"/>
        <c:axPos val="l"/>
        <c:title>
          <c:tx>
            <c:rich>
              <a:bodyPr rot="0" vert="horz"/>
              <a:lstStyle/>
              <a:p>
                <a:pPr>
                  <a:defRPr/>
                </a:pPr>
                <a:r>
                  <a:rPr lang="en-US"/>
                  <a:t>OR</a:t>
                </a:r>
              </a:p>
            </c:rich>
          </c:tx>
          <c:layout/>
          <c:overlay val="0"/>
        </c:title>
        <c:numFmt formatCode="General" sourceLinked="1"/>
        <c:majorTickMark val="out"/>
        <c:minorTickMark val="none"/>
        <c:tickLblPos val="nextTo"/>
        <c:crossAx val="-2121252728"/>
        <c:crosses val="autoZero"/>
        <c:crossBetween val="between"/>
      </c:valAx>
    </c:plotArea>
    <c:legend>
      <c:legendPos val="b"/>
      <c:layout>
        <c:manualLayout>
          <c:xMode val="edge"/>
          <c:yMode val="edge"/>
          <c:x val="0.0661503680155657"/>
          <c:y val="0.854542112279922"/>
          <c:w val="0.840399043847408"/>
          <c:h val="0.09208297031324"/>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Sheet1!$B$1</c:f>
              <c:strCache>
                <c:ptCount val="1"/>
                <c:pt idx="0">
                  <c:v>Anxiety</c:v>
                </c:pt>
              </c:strCache>
            </c:strRef>
          </c:tx>
          <c:spPr>
            <a:solidFill>
              <a:srgbClr val="3366FF"/>
            </a:solidFill>
          </c:spPr>
          <c:invertIfNegative val="0"/>
          <c:dLbls>
            <c:delete val="1"/>
          </c:dLbls>
          <c:cat>
            <c:strRef>
              <c:f>Sheet1!$A$2</c:f>
              <c:strCache>
                <c:ptCount val="1"/>
                <c:pt idx="0">
                  <c:v>Anxiety</c:v>
                </c:pt>
              </c:strCache>
            </c:strRef>
          </c:cat>
          <c:val>
            <c:numRef>
              <c:f>Sheet1!$B$2</c:f>
              <c:numCache>
                <c:formatCode>General</c:formatCode>
                <c:ptCount val="1"/>
                <c:pt idx="0">
                  <c:v>1.0</c:v>
                </c:pt>
              </c:numCache>
            </c:numRef>
          </c:val>
        </c:ser>
        <c:ser>
          <c:idx val="1"/>
          <c:order val="1"/>
          <c:tx>
            <c:strRef>
              <c:f>Sheet1!$C$1</c:f>
              <c:strCache>
                <c:ptCount val="1"/>
                <c:pt idx="0">
                  <c:v>2 clusters</c:v>
                </c:pt>
              </c:strCache>
            </c:strRef>
          </c:tx>
          <c:spPr>
            <a:solidFill>
              <a:schemeClr val="accent6">
                <a:lumMod val="60000"/>
                <a:lumOff val="40000"/>
              </a:schemeClr>
            </a:solidFill>
          </c:spPr>
          <c:invertIfNegative val="0"/>
          <c:dLbls>
            <c:delete val="1"/>
          </c:dLbls>
          <c:errBars>
            <c:errBarType val="both"/>
            <c:errValType val="fixedVal"/>
            <c:noEndCap val="0"/>
            <c:val val="0.05"/>
          </c:errBars>
          <c:cat>
            <c:strRef>
              <c:f>Sheet1!$A$2</c:f>
              <c:strCache>
                <c:ptCount val="1"/>
                <c:pt idx="0">
                  <c:v>Anxiety</c:v>
                </c:pt>
              </c:strCache>
            </c:strRef>
          </c:cat>
          <c:val>
            <c:numRef>
              <c:f>Sheet1!$C$2</c:f>
              <c:numCache>
                <c:formatCode>General</c:formatCode>
                <c:ptCount val="1"/>
                <c:pt idx="0">
                  <c:v>1.05</c:v>
                </c:pt>
              </c:numCache>
            </c:numRef>
          </c:val>
        </c:ser>
        <c:ser>
          <c:idx val="2"/>
          <c:order val="2"/>
          <c:tx>
            <c:strRef>
              <c:f>Sheet1!$D$1</c:f>
              <c:strCache>
                <c:ptCount val="1"/>
                <c:pt idx="0">
                  <c:v>3 clusters</c:v>
                </c:pt>
              </c:strCache>
            </c:strRef>
          </c:tx>
          <c:spPr>
            <a:solidFill>
              <a:srgbClr val="000090"/>
            </a:solidFill>
          </c:spPr>
          <c:invertIfNegative val="0"/>
          <c:dLbls>
            <c:delete val="1"/>
          </c:dLbls>
          <c:errBars>
            <c:errBarType val="both"/>
            <c:errValType val="fixedVal"/>
            <c:noEndCap val="0"/>
            <c:val val="0.05"/>
          </c:errBars>
          <c:cat>
            <c:strRef>
              <c:f>Sheet1!$A$2</c:f>
              <c:strCache>
                <c:ptCount val="1"/>
                <c:pt idx="0">
                  <c:v>Anxiety</c:v>
                </c:pt>
              </c:strCache>
            </c:strRef>
          </c:cat>
          <c:val>
            <c:numRef>
              <c:f>Sheet1!$D$2</c:f>
              <c:numCache>
                <c:formatCode>General</c:formatCode>
                <c:ptCount val="1"/>
                <c:pt idx="0">
                  <c:v>1.09</c:v>
                </c:pt>
              </c:numCache>
            </c:numRef>
          </c:val>
        </c:ser>
        <c:ser>
          <c:idx val="3"/>
          <c:order val="3"/>
          <c:tx>
            <c:strRef>
              <c:f>Sheet1!$E$1</c:f>
              <c:strCache>
                <c:ptCount val="1"/>
                <c:pt idx="0">
                  <c:v>4 clusters</c:v>
                </c:pt>
              </c:strCache>
            </c:strRef>
          </c:tx>
          <c:spPr>
            <a:solidFill>
              <a:srgbClr val="660066"/>
            </a:solidFill>
          </c:spPr>
          <c:invertIfNegative val="0"/>
          <c:dLbls>
            <c:delete val="1"/>
          </c:dLbls>
          <c:errBars>
            <c:errBarType val="both"/>
            <c:errValType val="fixedVal"/>
            <c:noEndCap val="0"/>
            <c:val val="0.07"/>
          </c:errBars>
          <c:cat>
            <c:strRef>
              <c:f>Sheet1!$A$2</c:f>
              <c:strCache>
                <c:ptCount val="1"/>
                <c:pt idx="0">
                  <c:v>Anxiety</c:v>
                </c:pt>
              </c:strCache>
            </c:strRef>
          </c:cat>
          <c:val>
            <c:numRef>
              <c:f>Sheet1!$E$2</c:f>
              <c:numCache>
                <c:formatCode>General</c:formatCode>
                <c:ptCount val="1"/>
                <c:pt idx="0">
                  <c:v>1.22</c:v>
                </c:pt>
              </c:numCache>
            </c:numRef>
          </c:val>
        </c:ser>
        <c:dLbls>
          <c:showLegendKey val="0"/>
          <c:showVal val="1"/>
          <c:showCatName val="0"/>
          <c:showSerName val="0"/>
          <c:showPercent val="0"/>
          <c:showBubbleSize val="0"/>
        </c:dLbls>
        <c:gapWidth val="150"/>
        <c:overlap val="-25"/>
        <c:axId val="-2127129992"/>
        <c:axId val="-2126916472"/>
      </c:barChart>
      <c:catAx>
        <c:axId val="-2127129992"/>
        <c:scaling>
          <c:orientation val="minMax"/>
        </c:scaling>
        <c:delete val="0"/>
        <c:axPos val="b"/>
        <c:numFmt formatCode="General" sourceLinked="1"/>
        <c:majorTickMark val="none"/>
        <c:minorTickMark val="none"/>
        <c:tickLblPos val="none"/>
        <c:crossAx val="-2126916472"/>
        <c:crosses val="autoZero"/>
        <c:auto val="1"/>
        <c:lblAlgn val="ctr"/>
        <c:lblOffset val="100"/>
        <c:noMultiLvlLbl val="0"/>
      </c:catAx>
      <c:valAx>
        <c:axId val="-2126916472"/>
        <c:scaling>
          <c:orientation val="minMax"/>
          <c:max val="1.3"/>
          <c:min val="0.95"/>
        </c:scaling>
        <c:delete val="0"/>
        <c:axPos val="l"/>
        <c:numFmt formatCode="General" sourceLinked="1"/>
        <c:majorTickMark val="out"/>
        <c:minorTickMark val="none"/>
        <c:tickLblPos val="nextTo"/>
        <c:crossAx val="-2127129992"/>
        <c:crosses val="autoZero"/>
        <c:crossBetween val="between"/>
      </c:valAx>
    </c:plotArea>
    <c:legend>
      <c:legendPos val="b"/>
      <c:layout>
        <c:manualLayout>
          <c:xMode val="edge"/>
          <c:yMode val="edge"/>
          <c:x val="0.0698998722364182"/>
          <c:y val="0.856862760862828"/>
          <c:w val="0.877837184757249"/>
          <c:h val="0.089762321730334"/>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Sheet1!$B$1</c:f>
              <c:strCache>
                <c:ptCount val="1"/>
                <c:pt idx="0">
                  <c:v>Psychosis</c:v>
                </c:pt>
              </c:strCache>
            </c:strRef>
          </c:tx>
          <c:spPr>
            <a:solidFill>
              <a:srgbClr val="008000"/>
            </a:solidFill>
          </c:spPr>
          <c:invertIfNegative val="0"/>
          <c:dLbls>
            <c:delete val="1"/>
          </c:dLbls>
          <c:cat>
            <c:strRef>
              <c:f>Sheet1!$A$2</c:f>
              <c:strCache>
                <c:ptCount val="1"/>
                <c:pt idx="0">
                  <c:v>Psychosis</c:v>
                </c:pt>
              </c:strCache>
            </c:strRef>
          </c:cat>
          <c:val>
            <c:numRef>
              <c:f>Sheet1!$B$2</c:f>
              <c:numCache>
                <c:formatCode>General</c:formatCode>
                <c:ptCount val="1"/>
                <c:pt idx="0">
                  <c:v>1.0</c:v>
                </c:pt>
              </c:numCache>
            </c:numRef>
          </c:val>
        </c:ser>
        <c:ser>
          <c:idx val="1"/>
          <c:order val="1"/>
          <c:tx>
            <c:strRef>
              <c:f>Sheet1!$C$1</c:f>
              <c:strCache>
                <c:ptCount val="1"/>
                <c:pt idx="0">
                  <c:v>2 clusters</c:v>
                </c:pt>
              </c:strCache>
            </c:strRef>
          </c:tx>
          <c:spPr>
            <a:solidFill>
              <a:schemeClr val="accent6">
                <a:lumMod val="60000"/>
                <a:lumOff val="40000"/>
              </a:schemeClr>
            </a:solidFill>
          </c:spPr>
          <c:invertIfNegative val="0"/>
          <c:dLbls>
            <c:delete val="1"/>
          </c:dLbls>
          <c:errBars>
            <c:errBarType val="both"/>
            <c:errValType val="fixedVal"/>
            <c:noEndCap val="0"/>
            <c:val val="0.45"/>
          </c:errBars>
          <c:cat>
            <c:strRef>
              <c:f>Sheet1!$A$2</c:f>
              <c:strCache>
                <c:ptCount val="1"/>
                <c:pt idx="0">
                  <c:v>Psychosis</c:v>
                </c:pt>
              </c:strCache>
            </c:strRef>
          </c:cat>
          <c:val>
            <c:numRef>
              <c:f>Sheet1!$C$2</c:f>
              <c:numCache>
                <c:formatCode>General</c:formatCode>
                <c:ptCount val="1"/>
                <c:pt idx="0">
                  <c:v>1.17</c:v>
                </c:pt>
              </c:numCache>
            </c:numRef>
          </c:val>
        </c:ser>
        <c:ser>
          <c:idx val="2"/>
          <c:order val="2"/>
          <c:tx>
            <c:strRef>
              <c:f>Sheet1!$D$1</c:f>
              <c:strCache>
                <c:ptCount val="1"/>
                <c:pt idx="0">
                  <c:v>3 clusters</c:v>
                </c:pt>
              </c:strCache>
            </c:strRef>
          </c:tx>
          <c:spPr>
            <a:solidFill>
              <a:srgbClr val="000090"/>
            </a:solidFill>
          </c:spPr>
          <c:invertIfNegative val="0"/>
          <c:dLbls>
            <c:delete val="1"/>
          </c:dLbls>
          <c:errBars>
            <c:errBarType val="both"/>
            <c:errValType val="fixedVal"/>
            <c:noEndCap val="0"/>
            <c:val val="0.6"/>
          </c:errBars>
          <c:cat>
            <c:strRef>
              <c:f>Sheet1!$A$2</c:f>
              <c:strCache>
                <c:ptCount val="1"/>
                <c:pt idx="0">
                  <c:v>Psychosis</c:v>
                </c:pt>
              </c:strCache>
            </c:strRef>
          </c:cat>
          <c:val>
            <c:numRef>
              <c:f>Sheet1!$D$2</c:f>
              <c:numCache>
                <c:formatCode>General</c:formatCode>
                <c:ptCount val="1"/>
                <c:pt idx="0">
                  <c:v>1.57</c:v>
                </c:pt>
              </c:numCache>
            </c:numRef>
          </c:val>
        </c:ser>
        <c:ser>
          <c:idx val="3"/>
          <c:order val="3"/>
          <c:tx>
            <c:strRef>
              <c:f>Sheet1!$E$1</c:f>
              <c:strCache>
                <c:ptCount val="1"/>
                <c:pt idx="0">
                  <c:v>4 clusters</c:v>
                </c:pt>
              </c:strCache>
            </c:strRef>
          </c:tx>
          <c:spPr>
            <a:solidFill>
              <a:srgbClr val="660066"/>
            </a:solidFill>
          </c:spPr>
          <c:invertIfNegative val="0"/>
          <c:dLbls>
            <c:delete val="1"/>
          </c:dLbls>
          <c:errBars>
            <c:errBarType val="both"/>
            <c:errValType val="cust"/>
            <c:noEndCap val="1"/>
            <c:plus>
              <c:numLit>
                <c:formatCode>General</c:formatCode>
                <c:ptCount val="1"/>
                <c:pt idx="0">
                  <c:v>12.48</c:v>
                </c:pt>
              </c:numLit>
            </c:plus>
            <c:minus>
              <c:numLit>
                <c:formatCode>General</c:formatCode>
                <c:ptCount val="1"/>
                <c:pt idx="0">
                  <c:v>4.39</c:v>
                </c:pt>
              </c:numLit>
            </c:minus>
          </c:errBars>
          <c:cat>
            <c:strRef>
              <c:f>Sheet1!$A$2</c:f>
              <c:strCache>
                <c:ptCount val="1"/>
                <c:pt idx="0">
                  <c:v>Psychosis</c:v>
                </c:pt>
              </c:strCache>
            </c:strRef>
          </c:cat>
          <c:val>
            <c:numRef>
              <c:f>Sheet1!$E$2</c:f>
              <c:numCache>
                <c:formatCode>General</c:formatCode>
                <c:ptCount val="1"/>
                <c:pt idx="0">
                  <c:v>6.769999999999999</c:v>
                </c:pt>
              </c:numCache>
            </c:numRef>
          </c:val>
        </c:ser>
        <c:dLbls>
          <c:showLegendKey val="0"/>
          <c:showVal val="1"/>
          <c:showCatName val="0"/>
          <c:showSerName val="0"/>
          <c:showPercent val="0"/>
          <c:showBubbleSize val="0"/>
        </c:dLbls>
        <c:gapWidth val="150"/>
        <c:overlap val="-25"/>
        <c:axId val="2126909576"/>
        <c:axId val="2126912712"/>
      </c:barChart>
      <c:catAx>
        <c:axId val="2126909576"/>
        <c:scaling>
          <c:orientation val="minMax"/>
        </c:scaling>
        <c:delete val="0"/>
        <c:axPos val="b"/>
        <c:numFmt formatCode="General" sourceLinked="1"/>
        <c:majorTickMark val="none"/>
        <c:minorTickMark val="none"/>
        <c:tickLblPos val="none"/>
        <c:crossAx val="2126912712"/>
        <c:crossesAt val="0.0"/>
        <c:auto val="1"/>
        <c:lblAlgn val="ctr"/>
        <c:lblOffset val="100"/>
        <c:noMultiLvlLbl val="0"/>
      </c:catAx>
      <c:valAx>
        <c:axId val="2126912712"/>
        <c:scaling>
          <c:orientation val="minMax"/>
          <c:max val="8.0"/>
          <c:min val="0.0"/>
        </c:scaling>
        <c:delete val="0"/>
        <c:axPos val="l"/>
        <c:numFmt formatCode="General" sourceLinked="1"/>
        <c:majorTickMark val="out"/>
        <c:minorTickMark val="none"/>
        <c:tickLblPos val="nextTo"/>
        <c:crossAx val="2126909576"/>
        <c:crosses val="autoZero"/>
        <c:crossBetween val="between"/>
        <c:majorUnit val="1.0"/>
      </c:valAx>
    </c:plotArea>
    <c:legend>
      <c:legendPos val="b"/>
      <c:layout>
        <c:manualLayout>
          <c:xMode val="edge"/>
          <c:yMode val="edge"/>
          <c:x val="0.108999883851289"/>
          <c:y val="0.854542112279922"/>
          <c:w val="0.725882730201695"/>
          <c:h val="0.09208297031324"/>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CT-/CL-</c:v>
                </c:pt>
              </c:strCache>
            </c:strRef>
          </c:tx>
          <c:spPr>
            <a:solidFill>
              <a:schemeClr val="accent1">
                <a:lumMod val="90000"/>
              </a:schemeClr>
            </a:solidFill>
          </c:spPr>
          <c:invertIfNegative val="0"/>
          <c:cat>
            <c:strRef>
              <c:f>Sheet1!$A$2:$A$4</c:f>
              <c:strCache>
                <c:ptCount val="3"/>
                <c:pt idx="0">
                  <c:v>No work</c:v>
                </c:pt>
                <c:pt idx="1">
                  <c:v>Not fit for work</c:v>
                </c:pt>
                <c:pt idx="2">
                  <c:v>Low income</c:v>
                </c:pt>
              </c:strCache>
            </c:strRef>
          </c:cat>
          <c:val>
            <c:numRef>
              <c:f>Sheet1!$B$2:$B$4</c:f>
              <c:numCache>
                <c:formatCode>General</c:formatCode>
                <c:ptCount val="3"/>
                <c:pt idx="0">
                  <c:v>7.0</c:v>
                </c:pt>
                <c:pt idx="1">
                  <c:v>6.0</c:v>
                </c:pt>
                <c:pt idx="2">
                  <c:v>28.0</c:v>
                </c:pt>
              </c:numCache>
            </c:numRef>
          </c:val>
        </c:ser>
        <c:ser>
          <c:idx val="1"/>
          <c:order val="1"/>
          <c:tx>
            <c:strRef>
              <c:f>Sheet1!$C$1</c:f>
              <c:strCache>
                <c:ptCount val="1"/>
                <c:pt idx="0">
                  <c:v>CT-/CL+</c:v>
                </c:pt>
              </c:strCache>
            </c:strRef>
          </c:tx>
          <c:spPr>
            <a:solidFill>
              <a:schemeClr val="accent1">
                <a:lumMod val="75000"/>
              </a:schemeClr>
            </a:solidFill>
          </c:spPr>
          <c:invertIfNegative val="0"/>
          <c:cat>
            <c:strRef>
              <c:f>Sheet1!$A$2:$A$4</c:f>
              <c:strCache>
                <c:ptCount val="3"/>
                <c:pt idx="0">
                  <c:v>No work</c:v>
                </c:pt>
                <c:pt idx="1">
                  <c:v>Not fit for work</c:v>
                </c:pt>
                <c:pt idx="2">
                  <c:v>Low income</c:v>
                </c:pt>
              </c:strCache>
            </c:strRef>
          </c:cat>
          <c:val>
            <c:numRef>
              <c:f>Sheet1!$C$2:$C$4</c:f>
              <c:numCache>
                <c:formatCode>General</c:formatCode>
                <c:ptCount val="3"/>
                <c:pt idx="0">
                  <c:v>8.0</c:v>
                </c:pt>
                <c:pt idx="1">
                  <c:v>12.0</c:v>
                </c:pt>
                <c:pt idx="2">
                  <c:v>37.0</c:v>
                </c:pt>
              </c:numCache>
            </c:numRef>
          </c:val>
        </c:ser>
        <c:ser>
          <c:idx val="2"/>
          <c:order val="2"/>
          <c:tx>
            <c:strRef>
              <c:f>Sheet1!$D$1</c:f>
              <c:strCache>
                <c:ptCount val="1"/>
                <c:pt idx="0">
                  <c:v>CT+/CL-</c:v>
                </c:pt>
              </c:strCache>
            </c:strRef>
          </c:tx>
          <c:spPr>
            <a:solidFill>
              <a:schemeClr val="accent1">
                <a:lumMod val="50000"/>
              </a:schemeClr>
            </a:solidFill>
          </c:spPr>
          <c:invertIfNegative val="0"/>
          <c:cat>
            <c:strRef>
              <c:f>Sheet1!$A$2:$A$4</c:f>
              <c:strCache>
                <c:ptCount val="3"/>
                <c:pt idx="0">
                  <c:v>No work</c:v>
                </c:pt>
                <c:pt idx="1">
                  <c:v>Not fit for work</c:v>
                </c:pt>
                <c:pt idx="2">
                  <c:v>Low income</c:v>
                </c:pt>
              </c:strCache>
            </c:strRef>
          </c:cat>
          <c:val>
            <c:numRef>
              <c:f>Sheet1!$D$2:$D$4</c:f>
              <c:numCache>
                <c:formatCode>General</c:formatCode>
                <c:ptCount val="3"/>
                <c:pt idx="0">
                  <c:v>14.0</c:v>
                </c:pt>
                <c:pt idx="1">
                  <c:v>9.0</c:v>
                </c:pt>
                <c:pt idx="2">
                  <c:v>33.0</c:v>
                </c:pt>
              </c:numCache>
            </c:numRef>
          </c:val>
        </c:ser>
        <c:ser>
          <c:idx val="3"/>
          <c:order val="3"/>
          <c:tx>
            <c:strRef>
              <c:f>Sheet1!$E$1</c:f>
              <c:strCache>
                <c:ptCount val="1"/>
                <c:pt idx="0">
                  <c:v>CT+/CL+</c:v>
                </c:pt>
              </c:strCache>
            </c:strRef>
          </c:tx>
          <c:spPr>
            <a:solidFill>
              <a:schemeClr val="accent1">
                <a:lumMod val="25000"/>
              </a:schemeClr>
            </a:solidFill>
          </c:spPr>
          <c:invertIfNegative val="0"/>
          <c:cat>
            <c:strRef>
              <c:f>Sheet1!$A$2:$A$4</c:f>
              <c:strCache>
                <c:ptCount val="3"/>
                <c:pt idx="0">
                  <c:v>No work</c:v>
                </c:pt>
                <c:pt idx="1">
                  <c:v>Not fit for work</c:v>
                </c:pt>
                <c:pt idx="2">
                  <c:v>Low income</c:v>
                </c:pt>
              </c:strCache>
            </c:strRef>
          </c:cat>
          <c:val>
            <c:numRef>
              <c:f>Sheet1!$E$2:$E$4</c:f>
              <c:numCache>
                <c:formatCode>General</c:formatCode>
                <c:ptCount val="3"/>
                <c:pt idx="0">
                  <c:v>17.0</c:v>
                </c:pt>
                <c:pt idx="1">
                  <c:v>15.0</c:v>
                </c:pt>
                <c:pt idx="2">
                  <c:v>39.0</c:v>
                </c:pt>
              </c:numCache>
            </c:numRef>
          </c:val>
        </c:ser>
        <c:dLbls>
          <c:showLegendKey val="0"/>
          <c:showVal val="0"/>
          <c:showCatName val="0"/>
          <c:showSerName val="0"/>
          <c:showPercent val="0"/>
          <c:showBubbleSize val="0"/>
        </c:dLbls>
        <c:gapWidth val="150"/>
        <c:axId val="-2129109512"/>
        <c:axId val="-2090458440"/>
      </c:barChart>
      <c:catAx>
        <c:axId val="-2129109512"/>
        <c:scaling>
          <c:orientation val="minMax"/>
        </c:scaling>
        <c:delete val="0"/>
        <c:axPos val="b"/>
        <c:majorTickMark val="out"/>
        <c:minorTickMark val="none"/>
        <c:tickLblPos val="nextTo"/>
        <c:txPr>
          <a:bodyPr/>
          <a:lstStyle/>
          <a:p>
            <a:pPr>
              <a:defRPr sz="1000"/>
            </a:pPr>
            <a:endParaRPr lang="en-US"/>
          </a:p>
        </c:txPr>
        <c:crossAx val="-2090458440"/>
        <c:crosses val="autoZero"/>
        <c:auto val="1"/>
        <c:lblAlgn val="ctr"/>
        <c:lblOffset val="100"/>
        <c:noMultiLvlLbl val="0"/>
      </c:catAx>
      <c:valAx>
        <c:axId val="-2090458440"/>
        <c:scaling>
          <c:orientation val="minMax"/>
          <c:max val="45.0"/>
          <c:min val="0.0"/>
        </c:scaling>
        <c:delete val="0"/>
        <c:axPos val="l"/>
        <c:numFmt formatCode="General" sourceLinked="1"/>
        <c:majorTickMark val="out"/>
        <c:minorTickMark val="none"/>
        <c:tickLblPos val="nextTo"/>
        <c:txPr>
          <a:bodyPr/>
          <a:lstStyle/>
          <a:p>
            <a:pPr>
              <a:defRPr sz="1100"/>
            </a:pPr>
            <a:endParaRPr lang="en-US"/>
          </a:p>
        </c:txPr>
        <c:crossAx val="-2129109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0.01042</cdr:x>
      <cdr:y>0.05903</cdr:y>
    </cdr:from>
    <cdr:to>
      <cdr:x>0.075</cdr:x>
      <cdr:y>0.71875</cdr:y>
    </cdr:to>
    <cdr:sp macro="" textlink="">
      <cdr:nvSpPr>
        <cdr:cNvPr id="2" name="TextBox 1"/>
        <cdr:cNvSpPr txBox="1"/>
      </cdr:nvSpPr>
      <cdr:spPr>
        <a:xfrm xmlns:a="http://schemas.openxmlformats.org/drawingml/2006/main">
          <a:off x="47625" y="161925"/>
          <a:ext cx="295275" cy="180975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800" b="1" dirty="0"/>
            <a:t>IDS-SR  </a:t>
          </a:r>
          <a:r>
            <a:rPr lang="en-US" sz="1800" b="1" dirty="0" err="1"/>
            <a:t>Sum</a:t>
          </a:r>
          <a:r>
            <a:rPr lang="en-US" sz="1800" b="1" baseline="0" dirty="0" err="1"/>
            <a:t>score</a:t>
          </a:r>
          <a:endParaRPr lang="en-US" sz="1800" b="1" dirty="0"/>
        </a:p>
      </cdr:txBody>
    </cdr:sp>
  </cdr:relSizeAnchor>
  <cdr:relSizeAnchor xmlns:cdr="http://schemas.openxmlformats.org/drawingml/2006/chartDrawing">
    <cdr:from>
      <cdr:x>0.43689</cdr:x>
      <cdr:y>0.46474</cdr:y>
    </cdr:from>
    <cdr:to>
      <cdr:x>0.46602</cdr:x>
      <cdr:y>0.56388</cdr:y>
    </cdr:to>
    <cdr:sp macro="" textlink="">
      <cdr:nvSpPr>
        <cdr:cNvPr id="3" name="TextBox 7"/>
        <cdr:cNvSpPr txBox="1"/>
      </cdr:nvSpPr>
      <cdr:spPr>
        <a:xfrm xmlns:a="http://schemas.openxmlformats.org/drawingml/2006/main">
          <a:off x="3240360" y="1875656"/>
          <a:ext cx="216024"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r>
            <a:rPr lang="nl-NL" sz="2000" b="1" dirty="0" smtClean="0">
              <a:solidFill>
                <a:srgbClr val="00B050"/>
              </a:solidFill>
            </a:rPr>
            <a:t>*</a:t>
          </a:r>
          <a:endParaRPr lang="en-US" sz="2000" b="1" dirty="0">
            <a:solidFill>
              <a:srgbClr val="00B050"/>
            </a:solidFill>
          </a:endParaRPr>
        </a:p>
      </cdr:txBody>
    </cdr:sp>
  </cdr:relSizeAnchor>
  <cdr:relSizeAnchor xmlns:cdr="http://schemas.openxmlformats.org/drawingml/2006/chartDrawing">
    <cdr:from>
      <cdr:x>0.50485</cdr:x>
      <cdr:y>0.48173</cdr:y>
    </cdr:from>
    <cdr:to>
      <cdr:x>0.57282</cdr:x>
      <cdr:y>0.58087</cdr:y>
    </cdr:to>
    <cdr:sp macro="" textlink="">
      <cdr:nvSpPr>
        <cdr:cNvPr id="4" name="TextBox 7"/>
        <cdr:cNvSpPr txBox="1"/>
      </cdr:nvSpPr>
      <cdr:spPr>
        <a:xfrm xmlns:a="http://schemas.openxmlformats.org/drawingml/2006/main">
          <a:off x="3744416" y="1944216"/>
          <a:ext cx="504056"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r>
            <a:rPr lang="nl-NL" sz="2000" b="1" dirty="0" smtClean="0">
              <a:solidFill>
                <a:srgbClr val="00B050"/>
              </a:solidFill>
            </a:rPr>
            <a:t>**</a:t>
          </a:r>
          <a:endParaRPr lang="en-US" sz="2000" b="1" dirty="0">
            <a:solidFill>
              <a:srgbClr val="00B050"/>
            </a:solidFill>
          </a:endParaRPr>
        </a:p>
      </cdr:txBody>
    </cdr:sp>
  </cdr:relSizeAnchor>
  <cdr:relSizeAnchor xmlns:cdr="http://schemas.openxmlformats.org/drawingml/2006/chartDrawing">
    <cdr:from>
      <cdr:x>0.59223</cdr:x>
      <cdr:y>0.46389</cdr:y>
    </cdr:from>
    <cdr:to>
      <cdr:x>0.67961</cdr:x>
      <cdr:y>0.56303</cdr:y>
    </cdr:to>
    <cdr:sp macro="" textlink="">
      <cdr:nvSpPr>
        <cdr:cNvPr id="5" name="TextBox 7"/>
        <cdr:cNvSpPr txBox="1"/>
      </cdr:nvSpPr>
      <cdr:spPr>
        <a:xfrm xmlns:a="http://schemas.openxmlformats.org/drawingml/2006/main">
          <a:off x="4392488" y="1872208"/>
          <a:ext cx="648072"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r>
            <a:rPr lang="nl-NL" sz="2000" b="1" dirty="0" smtClean="0">
              <a:solidFill>
                <a:srgbClr val="00B050"/>
              </a:solidFill>
            </a:rPr>
            <a:t>***</a:t>
          </a:r>
          <a:endParaRPr lang="en-US" sz="2000" b="1" dirty="0">
            <a:solidFill>
              <a:srgbClr val="00B050"/>
            </a:solidFill>
          </a:endParaRPr>
        </a:p>
      </cdr:txBody>
    </cdr:sp>
  </cdr:relSizeAnchor>
  <cdr:relSizeAnchor xmlns:cdr="http://schemas.openxmlformats.org/drawingml/2006/chartDrawing">
    <cdr:from>
      <cdr:x>0.3301</cdr:x>
      <cdr:y>0.28547</cdr:y>
    </cdr:from>
    <cdr:to>
      <cdr:x>0.37864</cdr:x>
      <cdr:y>0.38461</cdr:y>
    </cdr:to>
    <cdr:sp macro="" textlink="">
      <cdr:nvSpPr>
        <cdr:cNvPr id="6" name="TextBox 7"/>
        <cdr:cNvSpPr txBox="1"/>
      </cdr:nvSpPr>
      <cdr:spPr>
        <a:xfrm xmlns:a="http://schemas.openxmlformats.org/drawingml/2006/main">
          <a:off x="2448272" y="1152127"/>
          <a:ext cx="360034"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r>
            <a:rPr lang="nl-NL" sz="2000" b="1" dirty="0" smtClean="0">
              <a:solidFill>
                <a:srgbClr val="FF0000"/>
              </a:solidFill>
            </a:rPr>
            <a:t>*</a:t>
          </a:r>
          <a:endParaRPr lang="en-US" sz="20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0.01042</cdr:x>
      <cdr:y>0.12451</cdr:y>
    </cdr:from>
    <cdr:to>
      <cdr:x>0.07292</cdr:x>
      <cdr:y>0.67315</cdr:y>
    </cdr:to>
    <cdr:sp macro="" textlink="">
      <cdr:nvSpPr>
        <cdr:cNvPr id="2" name="TextBox 1"/>
        <cdr:cNvSpPr txBox="1"/>
      </cdr:nvSpPr>
      <cdr:spPr>
        <a:xfrm xmlns:a="http://schemas.openxmlformats.org/drawingml/2006/main">
          <a:off x="47625" y="304800"/>
          <a:ext cx="285750" cy="134302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800" b="1" dirty="0"/>
            <a:t>HDRS </a:t>
          </a:r>
          <a:r>
            <a:rPr lang="en-US" sz="1800" baseline="0" dirty="0"/>
            <a:t> </a:t>
          </a:r>
          <a:r>
            <a:rPr lang="en-US" sz="1800" b="1" baseline="0" dirty="0" err="1"/>
            <a:t>Sumscore</a:t>
          </a:r>
          <a:endParaRPr lang="en-US" sz="1800" b="1" dirty="0"/>
        </a:p>
      </cdr:txBody>
    </cdr:sp>
  </cdr:relSizeAnchor>
  <cdr:relSizeAnchor xmlns:cdr="http://schemas.openxmlformats.org/drawingml/2006/chartDrawing">
    <cdr:from>
      <cdr:x>0.34343</cdr:x>
      <cdr:y>0.42857</cdr:y>
    </cdr:from>
    <cdr:to>
      <cdr:x>0.37374</cdr:x>
      <cdr:y>0.51677</cdr:y>
    </cdr:to>
    <cdr:sp macro="" textlink="">
      <cdr:nvSpPr>
        <cdr:cNvPr id="3" name="TextBox 7"/>
        <cdr:cNvSpPr txBox="1"/>
      </cdr:nvSpPr>
      <cdr:spPr>
        <a:xfrm xmlns:a="http://schemas.openxmlformats.org/drawingml/2006/main">
          <a:off x="2448272" y="1944216"/>
          <a:ext cx="216024"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rgbClr val="000000"/>
              </a:solidFill>
              <a:latin typeface="Times New Roman" pitchFamily="18" charset="0"/>
            </a:defRPr>
          </a:lvl1pPr>
          <a:lvl2pPr marL="457200" algn="l" rtl="0" fontAlgn="base">
            <a:spcBef>
              <a:spcPct val="0"/>
            </a:spcBef>
            <a:spcAft>
              <a:spcPct val="0"/>
            </a:spcAft>
            <a:defRPr sz="2400" kern="1200">
              <a:solidFill>
                <a:srgbClr val="000000"/>
              </a:solidFill>
              <a:latin typeface="Times New Roman" pitchFamily="18" charset="0"/>
            </a:defRPr>
          </a:lvl2pPr>
          <a:lvl3pPr marL="914400" algn="l" rtl="0" fontAlgn="base">
            <a:spcBef>
              <a:spcPct val="0"/>
            </a:spcBef>
            <a:spcAft>
              <a:spcPct val="0"/>
            </a:spcAft>
            <a:defRPr sz="2400" kern="1200">
              <a:solidFill>
                <a:srgbClr val="000000"/>
              </a:solidFill>
              <a:latin typeface="Times New Roman" pitchFamily="18" charset="0"/>
            </a:defRPr>
          </a:lvl3pPr>
          <a:lvl4pPr marL="1371600" algn="l" rtl="0" fontAlgn="base">
            <a:spcBef>
              <a:spcPct val="0"/>
            </a:spcBef>
            <a:spcAft>
              <a:spcPct val="0"/>
            </a:spcAft>
            <a:defRPr sz="2400" kern="1200">
              <a:solidFill>
                <a:srgbClr val="000000"/>
              </a:solidFill>
              <a:latin typeface="Times New Roman" pitchFamily="18" charset="0"/>
            </a:defRPr>
          </a:lvl4pPr>
          <a:lvl5pPr marL="1828800" algn="l" rtl="0" fontAlgn="base">
            <a:spcBef>
              <a:spcPct val="0"/>
            </a:spcBef>
            <a:spcAft>
              <a:spcPct val="0"/>
            </a:spcAft>
            <a:defRPr sz="2400" kern="1200">
              <a:solidFill>
                <a:srgbClr val="000000"/>
              </a:solidFill>
              <a:latin typeface="Times New Roman" pitchFamily="18" charset="0"/>
            </a:defRPr>
          </a:lvl5pPr>
          <a:lvl6pPr marL="2286000" algn="l" defTabSz="914400" rtl="0" eaLnBrk="1" latinLnBrk="0" hangingPunct="1">
            <a:defRPr sz="2400" kern="1200">
              <a:solidFill>
                <a:srgbClr val="000000"/>
              </a:solidFill>
              <a:latin typeface="Times New Roman" pitchFamily="18" charset="0"/>
            </a:defRPr>
          </a:lvl6pPr>
          <a:lvl7pPr marL="2743200" algn="l" defTabSz="914400" rtl="0" eaLnBrk="1" latinLnBrk="0" hangingPunct="1">
            <a:defRPr sz="2400" kern="1200">
              <a:solidFill>
                <a:srgbClr val="000000"/>
              </a:solidFill>
              <a:latin typeface="Times New Roman" pitchFamily="18" charset="0"/>
            </a:defRPr>
          </a:lvl7pPr>
          <a:lvl8pPr marL="3200400" algn="l" defTabSz="914400" rtl="0" eaLnBrk="1" latinLnBrk="0" hangingPunct="1">
            <a:defRPr sz="2400" kern="1200">
              <a:solidFill>
                <a:srgbClr val="000000"/>
              </a:solidFill>
              <a:latin typeface="Times New Roman" pitchFamily="18" charset="0"/>
            </a:defRPr>
          </a:lvl8pPr>
          <a:lvl9pPr marL="3657600" algn="l" defTabSz="914400" rtl="0" eaLnBrk="1" latinLnBrk="0" hangingPunct="1">
            <a:defRPr sz="2400" kern="1200">
              <a:solidFill>
                <a:srgbClr val="000000"/>
              </a:solidFill>
              <a:latin typeface="Times New Roman" pitchFamily="18" charset="0"/>
            </a:defRPr>
          </a:lvl9pPr>
        </a:lstStyle>
        <a:p xmlns:a="http://schemas.openxmlformats.org/drawingml/2006/main">
          <a:r>
            <a:rPr lang="nl-NL" sz="2000" b="1" dirty="0" smtClean="0">
              <a:solidFill>
                <a:srgbClr val="FF0000"/>
              </a:solidFill>
            </a:rPr>
            <a:t>*</a:t>
          </a:r>
          <a:endParaRPr lang="en-US" sz="2000" b="1" dirty="0">
            <a:solidFill>
              <a:srgbClr val="FF0000"/>
            </a:solidFill>
          </a:endParaRPr>
        </a:p>
      </cdr:txBody>
    </cdr:sp>
  </cdr:relSizeAnchor>
  <cdr:relSizeAnchor xmlns:cdr="http://schemas.openxmlformats.org/drawingml/2006/chartDrawing">
    <cdr:from>
      <cdr:x>0.43434</cdr:x>
      <cdr:y>0.36508</cdr:y>
    </cdr:from>
    <cdr:to>
      <cdr:x>0.47475</cdr:x>
      <cdr:y>0.45328</cdr:y>
    </cdr:to>
    <cdr:sp macro="" textlink="">
      <cdr:nvSpPr>
        <cdr:cNvPr id="4" name="TextBox 7"/>
        <cdr:cNvSpPr txBox="1"/>
      </cdr:nvSpPr>
      <cdr:spPr>
        <a:xfrm xmlns:a="http://schemas.openxmlformats.org/drawingml/2006/main">
          <a:off x="3096344" y="1656184"/>
          <a:ext cx="288032"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rgbClr val="000000"/>
              </a:solidFill>
              <a:latin typeface="Times New Roman" pitchFamily="18" charset="0"/>
            </a:defRPr>
          </a:lvl1pPr>
          <a:lvl2pPr marL="457200" algn="l" rtl="0" fontAlgn="base">
            <a:spcBef>
              <a:spcPct val="0"/>
            </a:spcBef>
            <a:spcAft>
              <a:spcPct val="0"/>
            </a:spcAft>
            <a:defRPr sz="2400" kern="1200">
              <a:solidFill>
                <a:srgbClr val="000000"/>
              </a:solidFill>
              <a:latin typeface="Times New Roman" pitchFamily="18" charset="0"/>
            </a:defRPr>
          </a:lvl2pPr>
          <a:lvl3pPr marL="914400" algn="l" rtl="0" fontAlgn="base">
            <a:spcBef>
              <a:spcPct val="0"/>
            </a:spcBef>
            <a:spcAft>
              <a:spcPct val="0"/>
            </a:spcAft>
            <a:defRPr sz="2400" kern="1200">
              <a:solidFill>
                <a:srgbClr val="000000"/>
              </a:solidFill>
              <a:latin typeface="Times New Roman" pitchFamily="18" charset="0"/>
            </a:defRPr>
          </a:lvl3pPr>
          <a:lvl4pPr marL="1371600" algn="l" rtl="0" fontAlgn="base">
            <a:spcBef>
              <a:spcPct val="0"/>
            </a:spcBef>
            <a:spcAft>
              <a:spcPct val="0"/>
            </a:spcAft>
            <a:defRPr sz="2400" kern="1200">
              <a:solidFill>
                <a:srgbClr val="000000"/>
              </a:solidFill>
              <a:latin typeface="Times New Roman" pitchFamily="18" charset="0"/>
            </a:defRPr>
          </a:lvl4pPr>
          <a:lvl5pPr marL="1828800" algn="l" rtl="0" fontAlgn="base">
            <a:spcBef>
              <a:spcPct val="0"/>
            </a:spcBef>
            <a:spcAft>
              <a:spcPct val="0"/>
            </a:spcAft>
            <a:defRPr sz="2400" kern="1200">
              <a:solidFill>
                <a:srgbClr val="000000"/>
              </a:solidFill>
              <a:latin typeface="Times New Roman" pitchFamily="18" charset="0"/>
            </a:defRPr>
          </a:lvl5pPr>
          <a:lvl6pPr marL="2286000" algn="l" defTabSz="914400" rtl="0" eaLnBrk="1" latinLnBrk="0" hangingPunct="1">
            <a:defRPr sz="2400" kern="1200">
              <a:solidFill>
                <a:srgbClr val="000000"/>
              </a:solidFill>
              <a:latin typeface="Times New Roman" pitchFamily="18" charset="0"/>
            </a:defRPr>
          </a:lvl6pPr>
          <a:lvl7pPr marL="2743200" algn="l" defTabSz="914400" rtl="0" eaLnBrk="1" latinLnBrk="0" hangingPunct="1">
            <a:defRPr sz="2400" kern="1200">
              <a:solidFill>
                <a:srgbClr val="000000"/>
              </a:solidFill>
              <a:latin typeface="Times New Roman" pitchFamily="18" charset="0"/>
            </a:defRPr>
          </a:lvl7pPr>
          <a:lvl8pPr marL="3200400" algn="l" defTabSz="914400" rtl="0" eaLnBrk="1" latinLnBrk="0" hangingPunct="1">
            <a:defRPr sz="2400" kern="1200">
              <a:solidFill>
                <a:srgbClr val="000000"/>
              </a:solidFill>
              <a:latin typeface="Times New Roman" pitchFamily="18" charset="0"/>
            </a:defRPr>
          </a:lvl8pPr>
          <a:lvl9pPr marL="3657600" algn="l" defTabSz="914400" rtl="0" eaLnBrk="1" latinLnBrk="0" hangingPunct="1">
            <a:defRPr sz="2400" kern="1200">
              <a:solidFill>
                <a:srgbClr val="000000"/>
              </a:solidFill>
              <a:latin typeface="Times New Roman" pitchFamily="18" charset="0"/>
            </a:defRPr>
          </a:lvl9pPr>
        </a:lstStyle>
        <a:p xmlns:a="http://schemas.openxmlformats.org/drawingml/2006/main">
          <a:r>
            <a:rPr lang="nl-NL" sz="2000" b="1" dirty="0" smtClean="0">
              <a:solidFill>
                <a:srgbClr val="FF0000"/>
              </a:solidFill>
            </a:rPr>
            <a:t>*</a:t>
          </a:r>
          <a:endParaRPr lang="en-US" sz="2000" b="1" dirty="0">
            <a:solidFill>
              <a:srgbClr val="FF0000"/>
            </a:solidFill>
          </a:endParaRPr>
        </a:p>
      </cdr:txBody>
    </cdr:sp>
  </cdr:relSizeAnchor>
  <cdr:relSizeAnchor xmlns:cdr="http://schemas.openxmlformats.org/drawingml/2006/chartDrawing">
    <cdr:from>
      <cdr:x>0.52525</cdr:x>
      <cdr:y>0.49206</cdr:y>
    </cdr:from>
    <cdr:to>
      <cdr:x>0.55556</cdr:x>
      <cdr:y>0.58026</cdr:y>
    </cdr:to>
    <cdr:sp macro="" textlink="">
      <cdr:nvSpPr>
        <cdr:cNvPr id="5" name="TextBox 7"/>
        <cdr:cNvSpPr txBox="1"/>
      </cdr:nvSpPr>
      <cdr:spPr>
        <a:xfrm xmlns:a="http://schemas.openxmlformats.org/drawingml/2006/main">
          <a:off x="3744416" y="2232248"/>
          <a:ext cx="216024"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rgbClr val="000000"/>
              </a:solidFill>
              <a:latin typeface="Times New Roman" pitchFamily="18" charset="0"/>
            </a:defRPr>
          </a:lvl1pPr>
          <a:lvl2pPr marL="457200" algn="l" rtl="0" fontAlgn="base">
            <a:spcBef>
              <a:spcPct val="0"/>
            </a:spcBef>
            <a:spcAft>
              <a:spcPct val="0"/>
            </a:spcAft>
            <a:defRPr sz="2400" kern="1200">
              <a:solidFill>
                <a:srgbClr val="000000"/>
              </a:solidFill>
              <a:latin typeface="Times New Roman" pitchFamily="18" charset="0"/>
            </a:defRPr>
          </a:lvl2pPr>
          <a:lvl3pPr marL="914400" algn="l" rtl="0" fontAlgn="base">
            <a:spcBef>
              <a:spcPct val="0"/>
            </a:spcBef>
            <a:spcAft>
              <a:spcPct val="0"/>
            </a:spcAft>
            <a:defRPr sz="2400" kern="1200">
              <a:solidFill>
                <a:srgbClr val="000000"/>
              </a:solidFill>
              <a:latin typeface="Times New Roman" pitchFamily="18" charset="0"/>
            </a:defRPr>
          </a:lvl3pPr>
          <a:lvl4pPr marL="1371600" algn="l" rtl="0" fontAlgn="base">
            <a:spcBef>
              <a:spcPct val="0"/>
            </a:spcBef>
            <a:spcAft>
              <a:spcPct val="0"/>
            </a:spcAft>
            <a:defRPr sz="2400" kern="1200">
              <a:solidFill>
                <a:srgbClr val="000000"/>
              </a:solidFill>
              <a:latin typeface="Times New Roman" pitchFamily="18" charset="0"/>
            </a:defRPr>
          </a:lvl4pPr>
          <a:lvl5pPr marL="1828800" algn="l" rtl="0" fontAlgn="base">
            <a:spcBef>
              <a:spcPct val="0"/>
            </a:spcBef>
            <a:spcAft>
              <a:spcPct val="0"/>
            </a:spcAft>
            <a:defRPr sz="2400" kern="1200">
              <a:solidFill>
                <a:srgbClr val="000000"/>
              </a:solidFill>
              <a:latin typeface="Times New Roman" pitchFamily="18" charset="0"/>
            </a:defRPr>
          </a:lvl5pPr>
          <a:lvl6pPr marL="2286000" algn="l" defTabSz="914400" rtl="0" eaLnBrk="1" latinLnBrk="0" hangingPunct="1">
            <a:defRPr sz="2400" kern="1200">
              <a:solidFill>
                <a:srgbClr val="000000"/>
              </a:solidFill>
              <a:latin typeface="Times New Roman" pitchFamily="18" charset="0"/>
            </a:defRPr>
          </a:lvl6pPr>
          <a:lvl7pPr marL="2743200" algn="l" defTabSz="914400" rtl="0" eaLnBrk="1" latinLnBrk="0" hangingPunct="1">
            <a:defRPr sz="2400" kern="1200">
              <a:solidFill>
                <a:srgbClr val="000000"/>
              </a:solidFill>
              <a:latin typeface="Times New Roman" pitchFamily="18" charset="0"/>
            </a:defRPr>
          </a:lvl7pPr>
          <a:lvl8pPr marL="3200400" algn="l" defTabSz="914400" rtl="0" eaLnBrk="1" latinLnBrk="0" hangingPunct="1">
            <a:defRPr sz="2400" kern="1200">
              <a:solidFill>
                <a:srgbClr val="000000"/>
              </a:solidFill>
              <a:latin typeface="Times New Roman" pitchFamily="18" charset="0"/>
            </a:defRPr>
          </a:lvl8pPr>
          <a:lvl9pPr marL="3657600" algn="l" defTabSz="914400" rtl="0" eaLnBrk="1" latinLnBrk="0" hangingPunct="1">
            <a:defRPr sz="2400" kern="1200">
              <a:solidFill>
                <a:srgbClr val="000000"/>
              </a:solidFill>
              <a:latin typeface="Times New Roman" pitchFamily="18" charset="0"/>
            </a:defRPr>
          </a:lvl9pPr>
        </a:lstStyle>
        <a:p xmlns:a="http://schemas.openxmlformats.org/drawingml/2006/main">
          <a:r>
            <a:rPr lang="nl-NL" sz="2000" b="1" dirty="0" smtClean="0">
              <a:solidFill>
                <a:srgbClr val="00B050"/>
              </a:solidFill>
            </a:rPr>
            <a:t>*</a:t>
          </a:r>
          <a:endParaRPr lang="en-US" sz="2000" b="1" dirty="0">
            <a:solidFill>
              <a:srgbClr val="00B050"/>
            </a:solidFill>
          </a:endParaRPr>
        </a:p>
      </cdr:txBody>
    </cdr:sp>
  </cdr:relSizeAnchor>
  <cdr:relSizeAnchor xmlns:cdr="http://schemas.openxmlformats.org/drawingml/2006/chartDrawing">
    <cdr:from>
      <cdr:x>0.60606</cdr:x>
      <cdr:y>0.47619</cdr:y>
    </cdr:from>
    <cdr:to>
      <cdr:x>0.67677</cdr:x>
      <cdr:y>0.56439</cdr:y>
    </cdr:to>
    <cdr:sp macro="" textlink="">
      <cdr:nvSpPr>
        <cdr:cNvPr id="6" name="TextBox 7"/>
        <cdr:cNvSpPr txBox="1"/>
      </cdr:nvSpPr>
      <cdr:spPr>
        <a:xfrm xmlns:a="http://schemas.openxmlformats.org/drawingml/2006/main">
          <a:off x="4320480" y="2160240"/>
          <a:ext cx="504056"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r>
            <a:rPr lang="nl-NL" sz="2000" b="1" dirty="0" smtClean="0">
              <a:solidFill>
                <a:srgbClr val="00B050"/>
              </a:solidFill>
            </a:rPr>
            <a:t>**</a:t>
          </a:r>
          <a:endParaRPr lang="en-US" sz="2000" b="1" dirty="0">
            <a:solidFill>
              <a:srgbClr val="00B050"/>
            </a:solidFill>
          </a:endParaRPr>
        </a:p>
      </cdr:txBody>
    </cdr:sp>
  </cdr:relSizeAnchor>
  <cdr:relSizeAnchor xmlns:cdr="http://schemas.openxmlformats.org/drawingml/2006/chartDrawing">
    <cdr:from>
      <cdr:x>0.43434</cdr:x>
      <cdr:y>0.49206</cdr:y>
    </cdr:from>
    <cdr:to>
      <cdr:x>0.48485</cdr:x>
      <cdr:y>0.58026</cdr:y>
    </cdr:to>
    <cdr:sp macro="" textlink="">
      <cdr:nvSpPr>
        <cdr:cNvPr id="7" name="TextBox 7"/>
        <cdr:cNvSpPr txBox="1"/>
      </cdr:nvSpPr>
      <cdr:spPr>
        <a:xfrm xmlns:a="http://schemas.openxmlformats.org/drawingml/2006/main" flipH="1">
          <a:off x="3096344" y="2232248"/>
          <a:ext cx="36004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r>
            <a:rPr lang="nl-NL" sz="2000" b="1" dirty="0" smtClean="0">
              <a:solidFill>
                <a:srgbClr val="00B050"/>
              </a:solidFill>
            </a:rPr>
            <a:t>*</a:t>
          </a:r>
          <a:endParaRPr lang="en-US" sz="2000" b="1" dirty="0">
            <a:solidFill>
              <a:srgbClr val="00B05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F4DBBD2-054D-B64D-8DBA-9EE940B75BFA}" type="slidenum">
              <a:rPr lang="en-US"/>
              <a:pPr/>
              <a:t>‹#›</a:t>
            </a:fld>
            <a:endParaRPr lang="en-US"/>
          </a:p>
        </p:txBody>
      </p:sp>
    </p:spTree>
    <p:extLst>
      <p:ext uri="{BB962C8B-B14F-4D97-AF65-F5344CB8AC3E}">
        <p14:creationId xmlns:p14="http://schemas.microsoft.com/office/powerpoint/2010/main" val="2496553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85F07DBA-BDB5-1E45-AE5B-B7CFF0151E3F}" type="slidenum">
              <a:rPr lang="en-US" sz="1200"/>
              <a:pPr/>
              <a:t>1</a:t>
            </a:fld>
            <a:endParaRPr lang="en-US" sz="1200"/>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1BAF2E0B-2695-9B44-83F5-2B4B59FC6E04}" type="slidenum">
              <a:rPr lang="en-US" sz="1200"/>
              <a:pPr/>
              <a:t>15</a:t>
            </a:fld>
            <a:endParaRPr lang="en-US" sz="1200"/>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1BAF2E0B-2695-9B44-83F5-2B4B59FC6E04}" type="slidenum">
              <a:rPr lang="en-US" sz="1200"/>
              <a:pPr/>
              <a:t>16</a:t>
            </a:fld>
            <a:endParaRPr lang="en-US" sz="1200"/>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Overall</a:t>
            </a:r>
            <a:r>
              <a:rPr lang="en-US" smtClean="0">
                <a:ea typeface="ＭＳ Ｐゴシック" charset="0"/>
                <a:cs typeface="ＭＳ Ｐゴシック" charset="0"/>
              </a:rPr>
              <a:t>,</a:t>
            </a:r>
            <a:r>
              <a:rPr lang="en-US" baseline="0" smtClean="0">
                <a:ea typeface="ＭＳ Ｐゴシック" charset="0"/>
                <a:cs typeface="ＭＳ Ｐゴシック" charset="0"/>
              </a:rPr>
              <a:t> stronger as</a:t>
            </a:r>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1BAF2E0B-2695-9B44-83F5-2B4B59FC6E04}" type="slidenum">
              <a:rPr lang="en-US" sz="1200"/>
              <a:pPr/>
              <a:t>17</a:t>
            </a:fld>
            <a:endParaRPr lang="en-US" sz="1200"/>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CF6ECCD8-E1E9-F543-BD9C-F834A2C4499D}" type="slidenum">
              <a:rPr lang="en-US" sz="1200"/>
              <a:pPr/>
              <a:t>18</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1BAF2E0B-2695-9B44-83F5-2B4B59FC6E04}" type="slidenum">
              <a:rPr lang="en-US" sz="1200"/>
              <a:pPr/>
              <a:t>19</a:t>
            </a:fld>
            <a:endParaRPr lang="en-US" sz="1200"/>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E5226FEE-C5F2-944C-A5CF-FC29CB0CE3A5}" type="slidenum">
              <a:rPr lang="en-US" sz="1200"/>
              <a:pPr/>
              <a:t>31</a:t>
            </a:fld>
            <a:endParaRPr lang="en-US" sz="1200"/>
          </a:p>
        </p:txBody>
      </p:sp>
      <p:sp>
        <p:nvSpPr>
          <p:cNvPr id="50179" name="Rectangle 1026"/>
          <p:cNvSpPr>
            <a:spLocks noGrp="1" noRot="1" noChangeAspect="1" noChangeArrowheads="1"/>
          </p:cNvSpPr>
          <p:nvPr>
            <p:ph type="sldImg"/>
          </p:nvPr>
        </p:nvSpPr>
        <p:spPr>
          <a:solidFill>
            <a:srgbClr val="FFFFFF"/>
          </a:solidFill>
          <a:ln/>
        </p:spPr>
      </p:sp>
      <p:sp>
        <p:nvSpPr>
          <p:cNvPr id="50180"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C0337C11-1E20-3F47-9B80-2BE4D6801511}" type="slidenum">
              <a:rPr lang="en-US" sz="1200"/>
              <a:pPr/>
              <a:t>32</a:t>
            </a:fld>
            <a:endParaRPr lang="en-US" sz="1200"/>
          </a:p>
        </p:txBody>
      </p:sp>
      <p:sp>
        <p:nvSpPr>
          <p:cNvPr id="52227" name="Rectangle 2"/>
          <p:cNvSpPr>
            <a:spLocks noGrp="1" noRot="1" noChangeAspect="1" noChangeArrowheads="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A6988564-F1EF-1246-B155-E9FAEA195CC3}" type="slidenum">
              <a:rPr lang="en-US" sz="1200"/>
              <a:pPr/>
              <a:t>33</a:t>
            </a:fld>
            <a:endParaRPr lang="en-US" sz="1200"/>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D29E7128-4DC5-2147-95D6-AA83E1835F44}" type="slidenum">
              <a:rPr lang="en-US" sz="1200"/>
              <a:pPr/>
              <a:t>34</a:t>
            </a:fld>
            <a:endParaRPr lang="en-US" sz="1200"/>
          </a:p>
        </p:txBody>
      </p:sp>
      <p:sp>
        <p:nvSpPr>
          <p:cNvPr id="56323" name="Rectangle 1026"/>
          <p:cNvSpPr>
            <a:spLocks noGrp="1" noRot="1" noChangeAspect="1" noChangeArrowheads="1"/>
          </p:cNvSpPr>
          <p:nvPr>
            <p:ph type="sldImg"/>
          </p:nvPr>
        </p:nvSpPr>
        <p:spPr>
          <a:solidFill>
            <a:srgbClr val="FFFFFF"/>
          </a:solidFill>
          <a:ln/>
        </p:spPr>
      </p:sp>
      <p:sp>
        <p:nvSpPr>
          <p:cNvPr id="56324"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3DE44CAE-2317-1742-BDDF-623E1F7F523F}" type="slidenum">
              <a:rPr lang="en-US" sz="1200"/>
              <a:pPr/>
              <a:t>35</a:t>
            </a:fld>
            <a:endParaRPr lang="en-US" sz="1200"/>
          </a:p>
        </p:txBody>
      </p:sp>
      <p:sp>
        <p:nvSpPr>
          <p:cNvPr id="58371" name="Rectangle 2"/>
          <p:cNvSpPr>
            <a:spLocks noGrp="1" noRot="1" noChangeAspect="1" noChangeArrowheads="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88" tIns="43544" rIns="87088" bIns="43544" anchor="b"/>
          <a:lstStyle>
            <a:lvl1pPr defTabSz="879475">
              <a:defRPr sz="3200">
                <a:solidFill>
                  <a:srgbClr val="001C3D"/>
                </a:solidFill>
                <a:latin typeface="Verdana" charset="0"/>
                <a:ea typeface="ＭＳ Ｐゴシック" charset="0"/>
                <a:cs typeface="ＭＳ Ｐゴシック" charset="0"/>
              </a:defRPr>
            </a:lvl1pPr>
            <a:lvl2pPr marL="742950" indent="-285750" defTabSz="879475">
              <a:defRPr sz="3200">
                <a:solidFill>
                  <a:srgbClr val="001C3D"/>
                </a:solidFill>
                <a:latin typeface="Verdana" charset="0"/>
                <a:ea typeface="ＭＳ Ｐゴシック" charset="0"/>
              </a:defRPr>
            </a:lvl2pPr>
            <a:lvl3pPr marL="1143000" indent="-228600" defTabSz="879475">
              <a:defRPr sz="3200">
                <a:solidFill>
                  <a:srgbClr val="001C3D"/>
                </a:solidFill>
                <a:latin typeface="Verdana" charset="0"/>
                <a:ea typeface="ＭＳ Ｐゴシック" charset="0"/>
              </a:defRPr>
            </a:lvl3pPr>
            <a:lvl4pPr marL="1600200" indent="-228600" defTabSz="879475">
              <a:defRPr sz="3200">
                <a:solidFill>
                  <a:srgbClr val="001C3D"/>
                </a:solidFill>
                <a:latin typeface="Verdana" charset="0"/>
                <a:ea typeface="ＭＳ Ｐゴシック" charset="0"/>
              </a:defRPr>
            </a:lvl4pPr>
            <a:lvl5pPr marL="2057400" indent="-228600" defTabSz="879475">
              <a:defRPr sz="3200">
                <a:solidFill>
                  <a:srgbClr val="001C3D"/>
                </a:solidFill>
                <a:latin typeface="Verdana" charset="0"/>
                <a:ea typeface="ＭＳ Ｐゴシック" charset="0"/>
              </a:defRPr>
            </a:lvl5pPr>
            <a:lvl6pPr marL="2514600" indent="-228600" defTabSz="879475" eaLnBrk="0" fontAlgn="base" hangingPunct="0">
              <a:spcBef>
                <a:spcPct val="0"/>
              </a:spcBef>
              <a:spcAft>
                <a:spcPct val="0"/>
              </a:spcAft>
              <a:defRPr sz="3200">
                <a:solidFill>
                  <a:srgbClr val="001C3D"/>
                </a:solidFill>
                <a:latin typeface="Verdana" charset="0"/>
                <a:ea typeface="ＭＳ Ｐゴシック" charset="0"/>
              </a:defRPr>
            </a:lvl6pPr>
            <a:lvl7pPr marL="2971800" indent="-228600" defTabSz="879475" eaLnBrk="0" fontAlgn="base" hangingPunct="0">
              <a:spcBef>
                <a:spcPct val="0"/>
              </a:spcBef>
              <a:spcAft>
                <a:spcPct val="0"/>
              </a:spcAft>
              <a:defRPr sz="3200">
                <a:solidFill>
                  <a:srgbClr val="001C3D"/>
                </a:solidFill>
                <a:latin typeface="Verdana" charset="0"/>
                <a:ea typeface="ＭＳ Ｐゴシック" charset="0"/>
              </a:defRPr>
            </a:lvl7pPr>
            <a:lvl8pPr marL="3429000" indent="-228600" defTabSz="879475" eaLnBrk="0" fontAlgn="base" hangingPunct="0">
              <a:spcBef>
                <a:spcPct val="0"/>
              </a:spcBef>
              <a:spcAft>
                <a:spcPct val="0"/>
              </a:spcAft>
              <a:defRPr sz="3200">
                <a:solidFill>
                  <a:srgbClr val="001C3D"/>
                </a:solidFill>
                <a:latin typeface="Verdana" charset="0"/>
                <a:ea typeface="ＭＳ Ｐゴシック" charset="0"/>
              </a:defRPr>
            </a:lvl8pPr>
            <a:lvl9pPr marL="3886200" indent="-228600" defTabSz="879475" eaLnBrk="0" fontAlgn="base" hangingPunct="0">
              <a:spcBef>
                <a:spcPct val="0"/>
              </a:spcBef>
              <a:spcAft>
                <a:spcPct val="0"/>
              </a:spcAft>
              <a:defRPr sz="3200">
                <a:solidFill>
                  <a:srgbClr val="001C3D"/>
                </a:solidFill>
                <a:latin typeface="Verdana" charset="0"/>
                <a:ea typeface="ＭＳ Ｐゴシック" charset="0"/>
              </a:defRPr>
            </a:lvl9pPr>
          </a:lstStyle>
          <a:p>
            <a:pPr algn="r"/>
            <a:fld id="{8CECC848-EC72-7540-B018-20056B83862F}" type="slidenum">
              <a:rPr lang="en-GB" sz="1200">
                <a:solidFill>
                  <a:schemeClr val="tx1"/>
                </a:solidFill>
                <a:latin typeface="Arial" charset="0"/>
              </a:rPr>
              <a:pPr algn="r"/>
              <a:t>4</a:t>
            </a:fld>
            <a:endParaRPr lang="en-GB" sz="1200">
              <a:solidFill>
                <a:schemeClr val="tx1"/>
              </a:solidFill>
              <a:latin typeface="Arial" charset="0"/>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7088" tIns="43544" rIns="87088" bIns="43544"/>
          <a:lstStyle/>
          <a:p>
            <a:endParaRPr lang="hr-HR">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231DCD79-77C0-EB45-B54B-910FC53F198F}" type="slidenum">
              <a:rPr lang="en-US" sz="1200"/>
              <a:pPr/>
              <a:t>36</a:t>
            </a:fld>
            <a:endParaRPr lang="en-US" sz="1200"/>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A7DAFEA5-147C-A541-B2BD-2B214ED104B8}" type="slidenum">
              <a:rPr lang="en-US" sz="1200"/>
              <a:pPr/>
              <a:t>37</a:t>
            </a:fld>
            <a:endParaRPr lang="en-US" sz="1200"/>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231DCD79-77C0-EB45-B54B-910FC53F198F}" type="slidenum">
              <a:rPr lang="en-US" sz="1200"/>
              <a:pPr/>
              <a:t>38</a:t>
            </a:fld>
            <a:endParaRPr lang="en-US" sz="1200"/>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A7DAFEA5-147C-A541-B2BD-2B214ED104B8}" type="slidenum">
              <a:rPr lang="en-US" sz="1200"/>
              <a:pPr/>
              <a:t>39</a:t>
            </a:fld>
            <a:endParaRPr lang="en-US" sz="1200"/>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231DCD79-77C0-EB45-B54B-910FC53F198F}" type="slidenum">
              <a:rPr lang="en-US" sz="1200"/>
              <a:pPr/>
              <a:t>40</a:t>
            </a:fld>
            <a:endParaRPr lang="en-US" sz="1200"/>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A7DAFEA5-147C-A541-B2BD-2B214ED104B8}" type="slidenum">
              <a:rPr lang="en-US" sz="1200"/>
              <a:pPr/>
              <a:t>41</a:t>
            </a:fld>
            <a:endParaRPr lang="en-US" sz="1200"/>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97403061-D002-FD43-9D10-D6A14353BE89}" type="slidenum">
              <a:rPr lang="en-US" sz="1200">
                <a:solidFill>
                  <a:schemeClr val="tx1"/>
                </a:solidFill>
                <a:latin typeface="Times" charset="0"/>
              </a:rPr>
              <a:pPr/>
              <a:t>45</a:t>
            </a:fld>
            <a:endParaRPr lang="en-US" sz="1200">
              <a:solidFill>
                <a:schemeClr val="tx1"/>
              </a:solidFill>
              <a:latin typeface="Times" charset="0"/>
            </a:endParaRPr>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B000B770-3A18-B743-A0DC-FEBD7ED0E4A7}" type="slidenum">
              <a:rPr lang="en-US" sz="1200"/>
              <a:pPr/>
              <a:t>46</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61AD2EEA-7087-0344-A91E-B7C3F8EE3C0D}" type="slidenum">
              <a:rPr lang="en-US" sz="1200"/>
              <a:pPr/>
              <a:t>47</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16F95D71-8940-B643-8BD3-0BA6073B4CAE}" type="slidenum">
              <a:rPr lang="en-US" sz="1200"/>
              <a:pPr/>
              <a:t>48</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39D3F60C-A062-FC4B-97AE-CBEDD6AE343E}" type="slidenum">
              <a:rPr lang="en-US" sz="1200"/>
              <a:pPr/>
              <a:t>7</a:t>
            </a:fld>
            <a:endParaRPr lang="en-US" sz="1200"/>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A21F091D-BC7C-E749-9C49-35D2BDA10F43}" type="slidenum">
              <a:rPr lang="en-US" sz="1200"/>
              <a:pPr/>
              <a:t>49</a:t>
            </a:fld>
            <a:endParaRPr lang="en-US" sz="1200"/>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B6428E14-85FE-4B48-907F-BD816E2CEC2B}" type="slidenum">
              <a:rPr lang="en-US" sz="1200"/>
              <a:pPr/>
              <a:t>50</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63042AC7-7F51-4541-A33E-E7DBE3AC11F2}" type="slidenum">
              <a:rPr lang="en-US" sz="1200"/>
              <a:pPr/>
              <a:t>51</a:t>
            </a:fld>
            <a:endParaRPr lang="en-US" sz="1200"/>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C0C84627-7B5C-2346-9520-A3257BFA1D79}" type="slidenum">
              <a:rPr lang="en-US" sz="1200"/>
              <a:pPr/>
              <a:t>52</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4750D065-23DE-8045-A2F6-3056342B4204}" type="slidenum">
              <a:rPr lang="en-US" sz="1200"/>
              <a:pPr/>
              <a:t>53</a:t>
            </a:fld>
            <a:endParaRPr lang="en-US" sz="1200"/>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5D1A2A39-66DD-B743-83F9-9A275DB59887}" type="slidenum">
              <a:rPr lang="en-US" sz="1200"/>
              <a:pPr/>
              <a:t>54</a:t>
            </a:fld>
            <a:endParaRPr lang="en-US" sz="1200"/>
          </a:p>
        </p:txBody>
      </p:sp>
      <p:sp>
        <p:nvSpPr>
          <p:cNvPr id="99331" name="Rectangle 2"/>
          <p:cNvSpPr>
            <a:spLocks noGrp="1" noRot="1" noChangeAspect="1" noChangeArrowheads="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2DA08FD6-5C9E-4E4C-A7DD-712A6B346150}" type="slidenum">
              <a:rPr lang="en-US" sz="1200"/>
              <a:pPr/>
              <a:t>55</a:t>
            </a:fld>
            <a:endParaRPr lang="en-US" sz="1200"/>
          </a:p>
        </p:txBody>
      </p:sp>
      <p:sp>
        <p:nvSpPr>
          <p:cNvPr id="84995" name="Rectangle 2"/>
          <p:cNvSpPr>
            <a:spLocks noChangeArrowheads="1"/>
          </p:cNvSpPr>
          <p:nvPr>
            <p:ph type="sldImg"/>
          </p:nvPr>
        </p:nvSpPr>
        <p:spPr>
          <a:solidFill>
            <a:srgbClr val="FFFFFF"/>
          </a:solidFill>
          <a:ln/>
        </p:spPr>
      </p:sp>
      <p:sp>
        <p:nvSpPr>
          <p:cNvPr id="84996"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E7E0B172-D80D-B94C-BAE3-DDA1D3B8A573}" type="slidenum">
              <a:rPr lang="en-US" sz="1200"/>
              <a:pPr/>
              <a:t>56</a:t>
            </a:fld>
            <a:endParaRPr lang="en-US" sz="1200"/>
          </a:p>
        </p:txBody>
      </p:sp>
      <p:sp>
        <p:nvSpPr>
          <p:cNvPr id="87043" name="Rectangle 2"/>
          <p:cNvSpPr>
            <a:spLocks noChangeArrowheads="1"/>
          </p:cNvSpPr>
          <p:nvPr>
            <p:ph type="sldImg"/>
          </p:nvPr>
        </p:nvSpPr>
        <p:spPr>
          <a:solidFill>
            <a:srgbClr val="FFFFFF"/>
          </a:solidFill>
          <a:ln/>
        </p:spPr>
      </p:sp>
      <p:sp>
        <p:nvSpPr>
          <p:cNvPr id="87044"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F27B15FA-1C3C-3247-9684-5CD2A5FE1A3F}" type="slidenum">
              <a:rPr lang="en-US" sz="1200"/>
              <a:pPr/>
              <a:t>61</a:t>
            </a:fld>
            <a:endParaRPr lang="en-US" sz="1200"/>
          </a:p>
        </p:txBody>
      </p:sp>
      <p:sp>
        <p:nvSpPr>
          <p:cNvPr id="69634" name="Rectangle 2"/>
          <p:cNvSpPr>
            <a:spLocks noGrp="1" noRot="1" noChangeAspect="1" noChangeArrowheads="1"/>
          </p:cNvSpPr>
          <p:nvPr>
            <p:ph type="sldImg"/>
          </p:nvPr>
        </p:nvSpPr>
        <p:spPr>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70343F3E-5C8E-C04A-AA15-76CA58F6B878}" type="slidenum">
              <a:rPr lang="en-US" sz="1200"/>
              <a:pPr/>
              <a:t>62</a:t>
            </a:fld>
            <a:endParaRPr lang="en-US" sz="1200"/>
          </a:p>
        </p:txBody>
      </p:sp>
      <p:sp>
        <p:nvSpPr>
          <p:cNvPr id="70658" name="Rectangle 2"/>
          <p:cNvSpPr>
            <a:spLocks noGrp="1" noRot="1" noChangeAspect="1" noChangeArrowheads="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E594AC1B-FFC3-7546-9B07-556A961E4B8F}" type="slidenum">
              <a:rPr lang="en-US" sz="1200"/>
              <a:pPr/>
              <a:t>9</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E4B077D4-E08A-A242-86FD-92B43CD40EBE}" type="slidenum">
              <a:rPr lang="en-US" sz="1200"/>
              <a:pPr/>
              <a:t>63</a:t>
            </a:fld>
            <a:endParaRPr lang="en-US" sz="1200"/>
          </a:p>
        </p:txBody>
      </p:sp>
      <p:sp>
        <p:nvSpPr>
          <p:cNvPr id="71682" name="Rectangle 2"/>
          <p:cNvSpPr>
            <a:spLocks noGrp="1" noRot="1" noChangeAspect="1" noChangeArrowheads="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30BB7EE9-F18B-8347-870B-0E8F0A2CEB3A}" type="slidenum">
              <a:rPr lang="en-US" sz="1200"/>
              <a:pPr/>
              <a:t>64</a:t>
            </a:fld>
            <a:endParaRPr lang="en-US" sz="1200"/>
          </a:p>
        </p:txBody>
      </p:sp>
      <p:sp>
        <p:nvSpPr>
          <p:cNvPr id="72706" name="Rectangle 2"/>
          <p:cNvSpPr>
            <a:spLocks noGrp="1" noRot="1" noChangeAspect="1" noChangeArrowheads="1"/>
          </p:cNvSpPr>
          <p:nvPr>
            <p:ph type="sldImg"/>
          </p:nvPr>
        </p:nvSpPr>
        <p:spPr>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ea typeface="ＭＳ Ｐゴシック" charset="0"/>
                <a:cs typeface="ＭＳ Ｐゴシック" charset="0"/>
              </a:rPr>
              <a:t>Ok, so we looked at the three different ingredients of the ACT in Daily Life Training. Time to look at the bigger picture, starting top down with an overview of the ACT in Daily Life Training.</a:t>
            </a:r>
          </a:p>
          <a:p>
            <a:r>
              <a:rPr lang="nl-NL">
                <a:ea typeface="ＭＳ Ｐゴシック" charset="0"/>
                <a:cs typeface="ＭＳ Ｐゴシック" charset="0"/>
              </a:rPr>
              <a:t>ACT-training mandatory</a:t>
            </a:r>
          </a:p>
          <a:p>
            <a:r>
              <a:rPr lang="nl-NL">
                <a:ea typeface="ＭＳ Ｐゴシック" charset="0"/>
                <a:cs typeface="ＭＳ Ｐゴシック" charset="0"/>
              </a:rPr>
              <a:t>Briefing, 4 week AiDLT, debriefing.</a:t>
            </a:r>
          </a:p>
          <a:p>
            <a:r>
              <a:rPr lang="nl-NL">
                <a:ea typeface="ＭＳ Ｐゴシック" charset="0"/>
                <a:cs typeface="ＭＳ Ｐゴシック" charset="0"/>
              </a:rPr>
              <a:t>AiDLT consists of; 4-weeks, 3 days daily training, followed by a short evalution.</a:t>
            </a: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0DECBDA7-14C7-E248-A16A-9C202F96270A}" type="slidenum">
              <a:rPr lang="nl-NL" sz="1200">
                <a:solidFill>
                  <a:srgbClr val="000000"/>
                </a:solidFill>
                <a:latin typeface="Times" charset="0"/>
              </a:rPr>
              <a:pPr/>
              <a:t>65</a:t>
            </a:fld>
            <a:endParaRPr lang="nl-NL" sz="1200">
              <a:solidFill>
                <a:srgbClr val="000000"/>
              </a:solidFill>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ea typeface="ＭＳ Ｐゴシック" charset="0"/>
                <a:cs typeface="ＭＳ Ｐゴシック" charset="0"/>
              </a:rPr>
              <a:t>Let us now zoom in on a training-day of the ACT in Daily Life Training, to get an idea of the design.</a:t>
            </a:r>
          </a:p>
          <a:p>
            <a:r>
              <a:rPr lang="nl-NL">
                <a:ea typeface="ＭＳ Ｐゴシック" charset="0"/>
                <a:cs typeface="ＭＳ Ｐゴシック" charset="0"/>
              </a:rPr>
              <a:t>Morning exercise; 3 values, which one are you going to invest in today?</a:t>
            </a:r>
          </a:p>
          <a:p>
            <a:r>
              <a:rPr lang="nl-NL">
                <a:ea typeface="ＭＳ Ｐゴシック" charset="0"/>
                <a:cs typeface="ＭＳ Ｐゴシック" charset="0"/>
              </a:rPr>
              <a:t>Evening exercise; did you invest in your value today?</a:t>
            </a:r>
          </a:p>
          <a:p>
            <a:r>
              <a:rPr lang="nl-NL">
                <a:ea typeface="ＭＳ Ｐゴシック" charset="0"/>
                <a:cs typeface="ＭＳ Ｐゴシック" charset="0"/>
              </a:rPr>
              <a:t>ESM periode; 10 times a day the PsyMate will randomly give a signal, the patient than has to fill in a short questionaire, followed by an illustrated ACT-metaphor or a short awareness exercise. </a:t>
            </a:r>
          </a:p>
          <a:p>
            <a:r>
              <a:rPr lang="nl-NL">
                <a:ea typeface="ＭＳ Ｐゴシック" charset="0"/>
                <a:cs typeface="ＭＳ Ｐゴシック" charset="0"/>
              </a:rPr>
              <a:t>Parralel, the patient will do at least three ACT-exercises per day (morning, afternoon, evening). These can be standard-exercises, or ACTion-exercises. One can activite standard-act exercises at all times, the ACTion-exercises are ment be used only as an event-related exercise, when one notices negative experiences.</a:t>
            </a: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fld id="{41A6224F-FA02-994E-B0DF-9CCD6E135C97}" type="slidenum">
              <a:rPr lang="nl-NL" sz="1200">
                <a:solidFill>
                  <a:srgbClr val="000000"/>
                </a:solidFill>
                <a:latin typeface="Arial" charset="0"/>
                <a:cs typeface="Arial" charset="0"/>
              </a:rPr>
              <a:pPr eaLnBrk="1" hangingPunct="1"/>
              <a:t>66</a:t>
            </a:fld>
            <a:endParaRPr lang="nl-NL" sz="1200">
              <a:solidFill>
                <a:srgbClr val="000000"/>
              </a:solidFill>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nl-NL" dirty="0" smtClean="0"/>
              <a:t>SHORT</a:t>
            </a:r>
          </a:p>
          <a:p>
            <a:pPr>
              <a:defRPr/>
            </a:pPr>
            <a:r>
              <a:rPr lang="nl-NL" dirty="0" smtClean="0"/>
              <a:t>We </a:t>
            </a:r>
            <a:r>
              <a:rPr lang="nl-NL" dirty="0" err="1" smtClean="0"/>
              <a:t>will</a:t>
            </a:r>
            <a:r>
              <a:rPr lang="nl-NL" dirty="0" smtClean="0"/>
              <a:t> </a:t>
            </a:r>
            <a:r>
              <a:rPr lang="nl-NL" dirty="0" err="1" smtClean="0"/>
              <a:t>now</a:t>
            </a:r>
            <a:r>
              <a:rPr lang="nl-NL" dirty="0" smtClean="0"/>
              <a:t> look a </a:t>
            </a:r>
            <a:r>
              <a:rPr lang="nl-NL" dirty="0" err="1" smtClean="0"/>
              <a:t>little</a:t>
            </a:r>
            <a:r>
              <a:rPr lang="nl-NL" dirty="0" smtClean="0"/>
              <a:t> bit more </a:t>
            </a:r>
            <a:r>
              <a:rPr lang="nl-NL" dirty="0" err="1" smtClean="0"/>
              <a:t>closely</a:t>
            </a:r>
            <a:r>
              <a:rPr lang="nl-NL" dirty="0" smtClean="0"/>
              <a:t> at </a:t>
            </a:r>
            <a:r>
              <a:rPr lang="nl-NL" dirty="0" err="1" smtClean="0"/>
              <a:t>which</a:t>
            </a:r>
            <a:r>
              <a:rPr lang="nl-NL" dirty="0" smtClean="0"/>
              <a:t> </a:t>
            </a:r>
            <a:r>
              <a:rPr lang="nl-NL" dirty="0" err="1" smtClean="0"/>
              <a:t>exercises</a:t>
            </a:r>
            <a:r>
              <a:rPr lang="nl-NL" dirty="0" smtClean="0"/>
              <a:t> </a:t>
            </a:r>
            <a:r>
              <a:rPr lang="nl-NL" dirty="0" err="1" smtClean="0"/>
              <a:t>and</a:t>
            </a:r>
            <a:r>
              <a:rPr lang="nl-NL" dirty="0" smtClean="0"/>
              <a:t> </a:t>
            </a:r>
            <a:r>
              <a:rPr lang="nl-NL" dirty="0" err="1" smtClean="0"/>
              <a:t>methaphors</a:t>
            </a:r>
            <a:r>
              <a:rPr lang="nl-NL" dirty="0" smtClean="0"/>
              <a:t> </a:t>
            </a:r>
            <a:r>
              <a:rPr lang="nl-NL" dirty="0" err="1" smtClean="0"/>
              <a:t>that</a:t>
            </a:r>
            <a:r>
              <a:rPr lang="nl-NL" dirty="0" smtClean="0"/>
              <a:t> </a:t>
            </a:r>
            <a:r>
              <a:rPr lang="nl-NL" dirty="0" err="1" smtClean="0"/>
              <a:t>will</a:t>
            </a:r>
            <a:r>
              <a:rPr lang="nl-NL" dirty="0" smtClean="0"/>
              <a:t> </a:t>
            </a:r>
            <a:r>
              <a:rPr lang="nl-NL" dirty="0" err="1" smtClean="0"/>
              <a:t>be</a:t>
            </a:r>
            <a:r>
              <a:rPr lang="nl-NL" dirty="0" smtClean="0"/>
              <a:t> </a:t>
            </a:r>
            <a:r>
              <a:rPr lang="nl-NL" dirty="0" err="1" smtClean="0"/>
              <a:t>offered</a:t>
            </a:r>
            <a:r>
              <a:rPr lang="nl-NL" dirty="0" smtClean="0"/>
              <a:t> </a:t>
            </a:r>
            <a:r>
              <a:rPr lang="nl-NL" dirty="0" err="1" smtClean="0"/>
              <a:t>to</a:t>
            </a:r>
            <a:r>
              <a:rPr lang="nl-NL" dirty="0" smtClean="0"/>
              <a:t> the </a:t>
            </a:r>
            <a:r>
              <a:rPr lang="nl-NL" dirty="0" err="1" smtClean="0"/>
              <a:t>patient</a:t>
            </a:r>
            <a:r>
              <a:rPr lang="nl-NL" dirty="0" smtClean="0"/>
              <a:t> in the ACT in Daily Life Training. We </a:t>
            </a:r>
            <a:r>
              <a:rPr lang="nl-NL" dirty="0" err="1" smtClean="0"/>
              <a:t>will</a:t>
            </a:r>
            <a:r>
              <a:rPr lang="nl-NL" dirty="0" smtClean="0"/>
              <a:t> do </a:t>
            </a:r>
            <a:r>
              <a:rPr lang="nl-NL" dirty="0" err="1" smtClean="0"/>
              <a:t>this</a:t>
            </a:r>
            <a:r>
              <a:rPr lang="nl-NL" dirty="0" smtClean="0"/>
              <a:t>, </a:t>
            </a:r>
            <a:r>
              <a:rPr lang="nl-NL" dirty="0" err="1" smtClean="0"/>
              <a:t>by</a:t>
            </a:r>
            <a:r>
              <a:rPr lang="nl-NL" dirty="0" smtClean="0"/>
              <a:t> </a:t>
            </a:r>
            <a:r>
              <a:rPr lang="nl-NL" dirty="0" err="1" smtClean="0"/>
              <a:t>following</a:t>
            </a:r>
            <a:r>
              <a:rPr lang="nl-NL" dirty="0" smtClean="0"/>
              <a:t> the PsyMate-Menu.</a:t>
            </a:r>
          </a:p>
          <a:p>
            <a:pPr>
              <a:defRPr/>
            </a:pPr>
            <a:r>
              <a:rPr lang="nl-NL" dirty="0" err="1" smtClean="0"/>
              <a:t>Morning</a:t>
            </a:r>
            <a:r>
              <a:rPr lang="nl-NL" dirty="0" smtClean="0"/>
              <a:t> </a:t>
            </a:r>
            <a:r>
              <a:rPr lang="nl-NL" dirty="0" err="1" smtClean="0"/>
              <a:t>exercise</a:t>
            </a:r>
            <a:r>
              <a:rPr lang="nl-NL" dirty="0" smtClean="0"/>
              <a:t> (</a:t>
            </a:r>
            <a:r>
              <a:rPr lang="nl-NL" dirty="0" err="1" smtClean="0"/>
              <a:t>visual</a:t>
            </a:r>
            <a:r>
              <a:rPr lang="nl-NL" dirty="0" smtClean="0"/>
              <a:t> cue, </a:t>
            </a:r>
            <a:r>
              <a:rPr lang="nl-NL" dirty="0" err="1" smtClean="0"/>
              <a:t>compas</a:t>
            </a:r>
            <a:r>
              <a:rPr lang="nl-NL" dirty="0" smtClean="0"/>
              <a:t>) &amp; Evening </a:t>
            </a:r>
            <a:r>
              <a:rPr lang="nl-NL" dirty="0" err="1" smtClean="0"/>
              <a:t>exercise</a:t>
            </a:r>
            <a:r>
              <a:rPr lang="nl-NL" dirty="0" smtClean="0"/>
              <a:t> (</a:t>
            </a:r>
            <a:r>
              <a:rPr lang="nl-NL" dirty="0" err="1" smtClean="0"/>
              <a:t>visual</a:t>
            </a:r>
            <a:r>
              <a:rPr lang="nl-NL" dirty="0" smtClean="0"/>
              <a:t> cue, </a:t>
            </a:r>
            <a:r>
              <a:rPr lang="nl-NL" dirty="0" err="1" smtClean="0"/>
              <a:t>compas</a:t>
            </a:r>
            <a:r>
              <a:rPr lang="nl-NL" dirty="0" smtClean="0"/>
              <a:t>).</a:t>
            </a:r>
          </a:p>
          <a:p>
            <a:pPr>
              <a:defRPr/>
            </a:pPr>
            <a:r>
              <a:rPr lang="nl-NL" dirty="0" smtClean="0"/>
              <a:t>Standard ACT-</a:t>
            </a:r>
            <a:r>
              <a:rPr lang="nl-NL" dirty="0" err="1" smtClean="0"/>
              <a:t>exercises</a:t>
            </a:r>
            <a:r>
              <a:rPr lang="nl-NL" dirty="0" smtClean="0"/>
              <a:t>: Accept, </a:t>
            </a:r>
            <a:r>
              <a:rPr lang="nl-NL" dirty="0" err="1" smtClean="0"/>
              <a:t>Defusion</a:t>
            </a:r>
            <a:r>
              <a:rPr lang="nl-NL" dirty="0" smtClean="0"/>
              <a:t>, </a:t>
            </a:r>
            <a:r>
              <a:rPr lang="nl-NL" dirty="0" err="1" smtClean="0"/>
              <a:t>Mindfulness</a:t>
            </a:r>
            <a:r>
              <a:rPr lang="nl-NL" dirty="0" smtClean="0"/>
              <a:t>, </a:t>
            </a:r>
            <a:r>
              <a:rPr lang="nl-NL" dirty="0" err="1" smtClean="0"/>
              <a:t>four</a:t>
            </a:r>
            <a:r>
              <a:rPr lang="nl-NL" dirty="0" smtClean="0"/>
              <a:t> </a:t>
            </a:r>
            <a:r>
              <a:rPr lang="nl-NL" dirty="0" err="1" smtClean="0"/>
              <a:t>exercises</a:t>
            </a:r>
            <a:r>
              <a:rPr lang="nl-NL" dirty="0" smtClean="0"/>
              <a:t> per component. (</a:t>
            </a:r>
            <a:r>
              <a:rPr lang="nl-NL" dirty="0" err="1" smtClean="0"/>
              <a:t>Onscreen</a:t>
            </a:r>
            <a:r>
              <a:rPr lang="nl-NL" dirty="0" smtClean="0"/>
              <a:t> </a:t>
            </a:r>
            <a:r>
              <a:rPr lang="nl-NL" dirty="0" err="1" smtClean="0"/>
              <a:t>exercises</a:t>
            </a:r>
            <a:r>
              <a:rPr lang="nl-NL" dirty="0" smtClean="0"/>
              <a:t>, Dutch)</a:t>
            </a:r>
          </a:p>
          <a:p>
            <a:pPr>
              <a:defRPr/>
            </a:pPr>
            <a:r>
              <a:rPr lang="nl-NL" dirty="0" err="1" smtClean="0"/>
              <a:t>ACTion-ercise</a:t>
            </a:r>
            <a:r>
              <a:rPr lang="nl-NL" dirty="0" smtClean="0"/>
              <a:t>: Accept, </a:t>
            </a:r>
            <a:r>
              <a:rPr lang="nl-NL" dirty="0" err="1" smtClean="0"/>
              <a:t>Defusion</a:t>
            </a:r>
            <a:r>
              <a:rPr lang="nl-NL" dirty="0" smtClean="0"/>
              <a:t>, </a:t>
            </a:r>
            <a:r>
              <a:rPr lang="nl-NL" dirty="0" err="1" smtClean="0"/>
              <a:t>three</a:t>
            </a:r>
            <a:r>
              <a:rPr lang="nl-NL" dirty="0" smtClean="0"/>
              <a:t> </a:t>
            </a:r>
            <a:r>
              <a:rPr lang="nl-NL" dirty="0" err="1" smtClean="0"/>
              <a:t>exercises</a:t>
            </a:r>
            <a:r>
              <a:rPr lang="nl-NL" dirty="0" smtClean="0"/>
              <a:t> per component. </a:t>
            </a:r>
          </a:p>
          <a:p>
            <a:pPr>
              <a:defRPr/>
            </a:pPr>
            <a:r>
              <a:rPr lang="nl-NL" dirty="0" smtClean="0"/>
              <a:t>ACT-</a:t>
            </a:r>
            <a:r>
              <a:rPr lang="nl-NL" dirty="0" err="1" smtClean="0"/>
              <a:t>metaphor</a:t>
            </a:r>
            <a:r>
              <a:rPr lang="nl-NL" dirty="0" smtClean="0"/>
              <a:t>; </a:t>
            </a:r>
            <a:r>
              <a:rPr lang="nl-NL" dirty="0" err="1" smtClean="0"/>
              <a:t>Acceptance</a:t>
            </a:r>
            <a:r>
              <a:rPr lang="nl-NL" dirty="0" smtClean="0"/>
              <a:t>, </a:t>
            </a:r>
            <a:r>
              <a:rPr lang="nl-NL" dirty="0" err="1" smtClean="0"/>
              <a:t>Defusion</a:t>
            </a:r>
            <a:r>
              <a:rPr lang="nl-NL" dirty="0" smtClean="0"/>
              <a:t>, </a:t>
            </a:r>
            <a:r>
              <a:rPr lang="nl-NL" dirty="0" err="1" smtClean="0"/>
              <a:t>three</a:t>
            </a:r>
            <a:r>
              <a:rPr lang="nl-NL" dirty="0" smtClean="0"/>
              <a:t> </a:t>
            </a:r>
            <a:r>
              <a:rPr lang="nl-NL" dirty="0" err="1" smtClean="0"/>
              <a:t>illustraed</a:t>
            </a:r>
            <a:r>
              <a:rPr lang="nl-NL" dirty="0" smtClean="0"/>
              <a:t> </a:t>
            </a:r>
            <a:r>
              <a:rPr lang="nl-NL" dirty="0" err="1" smtClean="0"/>
              <a:t>metaphors</a:t>
            </a:r>
            <a:r>
              <a:rPr lang="nl-NL" dirty="0" smtClean="0"/>
              <a:t> per component.</a:t>
            </a:r>
          </a:p>
          <a:p>
            <a:pPr>
              <a:defRPr/>
            </a:pPr>
            <a:r>
              <a:rPr lang="en-US" dirty="0" err="1" smtClean="0">
                <a:latin typeface="+mn-lt"/>
                <a:ea typeface="+mn-ea"/>
                <a:cs typeface="+mn-cs"/>
              </a:rPr>
              <a:t>Sofar</a:t>
            </a:r>
            <a:r>
              <a:rPr lang="en-US" dirty="0" smtClean="0">
                <a:latin typeface="+mn-lt"/>
                <a:ea typeface="+mn-ea"/>
                <a:cs typeface="+mn-cs"/>
              </a:rPr>
              <a:t> the conceptual presentation of the ACT in Daily Life Training, now let’s look at the research. </a:t>
            </a:r>
            <a:endParaRPr lang="nl-NL" dirty="0" smtClean="0"/>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fld id="{AAED68CF-9588-F144-AE5C-4964B802311C}" type="slidenum">
              <a:rPr lang="nl-NL" sz="1200">
                <a:solidFill>
                  <a:srgbClr val="000000"/>
                </a:solidFill>
                <a:latin typeface="Arial" charset="0"/>
                <a:cs typeface="Arial" charset="0"/>
              </a:rPr>
              <a:pPr eaLnBrk="1" hangingPunct="1"/>
              <a:t>67</a:t>
            </a:fld>
            <a:endParaRPr lang="nl-NL" sz="1200">
              <a:solidFill>
                <a:srgbClr val="000000"/>
              </a:solidFill>
              <a:latin typeface="Arial"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30BB7EE9-F18B-8347-870B-0E8F0A2CEB3A}" type="slidenum">
              <a:rPr lang="en-US" sz="1200"/>
              <a:pPr/>
              <a:t>68</a:t>
            </a:fld>
            <a:endParaRPr lang="en-US" sz="1200"/>
          </a:p>
        </p:txBody>
      </p:sp>
      <p:sp>
        <p:nvSpPr>
          <p:cNvPr id="72706" name="Rectangle 2"/>
          <p:cNvSpPr>
            <a:spLocks noGrp="1" noRot="1" noChangeAspect="1" noChangeArrowheads="1"/>
          </p:cNvSpPr>
          <p:nvPr>
            <p:ph type="sldImg"/>
          </p:nvPr>
        </p:nvSpPr>
        <p:spPr>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30BB7EE9-F18B-8347-870B-0E8F0A2CEB3A}" type="slidenum">
              <a:rPr lang="en-US" sz="1200"/>
              <a:pPr/>
              <a:t>69</a:t>
            </a:fld>
            <a:endParaRPr lang="en-US" sz="1200"/>
          </a:p>
        </p:txBody>
      </p:sp>
      <p:sp>
        <p:nvSpPr>
          <p:cNvPr id="72706" name="Rectangle 2"/>
          <p:cNvSpPr>
            <a:spLocks noGrp="1" noRot="1" noChangeAspect="1" noChangeArrowheads="1"/>
          </p:cNvSpPr>
          <p:nvPr>
            <p:ph type="sldImg"/>
          </p:nvPr>
        </p:nvSpPr>
        <p:spPr>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94D947A5-EB2E-9C47-AE09-DE3E66899280}" type="slidenum">
              <a:rPr lang="en-US" sz="1200"/>
              <a:pPr/>
              <a:t>10</a:t>
            </a:fld>
            <a:endParaRPr lang="en-US" sz="1200"/>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Patients are more likely to have experienced trauma compared to controls. However, this is possibly due to confounding factors such as the familial environment in which the patients are growing up, the school were they go, the level of education of the parents.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1A675880-70C9-524E-9505-41DBB758DC80}" type="slidenum">
              <a:rPr lang="en-US" sz="1200"/>
              <a:pPr/>
              <a:t>11</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Therefore, we included siblings of these patients with psychosis, thus controlling for these familial factors. Still, an increased risk of trauma was found in the patients compared to the controls, showing that trauma, more than familial factors are associated to patient status.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E754A5D7-91B8-3249-A034-FE663B24CDE3}" type="slidenum">
              <a:rPr lang="en-US" sz="1200"/>
              <a:pPr/>
              <a:t>12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If the trauma reports of the patients are valid, one would expect that siblings who share the same environment, share some of their traumatic experiences with their ill relatives, thus resulting in higher trauma scores in the siblings compared to the controls.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54DBFA32-15F7-3149-8B49-FB83C3027FC3}" type="slidenum">
              <a:rPr lang="en-US" sz="1200"/>
              <a:pPr/>
              <a:t>13</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Within-person associations. If associations between trauma and psychotic symptoms (patients – with illness) and schizotypy (siblings – at intermediate genetic risk – and controls – at average genetic risk) are positive in all three groups, genetic confounding, illness-related reporting bias or reverse causality are unlikely. </a:t>
            </a:r>
          </a:p>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fld id="{E5632BAC-4610-E94F-9846-C27DB6E80DA8}" type="slidenum">
              <a:rPr lang="en-US" sz="1200"/>
              <a:pPr/>
              <a:t>14</a:t>
            </a:fld>
            <a:endParaRPr lang="en-US" sz="1200"/>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A2DB"/>
        </a:solidFill>
        <a:effectLst/>
      </p:bgPr>
    </p:bg>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614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75519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914400"/>
            <a:ext cx="2114550" cy="51054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304800" y="914400"/>
            <a:ext cx="6191250" cy="51054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781928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73163" y="1981200"/>
            <a:ext cx="7772400" cy="4114800"/>
          </a:xfrm>
        </p:spPr>
        <p:txBody>
          <a:bodyPr/>
          <a:lstStyle/>
          <a:p>
            <a:pPr lvl="0"/>
            <a:endParaRPr lang="en-US" noProof="0"/>
          </a:p>
        </p:txBody>
      </p:sp>
      <p:sp>
        <p:nvSpPr>
          <p:cNvPr id="4" name="Date Placeholder 3"/>
          <p:cNvSpPr>
            <a:spLocks noGrp="1"/>
          </p:cNvSpPr>
          <p:nvPr>
            <p:ph type="dt" sz="half" idx="10"/>
          </p:nvPr>
        </p:nvSpPr>
        <p:spPr>
          <a:xfrm>
            <a:off x="1173163" y="6265863"/>
            <a:ext cx="1905000" cy="457200"/>
          </a:xfrm>
          <a:prstGeom prst="rect">
            <a:avLst/>
          </a:prstGeom>
        </p:spPr>
        <p:txBody>
          <a:bodyPr/>
          <a:lstStyle>
            <a:lvl1pPr>
              <a:defRPr>
                <a:ea typeface="+mn-ea"/>
                <a:cs typeface="+mn-cs"/>
              </a:defRPr>
            </a:lvl1pPr>
          </a:lstStyle>
          <a:p>
            <a:pPr>
              <a:defRPr/>
            </a:pPr>
            <a:endParaRPr lang="en-US"/>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lvl1pPr>
              <a:defRPr>
                <a:ea typeface="+mn-ea"/>
                <a:cs typeface="+mn-cs"/>
              </a:defRPr>
            </a:lvl1pPr>
          </a:lstStyle>
          <a:p>
            <a:pPr>
              <a:defRPr/>
            </a:pPr>
            <a:endParaRPr lang="en-US"/>
          </a:p>
        </p:txBody>
      </p:sp>
      <p:sp>
        <p:nvSpPr>
          <p:cNvPr id="6" name="Slide Number Placeholder 5"/>
          <p:cNvSpPr>
            <a:spLocks noGrp="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38BCDFC-27E4-3E48-9CE1-1C15975E3470}" type="slidenum">
              <a:rPr lang="en-US"/>
              <a:pPr/>
              <a:t>‹#›</a:t>
            </a:fld>
            <a:endParaRPr lang="en-US"/>
          </a:p>
        </p:txBody>
      </p:sp>
    </p:spTree>
    <p:extLst>
      <p:ext uri="{BB962C8B-B14F-4D97-AF65-F5344CB8AC3E}">
        <p14:creationId xmlns:p14="http://schemas.microsoft.com/office/powerpoint/2010/main" val="3329802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4F9487-90C5-5343-A31F-98095C7FB997}" type="datetimeFigureOut">
              <a:rPr lang="en-US" smtClean="0"/>
              <a:t>02-06-15</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87767D-E47D-3048-9A5B-13B56B980637}" type="slidenum">
              <a:rPr lang="nl-NL" smtClean="0"/>
              <a:t>‹#›</a:t>
            </a:fld>
            <a:endParaRPr lang="nl-NL"/>
          </a:p>
        </p:txBody>
      </p:sp>
    </p:spTree>
    <p:extLst>
      <p:ext uri="{BB962C8B-B14F-4D97-AF65-F5344CB8AC3E}">
        <p14:creationId xmlns:p14="http://schemas.microsoft.com/office/powerpoint/2010/main" val="1877553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20879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val="3172444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304800" y="19050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10100" y="19050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672314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49803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val="403568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11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val="208956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val="3428898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9144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00" y="19050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Text Box 12"/>
          <p:cNvSpPr txBox="1">
            <a:spLocks noChangeArrowheads="1"/>
          </p:cNvSpPr>
          <p:nvPr/>
        </p:nvSpPr>
        <p:spPr bwMode="auto">
          <a:xfrm>
            <a:off x="317500" y="6223000"/>
            <a:ext cx="6248400" cy="217488"/>
          </a:xfrm>
          <a:prstGeom prst="rect">
            <a:avLst/>
          </a:prstGeom>
          <a:noFill/>
          <a:ln w="9525">
            <a:noFill/>
            <a:miter lim="800000"/>
            <a:headEnd/>
            <a:tailEnd/>
          </a:ln>
          <a:effectLst/>
        </p:spPr>
        <p:txBody>
          <a:bodyPr lIns="0" tIns="0" rIns="0" bIns="0">
            <a:spAutoFit/>
          </a:bodyPr>
          <a:lstStyle/>
          <a:p>
            <a:pPr>
              <a:spcBef>
                <a:spcPct val="50000"/>
              </a:spcBef>
              <a:defRPr/>
            </a:pPr>
            <a:r>
              <a:rPr lang="en-US" sz="1400" b="1">
                <a:solidFill>
                  <a:schemeClr val="bg1"/>
                </a:solidFill>
                <a:ea typeface="+mn-ea"/>
                <a:cs typeface="+mn-cs"/>
              </a:rPr>
              <a:t>Faculty name</a:t>
            </a:r>
          </a:p>
        </p:txBody>
      </p:sp>
    </p:spTree>
  </p:cSld>
  <p:clrMap bg1="lt1" tx1="dk1" bg2="lt2" tx2="dk2" accent1="accent1" accent2="accent2" accent3="accent3" accent4="accent4" accent5="accent5" accent6="accent6" hlink="hlink" folHlink="folHlink"/>
  <p:sldLayoutIdLst>
    <p:sldLayoutId id="2147483782"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3" r:id="rId12"/>
    <p:sldLayoutId id="2147483784" r:id="rId13"/>
  </p:sldLayoutIdLst>
  <p:txStyles>
    <p:titleStyle>
      <a:lvl1pPr algn="l" rtl="0" eaLnBrk="0" fontAlgn="base" hangingPunct="0">
        <a:spcBef>
          <a:spcPct val="0"/>
        </a:spcBef>
        <a:spcAft>
          <a:spcPct val="0"/>
        </a:spcAft>
        <a:defRPr sz="3000" b="1">
          <a:solidFill>
            <a:srgbClr val="001C3D"/>
          </a:solidFill>
          <a:latin typeface="+mj-lt"/>
          <a:ea typeface="ＭＳ Ｐゴシック" charset="-128"/>
          <a:cs typeface="ＭＳ Ｐゴシック" charset="-128"/>
        </a:defRPr>
      </a:lvl1pPr>
      <a:lvl2pPr algn="l" rtl="0" eaLnBrk="0" fontAlgn="base" hangingPunct="0">
        <a:spcBef>
          <a:spcPct val="0"/>
        </a:spcBef>
        <a:spcAft>
          <a:spcPct val="0"/>
        </a:spcAft>
        <a:defRPr sz="3000" b="1">
          <a:solidFill>
            <a:srgbClr val="001C3D"/>
          </a:solidFill>
          <a:latin typeface="Verdana" charset="0"/>
          <a:ea typeface="ＭＳ Ｐゴシック" charset="-128"/>
          <a:cs typeface="ＭＳ Ｐゴシック" charset="-128"/>
        </a:defRPr>
      </a:lvl2pPr>
      <a:lvl3pPr algn="l" rtl="0" eaLnBrk="0" fontAlgn="base" hangingPunct="0">
        <a:spcBef>
          <a:spcPct val="0"/>
        </a:spcBef>
        <a:spcAft>
          <a:spcPct val="0"/>
        </a:spcAft>
        <a:defRPr sz="3000" b="1">
          <a:solidFill>
            <a:srgbClr val="001C3D"/>
          </a:solidFill>
          <a:latin typeface="Verdana" charset="0"/>
          <a:ea typeface="ＭＳ Ｐゴシック" charset="-128"/>
          <a:cs typeface="ＭＳ Ｐゴシック" charset="-128"/>
        </a:defRPr>
      </a:lvl3pPr>
      <a:lvl4pPr algn="l" rtl="0" eaLnBrk="0" fontAlgn="base" hangingPunct="0">
        <a:spcBef>
          <a:spcPct val="0"/>
        </a:spcBef>
        <a:spcAft>
          <a:spcPct val="0"/>
        </a:spcAft>
        <a:defRPr sz="3000" b="1">
          <a:solidFill>
            <a:srgbClr val="001C3D"/>
          </a:solidFill>
          <a:latin typeface="Verdana" charset="0"/>
          <a:ea typeface="ＭＳ Ｐゴシック" charset="-128"/>
          <a:cs typeface="ＭＳ Ｐゴシック" charset="-128"/>
        </a:defRPr>
      </a:lvl4pPr>
      <a:lvl5pPr algn="l" rtl="0" eaLnBrk="0" fontAlgn="base" hangingPunct="0">
        <a:spcBef>
          <a:spcPct val="0"/>
        </a:spcBef>
        <a:spcAft>
          <a:spcPct val="0"/>
        </a:spcAft>
        <a:defRPr sz="3000" b="1">
          <a:solidFill>
            <a:srgbClr val="001C3D"/>
          </a:solidFill>
          <a:latin typeface="Verdana" charset="0"/>
          <a:ea typeface="ＭＳ Ｐゴシック" charset="-128"/>
          <a:cs typeface="ＭＳ Ｐゴシック" charset="-128"/>
        </a:defRPr>
      </a:lvl5pPr>
      <a:lvl6pPr marL="457200" algn="l" rtl="0" fontAlgn="base">
        <a:spcBef>
          <a:spcPct val="0"/>
        </a:spcBef>
        <a:spcAft>
          <a:spcPct val="0"/>
        </a:spcAft>
        <a:defRPr sz="3000" b="1">
          <a:solidFill>
            <a:srgbClr val="001C3D"/>
          </a:solidFill>
          <a:latin typeface="Verdana" charset="0"/>
        </a:defRPr>
      </a:lvl6pPr>
      <a:lvl7pPr marL="914400" algn="l" rtl="0" fontAlgn="base">
        <a:spcBef>
          <a:spcPct val="0"/>
        </a:spcBef>
        <a:spcAft>
          <a:spcPct val="0"/>
        </a:spcAft>
        <a:defRPr sz="3000" b="1">
          <a:solidFill>
            <a:srgbClr val="001C3D"/>
          </a:solidFill>
          <a:latin typeface="Verdana" charset="0"/>
        </a:defRPr>
      </a:lvl7pPr>
      <a:lvl8pPr marL="1371600" algn="l" rtl="0" fontAlgn="base">
        <a:spcBef>
          <a:spcPct val="0"/>
        </a:spcBef>
        <a:spcAft>
          <a:spcPct val="0"/>
        </a:spcAft>
        <a:defRPr sz="3000" b="1">
          <a:solidFill>
            <a:srgbClr val="001C3D"/>
          </a:solidFill>
          <a:latin typeface="Verdana" charset="0"/>
        </a:defRPr>
      </a:lvl8pPr>
      <a:lvl9pPr marL="1828800" algn="l" rtl="0" fontAlgn="base">
        <a:spcBef>
          <a:spcPct val="0"/>
        </a:spcBef>
        <a:spcAft>
          <a:spcPct val="0"/>
        </a:spcAft>
        <a:defRPr sz="3000" b="1">
          <a:solidFill>
            <a:srgbClr val="001C3D"/>
          </a:solidFill>
          <a:latin typeface="Verdana" charset="0"/>
        </a:defRPr>
      </a:lvl9pPr>
    </p:titleStyle>
    <p:bodyStyle>
      <a:lvl1pPr marL="342900" indent="-342900" algn="l" rtl="0" eaLnBrk="0" fontAlgn="base" hangingPunct="0">
        <a:spcBef>
          <a:spcPct val="20000"/>
        </a:spcBef>
        <a:spcAft>
          <a:spcPct val="0"/>
        </a:spcAft>
        <a:buChar char="•"/>
        <a:defRPr sz="3200">
          <a:solidFill>
            <a:srgbClr val="001C3D"/>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001C3D"/>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1C3D"/>
          </a:solidFill>
          <a:latin typeface="+mn-lt"/>
          <a:ea typeface="ＭＳ Ｐゴシック" charset="-128"/>
        </a:defRPr>
      </a:lvl3pPr>
      <a:lvl4pPr marL="1562100" indent="-228600" algn="l" rtl="0" eaLnBrk="0" fontAlgn="base" hangingPunct="0">
        <a:spcBef>
          <a:spcPct val="20000"/>
        </a:spcBef>
        <a:spcAft>
          <a:spcPct val="0"/>
        </a:spcAft>
        <a:buChar char="–"/>
        <a:defRPr sz="2000">
          <a:solidFill>
            <a:srgbClr val="001C3D"/>
          </a:solidFill>
          <a:latin typeface="+mn-lt"/>
          <a:ea typeface="ＭＳ Ｐゴシック" charset="-128"/>
        </a:defRPr>
      </a:lvl4pPr>
      <a:lvl5pPr marL="1981200" indent="-228600" algn="l" rtl="0" eaLnBrk="0" fontAlgn="base" hangingPunct="0">
        <a:spcBef>
          <a:spcPct val="20000"/>
        </a:spcBef>
        <a:spcAft>
          <a:spcPct val="0"/>
        </a:spcAft>
        <a:buChar char="»"/>
        <a:defRPr sz="2000">
          <a:solidFill>
            <a:srgbClr val="001C3D"/>
          </a:solidFill>
          <a:latin typeface="+mn-lt"/>
          <a:ea typeface="ＭＳ Ｐゴシック" charset="-128"/>
        </a:defRPr>
      </a:lvl5pPr>
      <a:lvl6pPr marL="2438400" indent="-228600" algn="l" rtl="0" fontAlgn="base">
        <a:spcBef>
          <a:spcPct val="20000"/>
        </a:spcBef>
        <a:spcAft>
          <a:spcPct val="0"/>
        </a:spcAft>
        <a:buChar char="»"/>
        <a:defRPr sz="2000">
          <a:solidFill>
            <a:srgbClr val="001C3D"/>
          </a:solidFill>
          <a:latin typeface="+mn-lt"/>
          <a:ea typeface="ＭＳ Ｐゴシック" charset="-128"/>
        </a:defRPr>
      </a:lvl6pPr>
      <a:lvl7pPr marL="2895600" indent="-228600" algn="l" rtl="0" fontAlgn="base">
        <a:spcBef>
          <a:spcPct val="20000"/>
        </a:spcBef>
        <a:spcAft>
          <a:spcPct val="0"/>
        </a:spcAft>
        <a:buChar char="»"/>
        <a:defRPr sz="2000">
          <a:solidFill>
            <a:srgbClr val="001C3D"/>
          </a:solidFill>
          <a:latin typeface="+mn-lt"/>
          <a:ea typeface="ＭＳ Ｐゴシック" charset="-128"/>
        </a:defRPr>
      </a:lvl7pPr>
      <a:lvl8pPr marL="3352800" indent="-228600" algn="l" rtl="0" fontAlgn="base">
        <a:spcBef>
          <a:spcPct val="20000"/>
        </a:spcBef>
        <a:spcAft>
          <a:spcPct val="0"/>
        </a:spcAft>
        <a:buChar char="»"/>
        <a:defRPr sz="2000">
          <a:solidFill>
            <a:srgbClr val="001C3D"/>
          </a:solidFill>
          <a:latin typeface="+mn-lt"/>
          <a:ea typeface="ＭＳ Ｐゴシック" charset="-128"/>
        </a:defRPr>
      </a:lvl8pPr>
      <a:lvl9pPr marL="3810000" indent="-228600" algn="l" rtl="0" fontAlgn="base">
        <a:spcBef>
          <a:spcPct val="20000"/>
        </a:spcBef>
        <a:spcAft>
          <a:spcPct val="0"/>
        </a:spcAft>
        <a:buChar char="»"/>
        <a:defRPr sz="2000">
          <a:solidFill>
            <a:srgbClr val="001C3D"/>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3.bin"/><Relationship Id="rId5" Type="http://schemas.openxmlformats.org/officeDocument/2006/relationships/image" Target="../media/image25.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4.bin"/><Relationship Id="rId5" Type="http://schemas.openxmlformats.org/officeDocument/2006/relationships/image" Target="../media/image26.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chart" Target="../charts/chart2.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5" Type="http://schemas.openxmlformats.org/officeDocument/2006/relationships/chart" Target="../charts/chart12.xml"/><Relationship Id="rId6"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chart" Target="../charts/chart16.xml"/><Relationship Id="rId5" Type="http://schemas.openxmlformats.org/officeDocument/2006/relationships/chart" Target="../charts/chart17.xml"/><Relationship Id="rId6" Type="http://schemas.openxmlformats.org/officeDocument/2006/relationships/chart" Target="../charts/chart18.xml"/><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4" Type="http://schemas.openxmlformats.org/officeDocument/2006/relationships/chart" Target="../charts/chart21.xml"/><Relationship Id="rId5" Type="http://schemas.openxmlformats.org/officeDocument/2006/relationships/chart" Target="../charts/chart22.xml"/><Relationship Id="rId6" Type="http://schemas.openxmlformats.org/officeDocument/2006/relationships/chart" Target="../charts/chart23.xml"/><Relationship Id="rId7" Type="http://schemas.openxmlformats.org/officeDocument/2006/relationships/chart" Target="../charts/chart24.xml"/><Relationship Id="rId1" Type="http://schemas.openxmlformats.org/officeDocument/2006/relationships/slideLayout" Target="../slideLayouts/slideLayout2.xml"/><Relationship Id="rId2" Type="http://schemas.openxmlformats.org/officeDocument/2006/relationships/chart" Target="../charts/char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chart" Target="../charts/char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chart" Target="../charts/char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chart" Target="../charts/char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chart" Target="../charts/char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chart" Target="../charts/char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chart" Target="../charts/char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chart" Target="../charts/char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chart" Target="../charts/chart3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9.png"/><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 Id="rId3"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 Id="rId3"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62.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chart" Target="../charts/char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chart" Target="../charts/chart34.xml"/></Relationships>
</file>

<file path=ppt/slides/_rels/slide65.xml.rels><?xml version="1.0" encoding="UTF-8" standalone="yes"?>
<Relationships xmlns="http://schemas.openxmlformats.org/package/2006/relationships"><Relationship Id="rId3" Type="http://schemas.openxmlformats.org/officeDocument/2006/relationships/hyperlink" Target="http://www.google.nl/url?sa=i&amp;rct=j&amp;q=call&amp;source=images&amp;cd=&amp;cad=rja&amp;docid=2BLecQu4Us9eFM&amp;tbnid=5gzlMXeM3aSoFM:&amp;ved=0CAUQjRw&amp;url=http://www.empowernetwork.com/lpridgen/blog/weekly-power-hour-call/&amp;ei=YY3NUdqoBYGc0QXQoIGIAg&amp;bvm=bv.48572450,d.ZWU&amp;psig=AFQjCNH_hykQgrmnEWPYzSkTMtPp_utFdw&amp;ust=1372511959389284" TargetMode="External"/><Relationship Id="rId4" Type="http://schemas.openxmlformats.org/officeDocument/2006/relationships/image" Target="../media/image46.jpeg"/><Relationship Id="rId5"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7" Type="http://schemas.openxmlformats.org/officeDocument/2006/relationships/image" Target="../media/image52.jpeg"/><Relationship Id="rId8" Type="http://schemas.openxmlformats.org/officeDocument/2006/relationships/image" Target="../media/image53.jpeg"/><Relationship Id="rId9" Type="http://schemas.openxmlformats.org/officeDocument/2006/relationships/image" Target="../media/image54.jpeg"/><Relationship Id="rId10"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5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 Id="rId3" Type="http://schemas.openxmlformats.org/officeDocument/2006/relationships/image" Target="../media/image5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3.png"/><Relationship Id="rId5" Type="http://schemas.openxmlformats.org/officeDocument/2006/relationships/oleObject" Target="../embeddings/oleObject1.bin"/><Relationship Id="rId6" Type="http://schemas.openxmlformats.org/officeDocument/2006/relationships/image" Target="../media/image21.png"/><Relationship Id="rId7" Type="http://schemas.openxmlformats.org/officeDocument/2006/relationships/oleObject" Target="../embeddings/oleObject2.bin"/><Relationship Id="rId8" Type="http://schemas.openxmlformats.org/officeDocument/2006/relationships/image" Target="../media/image2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28600" y="1905000"/>
            <a:ext cx="82296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60000"/>
              </a:lnSpc>
              <a:spcBef>
                <a:spcPct val="50000"/>
              </a:spcBef>
            </a:pPr>
            <a:endParaRPr lang="en-US" sz="8000" b="1">
              <a:solidFill>
                <a:srgbClr val="FFFFFF"/>
              </a:solidFill>
            </a:endParaRPr>
          </a:p>
        </p:txBody>
      </p:sp>
      <p:sp>
        <p:nvSpPr>
          <p:cNvPr id="18435" name="Text Box 5"/>
          <p:cNvSpPr txBox="1">
            <a:spLocks noChangeArrowheads="1"/>
          </p:cNvSpPr>
          <p:nvPr/>
        </p:nvSpPr>
        <p:spPr bwMode="auto">
          <a:xfrm>
            <a:off x="4419600" y="5326063"/>
            <a:ext cx="822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spcBef>
                <a:spcPct val="50000"/>
              </a:spcBef>
            </a:pPr>
            <a:r>
              <a:rPr lang="en-US" sz="2000" b="1">
                <a:solidFill>
                  <a:srgbClr val="FFFFFF"/>
                </a:solidFill>
              </a:rPr>
              <a:t>Inez Myin-Germeys</a:t>
            </a:r>
          </a:p>
          <a:p>
            <a:pPr>
              <a:spcBef>
                <a:spcPct val="50000"/>
              </a:spcBef>
            </a:pPr>
            <a:r>
              <a:rPr lang="en-US" sz="2000" b="1">
                <a:solidFill>
                  <a:srgbClr val="FFFFFF"/>
                </a:solidFill>
              </a:rPr>
              <a:t>Prof. of Ecological Psychiatry</a:t>
            </a:r>
            <a:endParaRPr lang="en-US" sz="2000">
              <a:solidFill>
                <a:srgbClr val="FFFFFF"/>
              </a:solidFill>
            </a:endParaRPr>
          </a:p>
        </p:txBody>
      </p:sp>
      <p:sp>
        <p:nvSpPr>
          <p:cNvPr id="18436" name="TextBox 3"/>
          <p:cNvSpPr txBox="1">
            <a:spLocks noChangeArrowheads="1"/>
          </p:cNvSpPr>
          <p:nvPr/>
        </p:nvSpPr>
        <p:spPr bwMode="auto">
          <a:xfrm>
            <a:off x="228600" y="2057400"/>
            <a:ext cx="830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r>
              <a:rPr lang="en-US" b="1" dirty="0" smtClean="0">
                <a:solidFill>
                  <a:schemeClr val="bg1"/>
                </a:solidFill>
              </a:rPr>
              <a:t>Trauma </a:t>
            </a:r>
            <a:r>
              <a:rPr lang="en-US" b="1" dirty="0">
                <a:solidFill>
                  <a:schemeClr val="bg1"/>
                </a:solidFill>
              </a:rPr>
              <a:t>and psychosis: </a:t>
            </a:r>
          </a:p>
          <a:p>
            <a:pPr algn="ctr"/>
            <a:r>
              <a:rPr lang="en-US" b="1" dirty="0">
                <a:solidFill>
                  <a:schemeClr val="bg1"/>
                </a:solidFill>
              </a:rPr>
              <a:t>from macro to micro-environment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34819" name="Rectangle 3"/>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20" name="Text Box 4"/>
          <p:cNvSpPr txBox="1">
            <a:spLocks noChangeArrowheads="1"/>
          </p:cNvSpPr>
          <p:nvPr/>
        </p:nvSpPr>
        <p:spPr bwMode="auto">
          <a:xfrm>
            <a:off x="228600" y="533400"/>
            <a:ext cx="723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Trauma in patients with psychosis</a:t>
            </a:r>
            <a:endParaRPr lang="en-US" sz="2400">
              <a:solidFill>
                <a:schemeClr val="tx1"/>
              </a:solidFill>
              <a:latin typeface="Comic Sans MS" charset="0"/>
            </a:endParaRPr>
          </a:p>
        </p:txBody>
      </p:sp>
      <p:sp>
        <p:nvSpPr>
          <p:cNvPr id="34821"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34823" name="Oval 9"/>
          <p:cNvSpPr>
            <a:spLocks noChangeArrowheads="1"/>
          </p:cNvSpPr>
          <p:nvPr/>
        </p:nvSpPr>
        <p:spPr bwMode="auto">
          <a:xfrm>
            <a:off x="76200" y="2377405"/>
            <a:ext cx="2743200" cy="1371600"/>
          </a:xfrm>
          <a:prstGeom prst="ellipse">
            <a:avLst/>
          </a:prstGeom>
          <a:solidFill>
            <a:schemeClr val="accent1"/>
          </a:solidFill>
          <a:ln w="38100">
            <a:solidFill>
              <a:schemeClr val="tx1"/>
            </a:solidFill>
            <a:round/>
            <a:headEnd/>
            <a:tailEnd/>
          </a:ln>
        </p:spPr>
        <p:txBody>
          <a:bodyPr/>
          <a:lstStyle/>
          <a:p>
            <a:pPr algn="ctr">
              <a:spcAft>
                <a:spcPts val="1200"/>
              </a:spcAft>
            </a:pPr>
            <a:r>
              <a:rPr lang="en-US" dirty="0"/>
              <a:t>271 Patients</a:t>
            </a:r>
          </a:p>
        </p:txBody>
      </p:sp>
      <p:sp>
        <p:nvSpPr>
          <p:cNvPr id="34824" name="Oval 11"/>
          <p:cNvSpPr>
            <a:spLocks noChangeArrowheads="1"/>
          </p:cNvSpPr>
          <p:nvPr/>
        </p:nvSpPr>
        <p:spPr bwMode="auto">
          <a:xfrm>
            <a:off x="5943600" y="2377405"/>
            <a:ext cx="2743200" cy="1371600"/>
          </a:xfrm>
          <a:prstGeom prst="ellipse">
            <a:avLst/>
          </a:prstGeom>
          <a:solidFill>
            <a:schemeClr val="accent1"/>
          </a:solidFill>
          <a:ln w="38100">
            <a:solidFill>
              <a:schemeClr val="tx1"/>
            </a:solidFill>
            <a:round/>
            <a:headEnd/>
            <a:tailEnd/>
          </a:ln>
        </p:spPr>
        <p:txBody>
          <a:bodyPr/>
          <a:lstStyle/>
          <a:p>
            <a:pPr algn="ctr"/>
            <a:r>
              <a:rPr lang="en-US"/>
              <a:t>227 Controls</a:t>
            </a:r>
          </a:p>
        </p:txBody>
      </p:sp>
      <p:cxnSp>
        <p:nvCxnSpPr>
          <p:cNvPr id="15" name="Straight Arrow Connector 14"/>
          <p:cNvCxnSpPr/>
          <p:nvPr/>
        </p:nvCxnSpPr>
        <p:spPr bwMode="auto">
          <a:xfrm rot="16200000" flipV="1">
            <a:off x="6667501" y="4547517"/>
            <a:ext cx="1295400" cy="3175"/>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p:spPr>
      </p:cxnSp>
      <p:cxnSp>
        <p:nvCxnSpPr>
          <p:cNvPr id="16" name="Straight Arrow Connector 15"/>
          <p:cNvCxnSpPr/>
          <p:nvPr/>
        </p:nvCxnSpPr>
        <p:spPr bwMode="auto">
          <a:xfrm rot="16200000" flipV="1">
            <a:off x="800894" y="4548311"/>
            <a:ext cx="1295400" cy="1588"/>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p:spPr>
      </p:cxnSp>
      <p:cxnSp>
        <p:nvCxnSpPr>
          <p:cNvPr id="34827" name="Straight Connector 17"/>
          <p:cNvCxnSpPr>
            <a:cxnSpLocks noChangeShapeType="1"/>
          </p:cNvCxnSpPr>
          <p:nvPr/>
        </p:nvCxnSpPr>
        <p:spPr bwMode="auto">
          <a:xfrm>
            <a:off x="1447800" y="5196805"/>
            <a:ext cx="58674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26636" name="TextBox 18"/>
          <p:cNvSpPr txBox="1">
            <a:spLocks noChangeArrowheads="1"/>
          </p:cNvSpPr>
          <p:nvPr/>
        </p:nvSpPr>
        <p:spPr bwMode="auto">
          <a:xfrm>
            <a:off x="3657600" y="5425405"/>
            <a:ext cx="2733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OR= 4.57 </a:t>
            </a:r>
            <a:r>
              <a:rPr lang="en-US" sz="2800" b="1" baseline="30000">
                <a:solidFill>
                  <a:srgbClr val="E25132"/>
                </a:solidFill>
              </a:rPr>
              <a:t>***</a:t>
            </a:r>
            <a:endParaRPr lang="en-US" sz="2800" b="1">
              <a:solidFill>
                <a:srgbClr val="E25132"/>
              </a:solidFill>
            </a:endParaRPr>
          </a:p>
        </p:txBody>
      </p:sp>
      <p:pic>
        <p:nvPicPr>
          <p:cNvPr id="13" name="Picture 12" descr="GROU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268760"/>
            <a:ext cx="2232248" cy="74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00192" y="6548953"/>
            <a:ext cx="2491713" cy="276999"/>
          </a:xfrm>
          <a:prstGeom prst="rect">
            <a:avLst/>
          </a:prstGeom>
          <a:noFill/>
        </p:spPr>
        <p:txBody>
          <a:bodyPr wrap="none" rtlCol="0">
            <a:spAutoFit/>
          </a:bodyPr>
          <a:lstStyle/>
          <a:p>
            <a:r>
              <a:rPr lang="en-US" sz="1200" dirty="0" err="1" smtClean="0"/>
              <a:t>Heins</a:t>
            </a:r>
            <a:r>
              <a:rPr lang="en-US" sz="1200" dirty="0" smtClean="0"/>
              <a:t> et al, Am J Psych, 2011</a:t>
            </a:r>
            <a:endParaRPr lang="en-US"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36867" name="Rectangle 3"/>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68" name="Text Box 4"/>
          <p:cNvSpPr txBox="1">
            <a:spLocks noChangeArrowheads="1"/>
          </p:cNvSpPr>
          <p:nvPr/>
        </p:nvSpPr>
        <p:spPr bwMode="auto">
          <a:xfrm>
            <a:off x="228600" y="533400"/>
            <a:ext cx="389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Trauma in siblings</a:t>
            </a:r>
            <a:endParaRPr lang="en-US" sz="2400">
              <a:solidFill>
                <a:schemeClr val="tx1"/>
              </a:solidFill>
              <a:latin typeface="Comic Sans MS" charset="0"/>
            </a:endParaRPr>
          </a:p>
        </p:txBody>
      </p:sp>
      <p:sp>
        <p:nvSpPr>
          <p:cNvPr id="36869"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36870" name="Oval 9"/>
          <p:cNvSpPr>
            <a:spLocks noChangeArrowheads="1"/>
          </p:cNvSpPr>
          <p:nvPr/>
        </p:nvSpPr>
        <p:spPr bwMode="auto">
          <a:xfrm>
            <a:off x="76200" y="3124200"/>
            <a:ext cx="2743200" cy="1371600"/>
          </a:xfrm>
          <a:prstGeom prst="ellipse">
            <a:avLst/>
          </a:prstGeom>
          <a:solidFill>
            <a:schemeClr val="accent1"/>
          </a:solidFill>
          <a:ln w="38100">
            <a:solidFill>
              <a:schemeClr val="tx1"/>
            </a:solidFill>
            <a:round/>
            <a:headEnd/>
            <a:tailEnd/>
          </a:ln>
        </p:spPr>
        <p:txBody>
          <a:bodyPr/>
          <a:lstStyle/>
          <a:p>
            <a:pPr algn="ctr">
              <a:spcAft>
                <a:spcPts val="1200"/>
              </a:spcAft>
            </a:pPr>
            <a:r>
              <a:rPr lang="en-US"/>
              <a:t>271 Patients</a:t>
            </a:r>
          </a:p>
        </p:txBody>
      </p:sp>
      <p:sp>
        <p:nvSpPr>
          <p:cNvPr id="36871" name="Oval 10"/>
          <p:cNvSpPr>
            <a:spLocks noChangeArrowheads="1"/>
          </p:cNvSpPr>
          <p:nvPr/>
        </p:nvSpPr>
        <p:spPr bwMode="auto">
          <a:xfrm>
            <a:off x="2971800" y="3124200"/>
            <a:ext cx="2743200" cy="1371600"/>
          </a:xfrm>
          <a:prstGeom prst="ellipse">
            <a:avLst/>
          </a:prstGeom>
          <a:solidFill>
            <a:schemeClr val="accent1"/>
          </a:solidFill>
          <a:ln w="38100">
            <a:solidFill>
              <a:schemeClr val="tx1"/>
            </a:solidFill>
            <a:round/>
            <a:headEnd/>
            <a:tailEnd/>
          </a:ln>
        </p:spPr>
        <p:txBody>
          <a:bodyPr/>
          <a:lstStyle/>
          <a:p>
            <a:pPr algn="ctr"/>
            <a:r>
              <a:rPr lang="en-US"/>
              <a:t>259 Siblings</a:t>
            </a:r>
          </a:p>
        </p:txBody>
      </p:sp>
      <p:sp>
        <p:nvSpPr>
          <p:cNvPr id="36872" name="Oval 11"/>
          <p:cNvSpPr>
            <a:spLocks noChangeArrowheads="1"/>
          </p:cNvSpPr>
          <p:nvPr/>
        </p:nvSpPr>
        <p:spPr bwMode="auto">
          <a:xfrm>
            <a:off x="5943600" y="3124200"/>
            <a:ext cx="2743200" cy="1371600"/>
          </a:xfrm>
          <a:prstGeom prst="ellipse">
            <a:avLst/>
          </a:prstGeom>
          <a:solidFill>
            <a:schemeClr val="accent1"/>
          </a:solidFill>
          <a:ln w="38100">
            <a:solidFill>
              <a:schemeClr val="tx1"/>
            </a:solidFill>
            <a:round/>
            <a:headEnd/>
            <a:tailEnd/>
          </a:ln>
        </p:spPr>
        <p:txBody>
          <a:bodyPr/>
          <a:lstStyle/>
          <a:p>
            <a:pPr algn="ctr"/>
            <a:r>
              <a:rPr lang="en-US"/>
              <a:t>227 Controls</a:t>
            </a:r>
          </a:p>
        </p:txBody>
      </p:sp>
      <p:cxnSp>
        <p:nvCxnSpPr>
          <p:cNvPr id="15" name="Straight Arrow Connector 14"/>
          <p:cNvCxnSpPr/>
          <p:nvPr/>
        </p:nvCxnSpPr>
        <p:spPr bwMode="auto">
          <a:xfrm rot="16200000" flipV="1">
            <a:off x="6667501" y="5216525"/>
            <a:ext cx="1295400" cy="3175"/>
          </a:xfrm>
          <a:prstGeom prst="straightConnector1">
            <a:avLst/>
          </a:prstGeom>
          <a:solidFill>
            <a:schemeClr val="accent1"/>
          </a:solidFill>
          <a:ln w="38100" cap="flat" cmpd="sng" algn="ctr">
            <a:solidFill>
              <a:schemeClr val="accent6">
                <a:lumMod val="20000"/>
                <a:lumOff val="80000"/>
              </a:schemeClr>
            </a:solidFill>
            <a:prstDash val="solid"/>
            <a:round/>
            <a:headEnd type="none" w="med" len="med"/>
            <a:tailEnd type="arrow"/>
          </a:ln>
          <a:effectLst/>
        </p:spPr>
      </p:cxnSp>
      <p:cxnSp>
        <p:nvCxnSpPr>
          <p:cNvPr id="16" name="Straight Arrow Connector 15"/>
          <p:cNvCxnSpPr/>
          <p:nvPr/>
        </p:nvCxnSpPr>
        <p:spPr bwMode="auto">
          <a:xfrm rot="16200000" flipV="1">
            <a:off x="800894" y="5217319"/>
            <a:ext cx="1295400" cy="1588"/>
          </a:xfrm>
          <a:prstGeom prst="straightConnector1">
            <a:avLst/>
          </a:prstGeom>
          <a:solidFill>
            <a:schemeClr val="accent1"/>
          </a:solidFill>
          <a:ln w="38100" cap="flat" cmpd="sng" algn="ctr">
            <a:solidFill>
              <a:schemeClr val="accent6">
                <a:lumMod val="20000"/>
                <a:lumOff val="80000"/>
              </a:schemeClr>
            </a:solidFill>
            <a:prstDash val="solid"/>
            <a:round/>
            <a:headEnd type="none" w="med" len="med"/>
            <a:tailEnd type="arrow"/>
          </a:ln>
          <a:effectLst/>
        </p:spPr>
      </p:cxnSp>
      <p:cxnSp>
        <p:nvCxnSpPr>
          <p:cNvPr id="18" name="Straight Connector 17"/>
          <p:cNvCxnSpPr/>
          <p:nvPr/>
        </p:nvCxnSpPr>
        <p:spPr bwMode="auto">
          <a:xfrm>
            <a:off x="1447800" y="5865813"/>
            <a:ext cx="5867400" cy="1587"/>
          </a:xfrm>
          <a:prstGeom prst="line">
            <a:avLst/>
          </a:prstGeom>
          <a:solidFill>
            <a:schemeClr val="accent1"/>
          </a:solidFill>
          <a:ln w="38100" cap="flat" cmpd="sng" algn="ctr">
            <a:solidFill>
              <a:schemeClr val="accent6">
                <a:lumMod val="20000"/>
                <a:lumOff val="80000"/>
              </a:schemeClr>
            </a:solidFill>
            <a:prstDash val="solid"/>
            <a:round/>
            <a:headEnd type="none" w="med" len="med"/>
            <a:tailEnd type="none" w="med" len="med"/>
          </a:ln>
          <a:effectLst/>
        </p:spPr>
      </p:cxnSp>
      <p:cxnSp>
        <p:nvCxnSpPr>
          <p:cNvPr id="13" name="Straight Arrow Connector 12"/>
          <p:cNvCxnSpPr/>
          <p:nvPr/>
        </p:nvCxnSpPr>
        <p:spPr bwMode="auto">
          <a:xfrm rot="5400000">
            <a:off x="800894" y="2323306"/>
            <a:ext cx="1295400" cy="1588"/>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p:spPr>
      </p:cxnSp>
      <p:cxnSp>
        <p:nvCxnSpPr>
          <p:cNvPr id="14" name="Straight Arrow Connector 13"/>
          <p:cNvCxnSpPr/>
          <p:nvPr/>
        </p:nvCxnSpPr>
        <p:spPr bwMode="auto">
          <a:xfrm rot="5400000">
            <a:off x="3696494" y="2323306"/>
            <a:ext cx="1295400" cy="1588"/>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p:spPr>
      </p:cxnSp>
      <p:cxnSp>
        <p:nvCxnSpPr>
          <p:cNvPr id="36878" name="Straight Connector 16"/>
          <p:cNvCxnSpPr>
            <a:cxnSpLocks noChangeShapeType="1"/>
          </p:cNvCxnSpPr>
          <p:nvPr/>
        </p:nvCxnSpPr>
        <p:spPr bwMode="auto">
          <a:xfrm>
            <a:off x="1447800" y="1676400"/>
            <a:ext cx="28956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36879" name="TextBox 19"/>
          <p:cNvSpPr txBox="1">
            <a:spLocks noChangeArrowheads="1"/>
          </p:cNvSpPr>
          <p:nvPr/>
        </p:nvSpPr>
        <p:spPr bwMode="auto">
          <a:xfrm>
            <a:off x="3581400" y="5562600"/>
            <a:ext cx="2100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9451"/>
                </a:solidFill>
              </a:rPr>
              <a:t>OR= 4.57</a:t>
            </a:r>
          </a:p>
        </p:txBody>
      </p:sp>
      <p:sp>
        <p:nvSpPr>
          <p:cNvPr id="28689" name="TextBox 20"/>
          <p:cNvSpPr txBox="1">
            <a:spLocks noChangeArrowheads="1"/>
          </p:cNvSpPr>
          <p:nvPr/>
        </p:nvSpPr>
        <p:spPr bwMode="auto">
          <a:xfrm>
            <a:off x="1828800" y="1752600"/>
            <a:ext cx="2733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OR= 2.60 </a:t>
            </a:r>
            <a:r>
              <a:rPr lang="en-US" sz="2800" b="1" baseline="30000">
                <a:solidFill>
                  <a:srgbClr val="E25132"/>
                </a:solidFill>
              </a:rPr>
              <a:t>***</a:t>
            </a:r>
            <a:endParaRPr lang="en-US" sz="2800" b="1">
              <a:solidFill>
                <a:srgbClr val="E25132"/>
              </a:solidFill>
            </a:endParaRPr>
          </a:p>
        </p:txBody>
      </p:sp>
      <p:sp>
        <p:nvSpPr>
          <p:cNvPr id="19" name="TextBox 18"/>
          <p:cNvSpPr txBox="1"/>
          <p:nvPr/>
        </p:nvSpPr>
        <p:spPr>
          <a:xfrm>
            <a:off x="6300192" y="6548953"/>
            <a:ext cx="2491713" cy="276999"/>
          </a:xfrm>
          <a:prstGeom prst="rect">
            <a:avLst/>
          </a:prstGeom>
          <a:noFill/>
        </p:spPr>
        <p:txBody>
          <a:bodyPr wrap="none" rtlCol="0">
            <a:spAutoFit/>
          </a:bodyPr>
          <a:lstStyle/>
          <a:p>
            <a:r>
              <a:rPr lang="en-US" sz="1200" dirty="0" err="1" smtClean="0"/>
              <a:t>Heins</a:t>
            </a:r>
            <a:r>
              <a:rPr lang="en-US" sz="1200" dirty="0" smtClean="0"/>
              <a:t> et al, Am J Psych, 2011</a:t>
            </a:r>
            <a:endParaRPr lang="en-US"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38915" name="Rectangle 3"/>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16" name="Text Box 4"/>
          <p:cNvSpPr txBox="1">
            <a:spLocks noChangeArrowheads="1"/>
          </p:cNvSpPr>
          <p:nvPr/>
        </p:nvSpPr>
        <p:spPr bwMode="auto">
          <a:xfrm>
            <a:off x="228600" y="533400"/>
            <a:ext cx="467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Trauma and psychosis</a:t>
            </a:r>
            <a:endParaRPr lang="en-US" sz="2400">
              <a:solidFill>
                <a:schemeClr val="tx1"/>
              </a:solidFill>
              <a:latin typeface="Comic Sans MS" charset="0"/>
            </a:endParaRPr>
          </a:p>
        </p:txBody>
      </p:sp>
      <p:sp>
        <p:nvSpPr>
          <p:cNvPr id="38917"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38918" name="Oval 9"/>
          <p:cNvSpPr>
            <a:spLocks noChangeArrowheads="1"/>
          </p:cNvSpPr>
          <p:nvPr/>
        </p:nvSpPr>
        <p:spPr bwMode="auto">
          <a:xfrm>
            <a:off x="76200" y="3124200"/>
            <a:ext cx="2743200" cy="1371600"/>
          </a:xfrm>
          <a:prstGeom prst="ellipse">
            <a:avLst/>
          </a:prstGeom>
          <a:solidFill>
            <a:schemeClr val="accent1"/>
          </a:solidFill>
          <a:ln w="38100">
            <a:solidFill>
              <a:schemeClr val="tx1"/>
            </a:solidFill>
            <a:round/>
            <a:headEnd/>
            <a:tailEnd/>
          </a:ln>
        </p:spPr>
        <p:txBody>
          <a:bodyPr/>
          <a:lstStyle/>
          <a:p>
            <a:pPr algn="ctr">
              <a:spcAft>
                <a:spcPts val="1200"/>
              </a:spcAft>
            </a:pPr>
            <a:r>
              <a:rPr lang="en-US"/>
              <a:t>271 Patients</a:t>
            </a:r>
          </a:p>
        </p:txBody>
      </p:sp>
      <p:sp>
        <p:nvSpPr>
          <p:cNvPr id="38919" name="Oval 10"/>
          <p:cNvSpPr>
            <a:spLocks noChangeArrowheads="1"/>
          </p:cNvSpPr>
          <p:nvPr/>
        </p:nvSpPr>
        <p:spPr bwMode="auto">
          <a:xfrm>
            <a:off x="2971800" y="3124200"/>
            <a:ext cx="2743200" cy="1371600"/>
          </a:xfrm>
          <a:prstGeom prst="ellipse">
            <a:avLst/>
          </a:prstGeom>
          <a:solidFill>
            <a:schemeClr val="accent1"/>
          </a:solidFill>
          <a:ln w="38100">
            <a:solidFill>
              <a:schemeClr val="tx1"/>
            </a:solidFill>
            <a:round/>
            <a:headEnd/>
            <a:tailEnd/>
          </a:ln>
        </p:spPr>
        <p:txBody>
          <a:bodyPr/>
          <a:lstStyle/>
          <a:p>
            <a:pPr algn="ctr"/>
            <a:r>
              <a:rPr lang="en-US"/>
              <a:t>259 Siblings</a:t>
            </a:r>
          </a:p>
        </p:txBody>
      </p:sp>
      <p:sp>
        <p:nvSpPr>
          <p:cNvPr id="38920" name="Oval 11"/>
          <p:cNvSpPr>
            <a:spLocks noChangeArrowheads="1"/>
          </p:cNvSpPr>
          <p:nvPr/>
        </p:nvSpPr>
        <p:spPr bwMode="auto">
          <a:xfrm>
            <a:off x="5943600" y="3124200"/>
            <a:ext cx="2743200" cy="1371600"/>
          </a:xfrm>
          <a:prstGeom prst="ellipse">
            <a:avLst/>
          </a:prstGeom>
          <a:solidFill>
            <a:schemeClr val="accent1"/>
          </a:solidFill>
          <a:ln w="38100">
            <a:solidFill>
              <a:schemeClr val="tx1"/>
            </a:solidFill>
            <a:round/>
            <a:headEnd/>
            <a:tailEnd/>
          </a:ln>
        </p:spPr>
        <p:txBody>
          <a:bodyPr/>
          <a:lstStyle/>
          <a:p>
            <a:pPr algn="ctr"/>
            <a:r>
              <a:rPr lang="en-US"/>
              <a:t>227 Controls</a:t>
            </a:r>
          </a:p>
        </p:txBody>
      </p:sp>
      <p:cxnSp>
        <p:nvCxnSpPr>
          <p:cNvPr id="15" name="Straight Arrow Connector 14"/>
          <p:cNvCxnSpPr/>
          <p:nvPr/>
        </p:nvCxnSpPr>
        <p:spPr bwMode="auto">
          <a:xfrm rot="16200000" flipV="1">
            <a:off x="6667501" y="5216525"/>
            <a:ext cx="1295400" cy="3175"/>
          </a:xfrm>
          <a:prstGeom prst="straightConnector1">
            <a:avLst/>
          </a:prstGeom>
          <a:solidFill>
            <a:schemeClr val="accent1"/>
          </a:solidFill>
          <a:ln w="38100" cap="flat" cmpd="sng" algn="ctr">
            <a:solidFill>
              <a:schemeClr val="accent6">
                <a:lumMod val="40000"/>
                <a:lumOff val="60000"/>
              </a:schemeClr>
            </a:solidFill>
            <a:prstDash val="solid"/>
            <a:round/>
            <a:headEnd type="none" w="med" len="med"/>
            <a:tailEnd type="arrow"/>
          </a:ln>
          <a:effectLst/>
        </p:spPr>
      </p:cxnSp>
      <p:cxnSp>
        <p:nvCxnSpPr>
          <p:cNvPr id="16" name="Straight Arrow Connector 15"/>
          <p:cNvCxnSpPr/>
          <p:nvPr/>
        </p:nvCxnSpPr>
        <p:spPr bwMode="auto">
          <a:xfrm rot="16200000" flipV="1">
            <a:off x="800894" y="5217319"/>
            <a:ext cx="1295400" cy="1588"/>
          </a:xfrm>
          <a:prstGeom prst="straightConnector1">
            <a:avLst/>
          </a:prstGeom>
          <a:solidFill>
            <a:schemeClr val="accent1"/>
          </a:solidFill>
          <a:ln w="38100" cap="flat" cmpd="sng" algn="ctr">
            <a:solidFill>
              <a:schemeClr val="accent6">
                <a:lumMod val="40000"/>
                <a:lumOff val="60000"/>
              </a:schemeClr>
            </a:solidFill>
            <a:prstDash val="solid"/>
            <a:round/>
            <a:headEnd type="none" w="med" len="med"/>
            <a:tailEnd type="arrow"/>
          </a:ln>
          <a:effectLst/>
        </p:spPr>
      </p:cxnSp>
      <p:cxnSp>
        <p:nvCxnSpPr>
          <p:cNvPr id="18" name="Straight Connector 17"/>
          <p:cNvCxnSpPr/>
          <p:nvPr/>
        </p:nvCxnSpPr>
        <p:spPr bwMode="auto">
          <a:xfrm>
            <a:off x="1447800" y="5865813"/>
            <a:ext cx="5867400" cy="1587"/>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cxnSp>
        <p:nvCxnSpPr>
          <p:cNvPr id="13" name="Straight Arrow Connector 12"/>
          <p:cNvCxnSpPr/>
          <p:nvPr/>
        </p:nvCxnSpPr>
        <p:spPr bwMode="auto">
          <a:xfrm rot="5400000">
            <a:off x="800894" y="2323306"/>
            <a:ext cx="1295400" cy="1588"/>
          </a:xfrm>
          <a:prstGeom prst="straightConnector1">
            <a:avLst/>
          </a:prstGeom>
          <a:solidFill>
            <a:schemeClr val="accent1"/>
          </a:solidFill>
          <a:ln w="38100" cap="flat" cmpd="sng" algn="ctr">
            <a:solidFill>
              <a:schemeClr val="accent6">
                <a:lumMod val="40000"/>
                <a:lumOff val="60000"/>
              </a:schemeClr>
            </a:solidFill>
            <a:prstDash val="solid"/>
            <a:round/>
            <a:headEnd type="none" w="med" len="med"/>
            <a:tailEnd type="arrow"/>
          </a:ln>
          <a:effectLst/>
        </p:spPr>
      </p:cxnSp>
      <p:cxnSp>
        <p:nvCxnSpPr>
          <p:cNvPr id="14" name="Straight Arrow Connector 13"/>
          <p:cNvCxnSpPr/>
          <p:nvPr/>
        </p:nvCxnSpPr>
        <p:spPr bwMode="auto">
          <a:xfrm rot="5400000">
            <a:off x="3696494" y="2323306"/>
            <a:ext cx="1295400" cy="1588"/>
          </a:xfrm>
          <a:prstGeom prst="straightConnector1">
            <a:avLst/>
          </a:prstGeom>
          <a:solidFill>
            <a:schemeClr val="accent1"/>
          </a:solidFill>
          <a:ln w="38100" cap="flat" cmpd="sng" algn="ctr">
            <a:solidFill>
              <a:schemeClr val="accent6">
                <a:lumMod val="40000"/>
                <a:lumOff val="60000"/>
              </a:schemeClr>
            </a:solidFill>
            <a:prstDash val="solid"/>
            <a:round/>
            <a:headEnd type="none" w="med" len="med"/>
            <a:tailEnd type="arrow"/>
          </a:ln>
          <a:effectLst/>
        </p:spPr>
      </p:cxnSp>
      <p:cxnSp>
        <p:nvCxnSpPr>
          <p:cNvPr id="24591" name="Straight Connector 16"/>
          <p:cNvCxnSpPr>
            <a:cxnSpLocks noChangeShapeType="1"/>
          </p:cNvCxnSpPr>
          <p:nvPr/>
        </p:nvCxnSpPr>
        <p:spPr bwMode="auto">
          <a:xfrm>
            <a:off x="1447800" y="1676400"/>
            <a:ext cx="2895600" cy="1588"/>
          </a:xfrm>
          <a:prstGeom prst="line">
            <a:avLst/>
          </a:prstGeom>
          <a:noFill/>
          <a:ln w="38100">
            <a:solidFill>
              <a:schemeClr val="accent6">
                <a:lumMod val="40000"/>
                <a:lumOff val="60000"/>
              </a:schemeClr>
            </a:solidFill>
            <a:round/>
            <a:headEnd/>
            <a:tailEnd/>
          </a:ln>
        </p:spPr>
      </p:cxnSp>
      <p:sp>
        <p:nvSpPr>
          <p:cNvPr id="38927" name="TextBox 19"/>
          <p:cNvSpPr txBox="1">
            <a:spLocks noChangeArrowheads="1"/>
          </p:cNvSpPr>
          <p:nvPr/>
        </p:nvSpPr>
        <p:spPr bwMode="auto">
          <a:xfrm>
            <a:off x="3581400" y="5562600"/>
            <a:ext cx="2100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9451"/>
                </a:solidFill>
              </a:rPr>
              <a:t>OR= 4.57</a:t>
            </a:r>
          </a:p>
        </p:txBody>
      </p:sp>
      <p:sp>
        <p:nvSpPr>
          <p:cNvPr id="38928" name="TextBox 20"/>
          <p:cNvSpPr txBox="1">
            <a:spLocks noChangeArrowheads="1"/>
          </p:cNvSpPr>
          <p:nvPr/>
        </p:nvSpPr>
        <p:spPr bwMode="auto">
          <a:xfrm>
            <a:off x="1600200" y="1752600"/>
            <a:ext cx="2733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9451"/>
                </a:solidFill>
              </a:rPr>
              <a:t>OR= 2.60 </a:t>
            </a:r>
            <a:r>
              <a:rPr lang="en-US" sz="2800" b="1" baseline="30000">
                <a:solidFill>
                  <a:srgbClr val="E29451"/>
                </a:solidFill>
              </a:rPr>
              <a:t>***</a:t>
            </a:r>
            <a:endParaRPr lang="en-US" sz="2800" b="1">
              <a:solidFill>
                <a:srgbClr val="E29451"/>
              </a:solidFill>
            </a:endParaRPr>
          </a:p>
        </p:txBody>
      </p:sp>
      <p:cxnSp>
        <p:nvCxnSpPr>
          <p:cNvPr id="19" name="Straight Arrow Connector 18"/>
          <p:cNvCxnSpPr/>
          <p:nvPr/>
        </p:nvCxnSpPr>
        <p:spPr bwMode="auto">
          <a:xfrm rot="5400000">
            <a:off x="3934619" y="2323306"/>
            <a:ext cx="1295400" cy="1588"/>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p:spPr>
      </p:cxnSp>
      <p:cxnSp>
        <p:nvCxnSpPr>
          <p:cNvPr id="20" name="Straight Arrow Connector 19"/>
          <p:cNvCxnSpPr/>
          <p:nvPr/>
        </p:nvCxnSpPr>
        <p:spPr bwMode="auto">
          <a:xfrm rot="5400000">
            <a:off x="6830219" y="2323306"/>
            <a:ext cx="1295400" cy="1588"/>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p:spPr>
      </p:cxnSp>
      <p:cxnSp>
        <p:nvCxnSpPr>
          <p:cNvPr id="38931" name="Straight Connector 16"/>
          <p:cNvCxnSpPr>
            <a:cxnSpLocks noChangeShapeType="1"/>
          </p:cNvCxnSpPr>
          <p:nvPr/>
        </p:nvCxnSpPr>
        <p:spPr bwMode="auto">
          <a:xfrm>
            <a:off x="4581525" y="1676400"/>
            <a:ext cx="28956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30741" name="TextBox 20"/>
          <p:cNvSpPr txBox="1">
            <a:spLocks noChangeArrowheads="1"/>
          </p:cNvSpPr>
          <p:nvPr/>
        </p:nvSpPr>
        <p:spPr bwMode="auto">
          <a:xfrm>
            <a:off x="4962525" y="1752600"/>
            <a:ext cx="239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OR= 1.60 </a:t>
            </a:r>
            <a:r>
              <a:rPr lang="en-US" sz="2800" b="1" baseline="30000">
                <a:solidFill>
                  <a:srgbClr val="E25132"/>
                </a:solidFill>
              </a:rPr>
              <a:t>*</a:t>
            </a:r>
            <a:endParaRPr lang="en-US" sz="2800" b="1">
              <a:solidFill>
                <a:srgbClr val="E25132"/>
              </a:solidFill>
            </a:endParaRPr>
          </a:p>
        </p:txBody>
      </p:sp>
      <p:sp>
        <p:nvSpPr>
          <p:cNvPr id="22" name="TextBox 21"/>
          <p:cNvSpPr txBox="1"/>
          <p:nvPr/>
        </p:nvSpPr>
        <p:spPr>
          <a:xfrm>
            <a:off x="6300192" y="6548953"/>
            <a:ext cx="2491713" cy="276999"/>
          </a:xfrm>
          <a:prstGeom prst="rect">
            <a:avLst/>
          </a:prstGeom>
          <a:noFill/>
        </p:spPr>
        <p:txBody>
          <a:bodyPr wrap="none" rtlCol="0">
            <a:spAutoFit/>
          </a:bodyPr>
          <a:lstStyle/>
          <a:p>
            <a:r>
              <a:rPr lang="en-US" sz="1200" dirty="0" err="1" smtClean="0"/>
              <a:t>Heins</a:t>
            </a:r>
            <a:r>
              <a:rPr lang="en-US" sz="1200" dirty="0" smtClean="0"/>
              <a:t> et al, Am J Psych, 2011</a:t>
            </a:r>
            <a:endParaRPr lang="en-US"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40963" name="Rectangle 3"/>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64" name="Text Box 4"/>
          <p:cNvSpPr txBox="1">
            <a:spLocks noChangeArrowheads="1"/>
          </p:cNvSpPr>
          <p:nvPr/>
        </p:nvSpPr>
        <p:spPr bwMode="auto">
          <a:xfrm>
            <a:off x="228600" y="533400"/>
            <a:ext cx="5627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Within person associations</a:t>
            </a:r>
            <a:endParaRPr lang="en-US" sz="2400">
              <a:solidFill>
                <a:schemeClr val="tx1"/>
              </a:solidFill>
              <a:latin typeface="Comic Sans MS" charset="0"/>
            </a:endParaRPr>
          </a:p>
        </p:txBody>
      </p:sp>
      <p:sp>
        <p:nvSpPr>
          <p:cNvPr id="40965"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40966" name="Oval 9"/>
          <p:cNvSpPr>
            <a:spLocks noChangeArrowheads="1"/>
          </p:cNvSpPr>
          <p:nvPr/>
        </p:nvSpPr>
        <p:spPr bwMode="auto">
          <a:xfrm>
            <a:off x="76200" y="1828800"/>
            <a:ext cx="2743200" cy="1371600"/>
          </a:xfrm>
          <a:prstGeom prst="ellipse">
            <a:avLst/>
          </a:prstGeom>
          <a:solidFill>
            <a:schemeClr val="accent1"/>
          </a:solidFill>
          <a:ln w="38100">
            <a:solidFill>
              <a:schemeClr val="tx1"/>
            </a:solidFill>
            <a:round/>
            <a:headEnd/>
            <a:tailEnd/>
          </a:ln>
        </p:spPr>
        <p:txBody>
          <a:bodyPr anchor="ctr"/>
          <a:lstStyle/>
          <a:p>
            <a:pPr algn="ctr">
              <a:spcAft>
                <a:spcPts val="1200"/>
              </a:spcAft>
            </a:pPr>
            <a:r>
              <a:rPr lang="en-US"/>
              <a:t>271 Patients</a:t>
            </a:r>
          </a:p>
        </p:txBody>
      </p:sp>
      <p:sp>
        <p:nvSpPr>
          <p:cNvPr id="11" name="Oval 10"/>
          <p:cNvSpPr/>
          <p:nvPr/>
        </p:nvSpPr>
        <p:spPr bwMode="auto">
          <a:xfrm>
            <a:off x="3048000" y="1828800"/>
            <a:ext cx="2743200" cy="1371600"/>
          </a:xfrm>
          <a:prstGeom prst="ellipse">
            <a:avLst/>
          </a:prstGeom>
          <a:solidFill>
            <a:schemeClr val="accent1">
              <a:alpha val="64000"/>
            </a:schemeClr>
          </a:solidFill>
          <a:ln w="38100" cap="flat" cmpd="sng" algn="ctr">
            <a:solidFill>
              <a:schemeClr val="accent6">
                <a:lumMod val="60000"/>
                <a:lumOff val="40000"/>
              </a:schemeClr>
            </a:solidFill>
            <a:prstDash val="solid"/>
            <a:round/>
            <a:headEnd type="none" w="med" len="med"/>
            <a:tailEnd type="none" w="med" len="med"/>
          </a:ln>
          <a:effectLst/>
        </p:spPr>
        <p:txBody>
          <a:bodyPr anchor="ctr"/>
          <a:lstStyle/>
          <a:p>
            <a:pPr algn="ctr">
              <a:defRPr/>
            </a:pPr>
            <a:r>
              <a:rPr lang="en-US" dirty="0">
                <a:solidFill>
                  <a:schemeClr val="accent6">
                    <a:lumMod val="40000"/>
                    <a:lumOff val="60000"/>
                  </a:schemeClr>
                </a:solidFill>
                <a:ea typeface="+mn-ea"/>
                <a:cs typeface="+mn-cs"/>
              </a:rPr>
              <a:t>259 Siblings</a:t>
            </a:r>
          </a:p>
        </p:txBody>
      </p:sp>
      <p:sp>
        <p:nvSpPr>
          <p:cNvPr id="12" name="Oval 11"/>
          <p:cNvSpPr/>
          <p:nvPr/>
        </p:nvSpPr>
        <p:spPr bwMode="auto">
          <a:xfrm>
            <a:off x="5943600" y="1828800"/>
            <a:ext cx="2743200" cy="1371600"/>
          </a:xfrm>
          <a:prstGeom prst="ellipse">
            <a:avLst/>
          </a:prstGeom>
          <a:solidFill>
            <a:schemeClr val="accent1">
              <a:alpha val="30000"/>
            </a:schemeClr>
          </a:solidFill>
          <a:ln w="38100" cap="flat" cmpd="sng" algn="ctr">
            <a:solidFill>
              <a:schemeClr val="accent6">
                <a:lumMod val="20000"/>
                <a:lumOff val="80000"/>
              </a:schemeClr>
            </a:solidFill>
            <a:prstDash val="solid"/>
            <a:round/>
            <a:headEnd type="none" w="med" len="med"/>
            <a:tailEnd type="none" w="med" len="med"/>
          </a:ln>
          <a:effectLst/>
        </p:spPr>
        <p:txBody>
          <a:bodyPr anchor="ctr"/>
          <a:lstStyle/>
          <a:p>
            <a:pPr algn="ctr">
              <a:defRPr/>
            </a:pPr>
            <a:r>
              <a:rPr lang="en-US" dirty="0">
                <a:solidFill>
                  <a:srgbClr val="CECEEF"/>
                </a:solidFill>
                <a:ea typeface="+mn-ea"/>
                <a:cs typeface="+mn-cs"/>
              </a:rPr>
              <a:t>227</a:t>
            </a:r>
            <a:r>
              <a:rPr lang="en-US" dirty="0">
                <a:ea typeface="+mn-ea"/>
                <a:cs typeface="+mn-cs"/>
              </a:rPr>
              <a:t> </a:t>
            </a:r>
            <a:r>
              <a:rPr lang="en-US" dirty="0">
                <a:solidFill>
                  <a:schemeClr val="accent6">
                    <a:lumMod val="20000"/>
                    <a:lumOff val="80000"/>
                  </a:schemeClr>
                </a:solidFill>
                <a:ea typeface="+mn-ea"/>
                <a:cs typeface="+mn-cs"/>
              </a:rPr>
              <a:t>Controls</a:t>
            </a:r>
          </a:p>
        </p:txBody>
      </p:sp>
      <p:cxnSp>
        <p:nvCxnSpPr>
          <p:cNvPr id="19" name="Straight Arrow Connector 18"/>
          <p:cNvCxnSpPr/>
          <p:nvPr/>
        </p:nvCxnSpPr>
        <p:spPr bwMode="auto">
          <a:xfrm rot="5400000">
            <a:off x="875507" y="3923506"/>
            <a:ext cx="1295400" cy="1587"/>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p:spPr>
      </p:cxnSp>
      <p:cxnSp>
        <p:nvCxnSpPr>
          <p:cNvPr id="22" name="Straight Arrow Connector 21"/>
          <p:cNvCxnSpPr/>
          <p:nvPr/>
        </p:nvCxnSpPr>
        <p:spPr bwMode="auto">
          <a:xfrm rot="5400000">
            <a:off x="6668294" y="3923506"/>
            <a:ext cx="1295400" cy="1588"/>
          </a:xfrm>
          <a:prstGeom prst="straightConnector1">
            <a:avLst/>
          </a:prstGeom>
          <a:solidFill>
            <a:schemeClr val="accent1"/>
          </a:solidFill>
          <a:ln w="38100" cap="flat" cmpd="sng" algn="ctr">
            <a:solidFill>
              <a:schemeClr val="accent6">
                <a:lumMod val="20000"/>
                <a:lumOff val="80000"/>
              </a:schemeClr>
            </a:solidFill>
            <a:prstDash val="solid"/>
            <a:round/>
            <a:headEnd type="none" w="med" len="med"/>
            <a:tailEnd type="arrow"/>
          </a:ln>
          <a:effectLst/>
        </p:spPr>
      </p:cxnSp>
      <p:sp>
        <p:nvSpPr>
          <p:cNvPr id="40971" name="Oval 24"/>
          <p:cNvSpPr>
            <a:spLocks noChangeArrowheads="1"/>
          </p:cNvSpPr>
          <p:nvPr/>
        </p:nvSpPr>
        <p:spPr bwMode="auto">
          <a:xfrm>
            <a:off x="152400" y="4648200"/>
            <a:ext cx="2819400" cy="1371600"/>
          </a:xfrm>
          <a:prstGeom prst="ellipse">
            <a:avLst/>
          </a:prstGeom>
          <a:solidFill>
            <a:schemeClr val="accent1"/>
          </a:solidFill>
          <a:ln w="38100">
            <a:solidFill>
              <a:schemeClr val="tx1"/>
            </a:solidFill>
            <a:round/>
            <a:headEnd/>
            <a:tailEnd/>
          </a:ln>
        </p:spPr>
        <p:txBody>
          <a:bodyPr anchor="ctr"/>
          <a:lstStyle/>
          <a:p>
            <a:pPr algn="ctr">
              <a:spcAft>
                <a:spcPts val="1200"/>
              </a:spcAft>
            </a:pPr>
            <a:r>
              <a:rPr lang="en-US" sz="2400" b="1"/>
              <a:t>Symptoms</a:t>
            </a:r>
          </a:p>
        </p:txBody>
      </p:sp>
      <p:sp>
        <p:nvSpPr>
          <p:cNvPr id="26" name="Oval 25"/>
          <p:cNvSpPr/>
          <p:nvPr/>
        </p:nvSpPr>
        <p:spPr bwMode="auto">
          <a:xfrm>
            <a:off x="3048000" y="4648200"/>
            <a:ext cx="2819400" cy="1371600"/>
          </a:xfrm>
          <a:prstGeom prst="ellipse">
            <a:avLst/>
          </a:prstGeom>
          <a:solidFill>
            <a:schemeClr val="accent1">
              <a:alpha val="62000"/>
            </a:schemeClr>
          </a:solidFill>
          <a:ln w="38100" cap="flat" cmpd="sng" algn="ctr">
            <a:solidFill>
              <a:schemeClr val="accent6">
                <a:lumMod val="60000"/>
                <a:lumOff val="40000"/>
              </a:schemeClr>
            </a:solidFill>
            <a:prstDash val="solid"/>
            <a:round/>
            <a:headEnd type="none" w="med" len="med"/>
            <a:tailEnd type="none" w="med" len="med"/>
          </a:ln>
          <a:effectLst/>
        </p:spPr>
        <p:txBody>
          <a:bodyPr anchor="ctr"/>
          <a:lstStyle/>
          <a:p>
            <a:pPr algn="ctr">
              <a:spcAft>
                <a:spcPts val="1200"/>
              </a:spcAft>
            </a:pPr>
            <a:r>
              <a:rPr lang="en-US" sz="2400" b="1">
                <a:solidFill>
                  <a:srgbClr val="9C9CDF"/>
                </a:solidFill>
              </a:rPr>
              <a:t>Symptoms</a:t>
            </a:r>
          </a:p>
        </p:txBody>
      </p:sp>
      <p:sp>
        <p:nvSpPr>
          <p:cNvPr id="27" name="Oval 26"/>
          <p:cNvSpPr/>
          <p:nvPr/>
        </p:nvSpPr>
        <p:spPr bwMode="auto">
          <a:xfrm>
            <a:off x="5943600" y="4648200"/>
            <a:ext cx="2819400" cy="1371600"/>
          </a:xfrm>
          <a:prstGeom prst="ellipse">
            <a:avLst/>
          </a:prstGeom>
          <a:solidFill>
            <a:schemeClr val="accent1">
              <a:alpha val="30000"/>
            </a:schemeClr>
          </a:solidFill>
          <a:ln w="38100" cap="flat" cmpd="sng" algn="ctr">
            <a:solidFill>
              <a:schemeClr val="accent6">
                <a:lumMod val="20000"/>
                <a:lumOff val="80000"/>
              </a:schemeClr>
            </a:solidFill>
            <a:prstDash val="solid"/>
            <a:round/>
            <a:headEnd type="none" w="med" len="med"/>
            <a:tailEnd type="none" w="med" len="med"/>
          </a:ln>
          <a:effectLst/>
        </p:spPr>
        <p:txBody>
          <a:bodyPr anchor="ctr"/>
          <a:lstStyle/>
          <a:p>
            <a:pPr algn="ctr">
              <a:spcAft>
                <a:spcPts val="1200"/>
              </a:spcAft>
            </a:pPr>
            <a:r>
              <a:rPr lang="en-US" sz="2400" b="1">
                <a:solidFill>
                  <a:srgbClr val="CECEEF"/>
                </a:solidFill>
              </a:rPr>
              <a:t>Symptoms</a:t>
            </a:r>
          </a:p>
        </p:txBody>
      </p:sp>
      <p:cxnSp>
        <p:nvCxnSpPr>
          <p:cNvPr id="28" name="Straight Arrow Connector 27"/>
          <p:cNvCxnSpPr/>
          <p:nvPr/>
        </p:nvCxnSpPr>
        <p:spPr bwMode="auto">
          <a:xfrm rot="5400000">
            <a:off x="3772694" y="3923506"/>
            <a:ext cx="1295400" cy="1588"/>
          </a:xfrm>
          <a:prstGeom prst="straightConnector1">
            <a:avLst/>
          </a:prstGeom>
          <a:solidFill>
            <a:schemeClr val="accent1"/>
          </a:solidFill>
          <a:ln w="38100" cap="flat" cmpd="sng" algn="ctr">
            <a:solidFill>
              <a:schemeClr val="accent6">
                <a:lumMod val="60000"/>
                <a:lumOff val="40000"/>
              </a:schemeClr>
            </a:solidFill>
            <a:prstDash val="solid"/>
            <a:round/>
            <a:headEnd type="none" w="med" len="med"/>
            <a:tailEnd type="arrow"/>
          </a:ln>
          <a:effectLst/>
        </p:spPr>
      </p:cxnSp>
      <p:sp>
        <p:nvSpPr>
          <p:cNvPr id="16" name="TextBox 15"/>
          <p:cNvSpPr txBox="1"/>
          <p:nvPr/>
        </p:nvSpPr>
        <p:spPr>
          <a:xfrm>
            <a:off x="6300192" y="6548953"/>
            <a:ext cx="2491713" cy="276999"/>
          </a:xfrm>
          <a:prstGeom prst="rect">
            <a:avLst/>
          </a:prstGeom>
          <a:noFill/>
        </p:spPr>
        <p:txBody>
          <a:bodyPr wrap="none" rtlCol="0">
            <a:spAutoFit/>
          </a:bodyPr>
          <a:lstStyle/>
          <a:p>
            <a:r>
              <a:rPr lang="en-US" sz="1200" dirty="0" err="1" smtClean="0"/>
              <a:t>Heins</a:t>
            </a:r>
            <a:r>
              <a:rPr lang="en-US" sz="1200" dirty="0" smtClean="0"/>
              <a:t> et al, Am J Psych, 2011</a:t>
            </a:r>
            <a:endParaRPr lang="en-US"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8"/>
          <p:cNvSpPr>
            <a:spLocks noChangeArrowheads="1"/>
          </p:cNvSpPr>
          <p:nvPr/>
        </p:nvSpPr>
        <p:spPr bwMode="auto">
          <a:xfrm>
            <a:off x="2514600" y="2590800"/>
            <a:ext cx="6019800" cy="3124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3012" name="Text Box 10"/>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43013" name="Rectangle 11"/>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4" name="Text Box 5"/>
          <p:cNvSpPr txBox="1">
            <a:spLocks noChangeArrowheads="1"/>
          </p:cNvSpPr>
          <p:nvPr/>
        </p:nvSpPr>
        <p:spPr bwMode="auto">
          <a:xfrm>
            <a:off x="457200" y="565150"/>
            <a:ext cx="5627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Within person associations</a:t>
            </a:r>
            <a:endParaRPr lang="en-US" sz="2400">
              <a:solidFill>
                <a:schemeClr val="tx1"/>
              </a:solidFill>
              <a:latin typeface="Comic Sans MS" charset="0"/>
            </a:endParaRPr>
          </a:p>
        </p:txBody>
      </p:sp>
      <p:sp>
        <p:nvSpPr>
          <p:cNvPr id="43015" name="Rectangle 12"/>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graphicFrame>
        <p:nvGraphicFramePr>
          <p:cNvPr id="43010" name="Chart 10"/>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3027" r:id="rId4" imgW="6095496" imgH="4065696" progId="Excel.Chart.8">
                  <p:embed/>
                </p:oleObj>
              </mc:Choice>
              <mc:Fallback>
                <p:oleObj r:id="rId4" imgW="6095496" imgH="4065696" progId="Excel.Chart.8">
                  <p:embed/>
                  <p:pic>
                    <p:nvPicPr>
                      <p:cNvPr id="0" name="Char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6300192" y="6548953"/>
            <a:ext cx="2491713" cy="276999"/>
          </a:xfrm>
          <a:prstGeom prst="rect">
            <a:avLst/>
          </a:prstGeom>
          <a:noFill/>
        </p:spPr>
        <p:txBody>
          <a:bodyPr wrap="none" rtlCol="0">
            <a:spAutoFit/>
          </a:bodyPr>
          <a:lstStyle/>
          <a:p>
            <a:r>
              <a:rPr lang="en-US" sz="1200" dirty="0" err="1" smtClean="0"/>
              <a:t>Heins</a:t>
            </a:r>
            <a:r>
              <a:rPr lang="en-US" sz="1200" dirty="0" smtClean="0"/>
              <a:t> et al, Am J Psych, 2011</a:t>
            </a:r>
            <a:endParaRPr lang="en-US"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47108" name="Rectangle 7"/>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09" name="Text Box 8"/>
          <p:cNvSpPr txBox="1">
            <a:spLocks noChangeArrowheads="1"/>
          </p:cNvSpPr>
          <p:nvPr/>
        </p:nvSpPr>
        <p:spPr bwMode="auto">
          <a:xfrm>
            <a:off x="228600" y="533400"/>
            <a:ext cx="3433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Dose - response</a:t>
            </a:r>
            <a:endParaRPr lang="en-US" sz="2400">
              <a:solidFill>
                <a:schemeClr val="tx1"/>
              </a:solidFill>
              <a:latin typeface="Comic Sans MS" charset="0"/>
            </a:endParaRPr>
          </a:p>
        </p:txBody>
      </p:sp>
      <p:sp>
        <p:nvSpPr>
          <p:cNvPr id="47110" name="Rectangle 9"/>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graphicFrame>
        <p:nvGraphicFramePr>
          <p:cNvPr id="47106" name="Chart 7"/>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7122" r:id="rId4" imgW="6095496" imgH="4065696" progId="Excel.Chart.8">
                  <p:embed/>
                </p:oleObj>
              </mc:Choice>
              <mc:Fallback>
                <p:oleObj r:id="rId4" imgW="6095496" imgH="4065696" progId="Excel.Chart.8">
                  <p:embed/>
                  <p:pic>
                    <p:nvPicPr>
                      <p:cNvPr id="0"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300192" y="6548953"/>
            <a:ext cx="2491713" cy="276999"/>
          </a:xfrm>
          <a:prstGeom prst="rect">
            <a:avLst/>
          </a:prstGeom>
          <a:noFill/>
        </p:spPr>
        <p:txBody>
          <a:bodyPr wrap="none" rtlCol="0">
            <a:spAutoFit/>
          </a:bodyPr>
          <a:lstStyle/>
          <a:p>
            <a:r>
              <a:rPr lang="en-US" sz="1200" dirty="0" err="1" smtClean="0"/>
              <a:t>Heins</a:t>
            </a:r>
            <a:r>
              <a:rPr lang="en-US" sz="1200" dirty="0" smtClean="0"/>
              <a:t> et al, Am J Psych, 2011</a:t>
            </a:r>
            <a:endParaRPr lang="en-US"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47108" name="Rectangle 7"/>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09" name="Text Box 8"/>
          <p:cNvSpPr txBox="1">
            <a:spLocks noChangeArrowheads="1"/>
          </p:cNvSpPr>
          <p:nvPr/>
        </p:nvSpPr>
        <p:spPr bwMode="auto">
          <a:xfrm>
            <a:off x="228600" y="533400"/>
            <a:ext cx="5267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dirty="0" smtClean="0">
                <a:solidFill>
                  <a:srgbClr val="E25132"/>
                </a:solidFill>
              </a:rPr>
              <a:t>General population study</a:t>
            </a:r>
            <a:endParaRPr lang="en-US" sz="2400" dirty="0">
              <a:solidFill>
                <a:schemeClr val="tx1"/>
              </a:solidFill>
              <a:latin typeface="Comic Sans MS" charset="0"/>
            </a:endParaRPr>
          </a:p>
        </p:txBody>
      </p:sp>
      <p:sp>
        <p:nvSpPr>
          <p:cNvPr id="47110" name="Rectangle 9"/>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pic>
        <p:nvPicPr>
          <p:cNvPr id="8" name="Picture 7" descr="Logo Nemesis U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68760"/>
            <a:ext cx="2448272" cy="75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268760"/>
            <a:ext cx="436227" cy="648072"/>
          </a:xfrm>
          <a:prstGeom prst="rect">
            <a:avLst/>
          </a:prstGeom>
        </p:spPr>
      </p:pic>
      <p:sp>
        <p:nvSpPr>
          <p:cNvPr id="2" name="TextBox 1"/>
          <p:cNvSpPr txBox="1"/>
          <p:nvPr/>
        </p:nvSpPr>
        <p:spPr>
          <a:xfrm>
            <a:off x="3779912" y="1340768"/>
            <a:ext cx="1383913" cy="461665"/>
          </a:xfrm>
          <a:prstGeom prst="rect">
            <a:avLst/>
          </a:prstGeom>
          <a:noFill/>
        </p:spPr>
        <p:txBody>
          <a:bodyPr wrap="none" rtlCol="0">
            <a:spAutoFit/>
          </a:bodyPr>
          <a:lstStyle/>
          <a:p>
            <a:r>
              <a:rPr lang="en-US" sz="2400" b="1" dirty="0" smtClean="0"/>
              <a:t>13 722</a:t>
            </a:r>
            <a:endParaRPr lang="en-US" sz="2400" b="1" dirty="0"/>
          </a:p>
        </p:txBody>
      </p:sp>
      <p:graphicFrame>
        <p:nvGraphicFramePr>
          <p:cNvPr id="4" name="Chart 3"/>
          <p:cNvGraphicFramePr/>
          <p:nvPr>
            <p:extLst>
              <p:ext uri="{D42A27DB-BD31-4B8C-83A1-F6EECF244321}">
                <p14:modId xmlns:p14="http://schemas.microsoft.com/office/powerpoint/2010/main" val="2232617493"/>
              </p:ext>
            </p:extLst>
          </p:nvPr>
        </p:nvGraphicFramePr>
        <p:xfrm>
          <a:off x="1043608" y="2060848"/>
          <a:ext cx="7128792"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6084168" y="6581001"/>
            <a:ext cx="2800767" cy="276999"/>
          </a:xfrm>
          <a:prstGeom prst="rect">
            <a:avLst/>
          </a:prstGeom>
          <a:noFill/>
        </p:spPr>
        <p:txBody>
          <a:bodyPr wrap="none" rtlCol="0">
            <a:spAutoFit/>
          </a:bodyPr>
          <a:lstStyle/>
          <a:p>
            <a:r>
              <a:rPr lang="en-US" sz="1200" dirty="0" smtClean="0"/>
              <a:t>Van </a:t>
            </a:r>
            <a:r>
              <a:rPr lang="en-US" sz="1200" dirty="0" err="1" smtClean="0"/>
              <a:t>Nierop</a:t>
            </a:r>
            <a:r>
              <a:rPr lang="en-US" sz="1200" dirty="0" smtClean="0"/>
              <a:t> et al, </a:t>
            </a:r>
            <a:r>
              <a:rPr lang="en-US" sz="1200" dirty="0" err="1" smtClean="0"/>
              <a:t>Schiz</a:t>
            </a:r>
            <a:r>
              <a:rPr lang="en-US" sz="1200" dirty="0" smtClean="0"/>
              <a:t> Bull, 2014</a:t>
            </a:r>
            <a:endParaRPr lang="en-US" sz="1200" dirty="0"/>
          </a:p>
        </p:txBody>
      </p:sp>
      <p:cxnSp>
        <p:nvCxnSpPr>
          <p:cNvPr id="14" name="Straight Connector 13"/>
          <p:cNvCxnSpPr/>
          <p:nvPr/>
        </p:nvCxnSpPr>
        <p:spPr bwMode="auto">
          <a:xfrm>
            <a:off x="1475656" y="4221088"/>
            <a:ext cx="6480720"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6" name="TextBox 15"/>
          <p:cNvSpPr txBox="1"/>
          <p:nvPr/>
        </p:nvSpPr>
        <p:spPr>
          <a:xfrm>
            <a:off x="1664602" y="3378478"/>
            <a:ext cx="315110" cy="338554"/>
          </a:xfrm>
          <a:prstGeom prst="rect">
            <a:avLst/>
          </a:prstGeom>
          <a:noFill/>
        </p:spPr>
        <p:txBody>
          <a:bodyPr wrap="none" rtlCol="0">
            <a:spAutoFit/>
          </a:bodyPr>
          <a:lstStyle/>
          <a:p>
            <a:r>
              <a:rPr lang="en-US" sz="1600" dirty="0" smtClean="0"/>
              <a:t>*</a:t>
            </a:r>
            <a:endParaRPr lang="en-US" sz="1600" dirty="0"/>
          </a:p>
        </p:txBody>
      </p:sp>
      <p:sp>
        <p:nvSpPr>
          <p:cNvPr id="23" name="TextBox 22"/>
          <p:cNvSpPr txBox="1"/>
          <p:nvPr/>
        </p:nvSpPr>
        <p:spPr>
          <a:xfrm>
            <a:off x="1979712" y="3450486"/>
            <a:ext cx="315110" cy="338554"/>
          </a:xfrm>
          <a:prstGeom prst="rect">
            <a:avLst/>
          </a:prstGeom>
          <a:noFill/>
        </p:spPr>
        <p:txBody>
          <a:bodyPr wrap="none" rtlCol="0">
            <a:spAutoFit/>
          </a:bodyPr>
          <a:lstStyle/>
          <a:p>
            <a:r>
              <a:rPr lang="en-US" sz="1600" dirty="0" smtClean="0"/>
              <a:t>*</a:t>
            </a:r>
            <a:endParaRPr lang="en-US" sz="1600" dirty="0"/>
          </a:p>
        </p:txBody>
      </p:sp>
      <p:sp>
        <p:nvSpPr>
          <p:cNvPr id="24" name="TextBox 23"/>
          <p:cNvSpPr txBox="1"/>
          <p:nvPr/>
        </p:nvSpPr>
        <p:spPr>
          <a:xfrm>
            <a:off x="2240666" y="3018438"/>
            <a:ext cx="315110" cy="338554"/>
          </a:xfrm>
          <a:prstGeom prst="rect">
            <a:avLst/>
          </a:prstGeom>
          <a:noFill/>
        </p:spPr>
        <p:txBody>
          <a:bodyPr wrap="none" rtlCol="0">
            <a:spAutoFit/>
          </a:bodyPr>
          <a:lstStyle/>
          <a:p>
            <a:r>
              <a:rPr lang="en-US" sz="1600" dirty="0" smtClean="0"/>
              <a:t>*</a:t>
            </a:r>
            <a:endParaRPr lang="en-US" sz="1600" dirty="0"/>
          </a:p>
        </p:txBody>
      </p:sp>
      <p:sp>
        <p:nvSpPr>
          <p:cNvPr id="25" name="TextBox 24"/>
          <p:cNvSpPr txBox="1"/>
          <p:nvPr/>
        </p:nvSpPr>
        <p:spPr>
          <a:xfrm>
            <a:off x="4860032" y="3140968"/>
            <a:ext cx="315110" cy="338554"/>
          </a:xfrm>
          <a:prstGeom prst="rect">
            <a:avLst/>
          </a:prstGeom>
          <a:noFill/>
        </p:spPr>
        <p:txBody>
          <a:bodyPr wrap="none" rtlCol="0">
            <a:spAutoFit/>
          </a:bodyPr>
          <a:lstStyle/>
          <a:p>
            <a:r>
              <a:rPr lang="en-US" sz="1600" dirty="0" smtClean="0"/>
              <a:t>*</a:t>
            </a:r>
            <a:endParaRPr lang="en-US" sz="1600" dirty="0"/>
          </a:p>
        </p:txBody>
      </p:sp>
      <p:sp>
        <p:nvSpPr>
          <p:cNvPr id="26" name="TextBox 25"/>
          <p:cNvSpPr txBox="1"/>
          <p:nvPr/>
        </p:nvSpPr>
        <p:spPr>
          <a:xfrm>
            <a:off x="4256890" y="3450486"/>
            <a:ext cx="315110" cy="338554"/>
          </a:xfrm>
          <a:prstGeom prst="rect">
            <a:avLst/>
          </a:prstGeom>
          <a:noFill/>
        </p:spPr>
        <p:txBody>
          <a:bodyPr wrap="none" rtlCol="0">
            <a:spAutoFit/>
          </a:bodyPr>
          <a:lstStyle/>
          <a:p>
            <a:r>
              <a:rPr lang="en-US" sz="1600" dirty="0" smtClean="0"/>
              <a:t>*</a:t>
            </a:r>
            <a:endParaRPr lang="en-US" sz="1600" dirty="0"/>
          </a:p>
        </p:txBody>
      </p:sp>
      <p:sp>
        <p:nvSpPr>
          <p:cNvPr id="27" name="TextBox 26"/>
          <p:cNvSpPr txBox="1"/>
          <p:nvPr/>
        </p:nvSpPr>
        <p:spPr>
          <a:xfrm>
            <a:off x="4572000" y="3573016"/>
            <a:ext cx="315110" cy="338554"/>
          </a:xfrm>
          <a:prstGeom prst="rect">
            <a:avLst/>
          </a:prstGeom>
          <a:noFill/>
        </p:spPr>
        <p:txBody>
          <a:bodyPr wrap="none" rtlCol="0">
            <a:spAutoFit/>
          </a:bodyPr>
          <a:lstStyle/>
          <a:p>
            <a:r>
              <a:rPr lang="en-US" sz="1600" dirty="0" smtClean="0"/>
              <a:t>*</a:t>
            </a:r>
            <a:endParaRPr lang="en-US" sz="1600" dirty="0"/>
          </a:p>
        </p:txBody>
      </p:sp>
      <p:sp>
        <p:nvSpPr>
          <p:cNvPr id="28" name="TextBox 27"/>
          <p:cNvSpPr txBox="1"/>
          <p:nvPr/>
        </p:nvSpPr>
        <p:spPr>
          <a:xfrm>
            <a:off x="3536810" y="3162454"/>
            <a:ext cx="315110" cy="338554"/>
          </a:xfrm>
          <a:prstGeom prst="rect">
            <a:avLst/>
          </a:prstGeom>
          <a:noFill/>
        </p:spPr>
        <p:txBody>
          <a:bodyPr wrap="none" rtlCol="0">
            <a:spAutoFit/>
          </a:bodyPr>
          <a:lstStyle/>
          <a:p>
            <a:r>
              <a:rPr lang="en-US" sz="1600" dirty="0" smtClean="0"/>
              <a:t>*</a:t>
            </a:r>
            <a:endParaRPr lang="en-US" sz="1600" dirty="0"/>
          </a:p>
        </p:txBody>
      </p:sp>
      <p:sp>
        <p:nvSpPr>
          <p:cNvPr id="29" name="TextBox 28"/>
          <p:cNvSpPr txBox="1"/>
          <p:nvPr/>
        </p:nvSpPr>
        <p:spPr>
          <a:xfrm>
            <a:off x="2987824" y="3573016"/>
            <a:ext cx="315110" cy="338554"/>
          </a:xfrm>
          <a:prstGeom prst="rect">
            <a:avLst/>
          </a:prstGeom>
          <a:noFill/>
        </p:spPr>
        <p:txBody>
          <a:bodyPr wrap="none" rtlCol="0">
            <a:spAutoFit/>
          </a:bodyPr>
          <a:lstStyle/>
          <a:p>
            <a:r>
              <a:rPr lang="en-US" sz="1600" dirty="0" smtClean="0"/>
              <a:t>*</a:t>
            </a:r>
            <a:endParaRPr lang="en-US" sz="1600" dirty="0"/>
          </a:p>
        </p:txBody>
      </p:sp>
      <p:sp>
        <p:nvSpPr>
          <p:cNvPr id="30" name="TextBox 29"/>
          <p:cNvSpPr txBox="1"/>
          <p:nvPr/>
        </p:nvSpPr>
        <p:spPr>
          <a:xfrm>
            <a:off x="3275856" y="3501008"/>
            <a:ext cx="315110" cy="338554"/>
          </a:xfrm>
          <a:prstGeom prst="rect">
            <a:avLst/>
          </a:prstGeom>
          <a:noFill/>
        </p:spPr>
        <p:txBody>
          <a:bodyPr wrap="none" rtlCol="0">
            <a:spAutoFit/>
          </a:bodyPr>
          <a:lstStyle/>
          <a:p>
            <a:r>
              <a:rPr lang="en-US" sz="1600" dirty="0" smtClean="0"/>
              <a:t>*</a:t>
            </a:r>
            <a:endParaRPr lang="en-US" sz="1600" dirty="0"/>
          </a:p>
        </p:txBody>
      </p:sp>
      <p:sp>
        <p:nvSpPr>
          <p:cNvPr id="31" name="TextBox 30"/>
          <p:cNvSpPr txBox="1"/>
          <p:nvPr/>
        </p:nvSpPr>
        <p:spPr>
          <a:xfrm>
            <a:off x="5580112" y="3573016"/>
            <a:ext cx="315110" cy="338554"/>
          </a:xfrm>
          <a:prstGeom prst="rect">
            <a:avLst/>
          </a:prstGeom>
          <a:noFill/>
        </p:spPr>
        <p:txBody>
          <a:bodyPr wrap="none" rtlCol="0">
            <a:spAutoFit/>
          </a:bodyPr>
          <a:lstStyle/>
          <a:p>
            <a:r>
              <a:rPr lang="en-US" sz="1600" dirty="0" smtClean="0"/>
              <a:t>*</a:t>
            </a:r>
            <a:endParaRPr lang="en-US" sz="1600" dirty="0"/>
          </a:p>
        </p:txBody>
      </p:sp>
      <p:sp>
        <p:nvSpPr>
          <p:cNvPr id="33" name="TextBox 32"/>
          <p:cNvSpPr txBox="1"/>
          <p:nvPr/>
        </p:nvSpPr>
        <p:spPr>
          <a:xfrm>
            <a:off x="5913074" y="3645024"/>
            <a:ext cx="315110" cy="338554"/>
          </a:xfrm>
          <a:prstGeom prst="rect">
            <a:avLst/>
          </a:prstGeom>
          <a:noFill/>
        </p:spPr>
        <p:txBody>
          <a:bodyPr wrap="none" rtlCol="0">
            <a:spAutoFit/>
          </a:bodyPr>
          <a:lstStyle/>
          <a:p>
            <a:r>
              <a:rPr lang="en-US" sz="1600" dirty="0" smtClean="0"/>
              <a:t>*</a:t>
            </a:r>
            <a:endParaRPr lang="en-US" sz="1600" dirty="0"/>
          </a:p>
        </p:txBody>
      </p:sp>
      <p:sp>
        <p:nvSpPr>
          <p:cNvPr id="35" name="TextBox 34"/>
          <p:cNvSpPr txBox="1"/>
          <p:nvPr/>
        </p:nvSpPr>
        <p:spPr>
          <a:xfrm>
            <a:off x="6156176" y="3429000"/>
            <a:ext cx="315110" cy="338554"/>
          </a:xfrm>
          <a:prstGeom prst="rect">
            <a:avLst/>
          </a:prstGeom>
          <a:noFill/>
        </p:spPr>
        <p:txBody>
          <a:bodyPr wrap="none" rtlCol="0">
            <a:spAutoFit/>
          </a:bodyPr>
          <a:lstStyle/>
          <a:p>
            <a:r>
              <a:rPr lang="en-US" sz="1600" dirty="0" smtClean="0"/>
              <a:t>*</a:t>
            </a:r>
            <a:endParaRPr lang="en-US" sz="1600" dirty="0"/>
          </a:p>
        </p:txBody>
      </p:sp>
      <p:sp>
        <p:nvSpPr>
          <p:cNvPr id="36" name="TextBox 35"/>
          <p:cNvSpPr txBox="1"/>
          <p:nvPr/>
        </p:nvSpPr>
        <p:spPr>
          <a:xfrm>
            <a:off x="6876256" y="3573016"/>
            <a:ext cx="315110" cy="338554"/>
          </a:xfrm>
          <a:prstGeom prst="rect">
            <a:avLst/>
          </a:prstGeom>
          <a:noFill/>
        </p:spPr>
        <p:txBody>
          <a:bodyPr wrap="none" rtlCol="0">
            <a:spAutoFit/>
          </a:bodyPr>
          <a:lstStyle/>
          <a:p>
            <a:r>
              <a:rPr lang="en-US" sz="1600" dirty="0" smtClean="0"/>
              <a:t>*</a:t>
            </a:r>
            <a:endParaRPr lang="en-US" sz="1600" dirty="0"/>
          </a:p>
        </p:txBody>
      </p:sp>
      <p:sp>
        <p:nvSpPr>
          <p:cNvPr id="37" name="TextBox 36"/>
          <p:cNvSpPr txBox="1"/>
          <p:nvPr/>
        </p:nvSpPr>
        <p:spPr>
          <a:xfrm>
            <a:off x="7209218" y="3738518"/>
            <a:ext cx="315110" cy="338554"/>
          </a:xfrm>
          <a:prstGeom prst="rect">
            <a:avLst/>
          </a:prstGeom>
          <a:noFill/>
        </p:spPr>
        <p:txBody>
          <a:bodyPr wrap="none" rtlCol="0">
            <a:spAutoFit/>
          </a:bodyPr>
          <a:lstStyle/>
          <a:p>
            <a:r>
              <a:rPr lang="en-US" sz="1600" dirty="0" smtClean="0"/>
              <a:t>*</a:t>
            </a:r>
            <a:endParaRPr lang="en-US" sz="1600" dirty="0"/>
          </a:p>
        </p:txBody>
      </p:sp>
      <p:sp>
        <p:nvSpPr>
          <p:cNvPr id="38" name="TextBox 37"/>
          <p:cNvSpPr txBox="1"/>
          <p:nvPr/>
        </p:nvSpPr>
        <p:spPr>
          <a:xfrm>
            <a:off x="7452320" y="3450486"/>
            <a:ext cx="360040" cy="338554"/>
          </a:xfrm>
          <a:prstGeom prst="rect">
            <a:avLst/>
          </a:prstGeom>
          <a:noFill/>
        </p:spPr>
        <p:txBody>
          <a:bodyPr wrap="square" rtlCol="0">
            <a:spAutoFit/>
          </a:bodyPr>
          <a:lstStyle/>
          <a:p>
            <a:r>
              <a:rPr lang="en-US" sz="1600" dirty="0" smtClean="0"/>
              <a:t>*</a:t>
            </a:r>
            <a:endParaRPr lang="en-US" sz="1600" dirty="0"/>
          </a:p>
        </p:txBody>
      </p:sp>
    </p:spTree>
    <p:extLst>
      <p:ext uri="{BB962C8B-B14F-4D97-AF65-F5344CB8AC3E}">
        <p14:creationId xmlns:p14="http://schemas.microsoft.com/office/powerpoint/2010/main" val="9182817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47108" name="Rectangle 7"/>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09" name="Text Box 8"/>
          <p:cNvSpPr txBox="1">
            <a:spLocks noChangeArrowheads="1"/>
          </p:cNvSpPr>
          <p:nvPr/>
        </p:nvSpPr>
        <p:spPr bwMode="auto">
          <a:xfrm>
            <a:off x="228600" y="533400"/>
            <a:ext cx="5267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dirty="0" smtClean="0">
                <a:solidFill>
                  <a:srgbClr val="E25132"/>
                </a:solidFill>
              </a:rPr>
              <a:t>General population study</a:t>
            </a:r>
            <a:endParaRPr lang="en-US" sz="2400" dirty="0">
              <a:solidFill>
                <a:schemeClr val="tx1"/>
              </a:solidFill>
              <a:latin typeface="Comic Sans MS" charset="0"/>
            </a:endParaRPr>
          </a:p>
        </p:txBody>
      </p:sp>
      <p:sp>
        <p:nvSpPr>
          <p:cNvPr id="47110" name="Rectangle 9"/>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pic>
        <p:nvPicPr>
          <p:cNvPr id="8" name="Picture 7" descr="Logo Nemesis U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68760"/>
            <a:ext cx="2448272" cy="75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268760"/>
            <a:ext cx="436227" cy="648072"/>
          </a:xfrm>
          <a:prstGeom prst="rect">
            <a:avLst/>
          </a:prstGeom>
        </p:spPr>
      </p:pic>
      <p:sp>
        <p:nvSpPr>
          <p:cNvPr id="2" name="TextBox 1"/>
          <p:cNvSpPr txBox="1"/>
          <p:nvPr/>
        </p:nvSpPr>
        <p:spPr>
          <a:xfrm>
            <a:off x="3779912" y="1340768"/>
            <a:ext cx="1383913" cy="461665"/>
          </a:xfrm>
          <a:prstGeom prst="rect">
            <a:avLst/>
          </a:prstGeom>
          <a:noFill/>
        </p:spPr>
        <p:txBody>
          <a:bodyPr wrap="none" rtlCol="0">
            <a:spAutoFit/>
          </a:bodyPr>
          <a:lstStyle/>
          <a:p>
            <a:r>
              <a:rPr lang="en-US" sz="2400" b="1" dirty="0" smtClean="0"/>
              <a:t>13 722</a:t>
            </a:r>
            <a:endParaRPr lang="en-US" sz="2400" b="1" dirty="0"/>
          </a:p>
        </p:txBody>
      </p:sp>
      <p:sp>
        <p:nvSpPr>
          <p:cNvPr id="13" name="TextBox 12"/>
          <p:cNvSpPr txBox="1"/>
          <p:nvPr/>
        </p:nvSpPr>
        <p:spPr>
          <a:xfrm>
            <a:off x="6084168" y="6581001"/>
            <a:ext cx="2800767" cy="276999"/>
          </a:xfrm>
          <a:prstGeom prst="rect">
            <a:avLst/>
          </a:prstGeom>
          <a:noFill/>
        </p:spPr>
        <p:txBody>
          <a:bodyPr wrap="none" rtlCol="0">
            <a:spAutoFit/>
          </a:bodyPr>
          <a:lstStyle/>
          <a:p>
            <a:r>
              <a:rPr lang="en-US" sz="1200" dirty="0" smtClean="0"/>
              <a:t>Van </a:t>
            </a:r>
            <a:r>
              <a:rPr lang="en-US" sz="1200" dirty="0" err="1" smtClean="0"/>
              <a:t>Nierop</a:t>
            </a:r>
            <a:r>
              <a:rPr lang="en-US" sz="1200" dirty="0" smtClean="0"/>
              <a:t> et al, </a:t>
            </a:r>
            <a:r>
              <a:rPr lang="en-US" sz="1200" dirty="0" err="1" smtClean="0"/>
              <a:t>Schiz</a:t>
            </a:r>
            <a:r>
              <a:rPr lang="en-US" sz="1200" dirty="0" smtClean="0"/>
              <a:t> Bull, 2014</a:t>
            </a:r>
            <a:endParaRPr lang="en-US" sz="1200" dirty="0"/>
          </a:p>
        </p:txBody>
      </p:sp>
      <p:graphicFrame>
        <p:nvGraphicFramePr>
          <p:cNvPr id="3" name="Chart 2"/>
          <p:cNvGraphicFramePr/>
          <p:nvPr>
            <p:extLst>
              <p:ext uri="{D42A27DB-BD31-4B8C-83A1-F6EECF244321}">
                <p14:modId xmlns:p14="http://schemas.microsoft.com/office/powerpoint/2010/main" val="3783278156"/>
              </p:ext>
            </p:extLst>
          </p:nvPr>
        </p:nvGraphicFramePr>
        <p:xfrm>
          <a:off x="2123728" y="2276872"/>
          <a:ext cx="5616624" cy="3487936"/>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Connector 5"/>
          <p:cNvCxnSpPr/>
          <p:nvPr/>
        </p:nvCxnSpPr>
        <p:spPr bwMode="auto">
          <a:xfrm>
            <a:off x="2483768" y="4365104"/>
            <a:ext cx="3312368"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1933077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30723" name="Rectangle 7"/>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24" name="Text Box 8"/>
          <p:cNvSpPr txBox="1">
            <a:spLocks noChangeArrowheads="1"/>
          </p:cNvSpPr>
          <p:nvPr/>
        </p:nvSpPr>
        <p:spPr bwMode="auto">
          <a:xfrm>
            <a:off x="228600" y="533400"/>
            <a:ext cx="773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Is trauma a risk factor for psychosis?</a:t>
            </a:r>
            <a:endParaRPr lang="en-US" sz="2400">
              <a:solidFill>
                <a:schemeClr val="tx1"/>
              </a:solidFill>
              <a:latin typeface="Comic Sans MS" charset="0"/>
            </a:endParaRPr>
          </a:p>
        </p:txBody>
      </p:sp>
      <p:sp>
        <p:nvSpPr>
          <p:cNvPr id="30725" name="Rectangle 9"/>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pic>
        <p:nvPicPr>
          <p:cNvPr id="3072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613" y="1333500"/>
            <a:ext cx="6732587"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29221" y="6567735"/>
            <a:ext cx="2863259" cy="461665"/>
          </a:xfrm>
          <a:prstGeom prst="rect">
            <a:avLst/>
          </a:prstGeom>
          <a:noFill/>
        </p:spPr>
        <p:txBody>
          <a:bodyPr wrap="none" rtlCol="0">
            <a:spAutoFit/>
          </a:bodyPr>
          <a:lstStyle/>
          <a:p>
            <a:r>
              <a:rPr lang="en-US" sz="1200" dirty="0" smtClean="0">
                <a:solidFill>
                  <a:srgbClr val="000000"/>
                </a:solidFill>
              </a:rPr>
              <a:t>Arsenault, Am</a:t>
            </a:r>
            <a:r>
              <a:rPr lang="en-US" sz="1200" dirty="0">
                <a:solidFill>
                  <a:srgbClr val="000000"/>
                </a:solidFill>
              </a:rPr>
              <a:t>. J. Psychiatry, </a:t>
            </a:r>
            <a:r>
              <a:rPr lang="en-US" sz="1200" dirty="0" smtClean="0">
                <a:solidFill>
                  <a:srgbClr val="000000"/>
                </a:solidFill>
              </a:rPr>
              <a:t>2011</a:t>
            </a:r>
            <a:endParaRPr lang="en-US" sz="1200" dirty="0">
              <a:solidFill>
                <a:srgbClr val="000000"/>
              </a:solidFill>
            </a:endParaRPr>
          </a:p>
          <a:p>
            <a:endParaRPr lang="en-US" sz="12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47108" name="Rectangle 7"/>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09" name="Text Box 8"/>
          <p:cNvSpPr txBox="1">
            <a:spLocks noChangeArrowheads="1"/>
          </p:cNvSpPr>
          <p:nvPr/>
        </p:nvSpPr>
        <p:spPr bwMode="auto">
          <a:xfrm>
            <a:off x="228600" y="533400"/>
            <a:ext cx="56514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dirty="0" smtClean="0">
                <a:solidFill>
                  <a:srgbClr val="E25132"/>
                </a:solidFill>
              </a:rPr>
              <a:t>Is it specific for psychosis?</a:t>
            </a:r>
            <a:endParaRPr lang="en-US" sz="2400" dirty="0">
              <a:solidFill>
                <a:schemeClr val="tx1"/>
              </a:solidFill>
              <a:latin typeface="Comic Sans MS" charset="0"/>
            </a:endParaRPr>
          </a:p>
        </p:txBody>
      </p:sp>
      <p:sp>
        <p:nvSpPr>
          <p:cNvPr id="47110" name="Rectangle 9"/>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13" name="TextBox 12"/>
          <p:cNvSpPr txBox="1"/>
          <p:nvPr/>
        </p:nvSpPr>
        <p:spPr>
          <a:xfrm>
            <a:off x="6084168" y="6581001"/>
            <a:ext cx="2718012" cy="276999"/>
          </a:xfrm>
          <a:prstGeom prst="rect">
            <a:avLst/>
          </a:prstGeom>
          <a:noFill/>
        </p:spPr>
        <p:txBody>
          <a:bodyPr wrap="none" rtlCol="0">
            <a:spAutoFit/>
          </a:bodyPr>
          <a:lstStyle/>
          <a:p>
            <a:r>
              <a:rPr lang="en-US" sz="1200" dirty="0" smtClean="0"/>
              <a:t>Van Dam et al, Psych Med, 2015</a:t>
            </a:r>
            <a:endParaRPr lang="en-US" sz="1200" dirty="0"/>
          </a:p>
        </p:txBody>
      </p:sp>
      <p:graphicFrame>
        <p:nvGraphicFramePr>
          <p:cNvPr id="3" name="Chart 2"/>
          <p:cNvGraphicFramePr/>
          <p:nvPr>
            <p:extLst>
              <p:ext uri="{D42A27DB-BD31-4B8C-83A1-F6EECF244321}">
                <p14:modId xmlns:p14="http://schemas.microsoft.com/office/powerpoint/2010/main" val="1190999927"/>
              </p:ext>
            </p:extLst>
          </p:nvPr>
        </p:nvGraphicFramePr>
        <p:xfrm>
          <a:off x="2123728" y="2276872"/>
          <a:ext cx="5616624" cy="3487936"/>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descr="GROU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268760"/>
            <a:ext cx="2232248" cy="74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8482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Screenshot 2015-05-21 06.37.1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620713"/>
            <a:ext cx="5716588"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Oval 6"/>
          <p:cNvSpPr>
            <a:spLocks noChangeArrowheads="1"/>
          </p:cNvSpPr>
          <p:nvPr/>
        </p:nvSpPr>
        <p:spPr bwMode="auto">
          <a:xfrm>
            <a:off x="3059113" y="4221163"/>
            <a:ext cx="1800225" cy="936625"/>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 name="Picture 2" descr="Screenshot 2015-05-21 06.31.0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9228138"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628800"/>
            <a:ext cx="4752528" cy="3724097"/>
          </a:xfrm>
          <a:prstGeom prst="rect">
            <a:avLst/>
          </a:prstGeom>
          <a:noFill/>
        </p:spPr>
        <p:txBody>
          <a:bodyPr wrap="square" rtlCol="0">
            <a:spAutoFit/>
          </a:bodyPr>
          <a:lstStyle/>
          <a:p>
            <a:pPr marL="342900" indent="-342900">
              <a:buFont typeface="Arial"/>
              <a:buChar char="•"/>
            </a:pPr>
            <a:r>
              <a:rPr lang="nl-NL" sz="2400" dirty="0" smtClean="0"/>
              <a:t>General </a:t>
            </a:r>
            <a:r>
              <a:rPr lang="nl-NL" sz="2400" dirty="0" err="1" smtClean="0"/>
              <a:t>population</a:t>
            </a:r>
            <a:endParaRPr lang="nl-NL" sz="2400" dirty="0" smtClean="0"/>
          </a:p>
          <a:p>
            <a:r>
              <a:rPr lang="nl-NL" sz="2000" dirty="0"/>
              <a:t> </a:t>
            </a:r>
            <a:r>
              <a:rPr lang="nl-NL" sz="2000" dirty="0" smtClean="0"/>
              <a:t>   </a:t>
            </a:r>
            <a:r>
              <a:rPr lang="nl-NL" sz="2000" dirty="0" smtClean="0"/>
              <a:t>(</a:t>
            </a:r>
            <a:r>
              <a:rPr lang="nl-NL" sz="2000" dirty="0" smtClean="0"/>
              <a:t>N=6646)</a:t>
            </a:r>
          </a:p>
          <a:p>
            <a:pPr marL="342900" indent="-342900">
              <a:buFont typeface="Arial"/>
              <a:buChar char="•"/>
            </a:pPr>
            <a:endParaRPr lang="nl-NL" sz="2000" dirty="0" smtClean="0"/>
          </a:p>
          <a:p>
            <a:pPr marL="342900" indent="-342900">
              <a:buFont typeface="Arial"/>
              <a:buChar char="•"/>
            </a:pPr>
            <a:r>
              <a:rPr lang="nl-NL" sz="2400" dirty="0" err="1" smtClean="0"/>
              <a:t>Anxiety</a:t>
            </a:r>
            <a:r>
              <a:rPr lang="nl-NL" sz="2400" dirty="0" smtClean="0"/>
              <a:t> disorder</a:t>
            </a:r>
            <a:endParaRPr lang="nl-NL" sz="2400" dirty="0" smtClean="0"/>
          </a:p>
          <a:p>
            <a:r>
              <a:rPr lang="nl-NL" sz="2000" dirty="0" smtClean="0"/>
              <a:t>    (</a:t>
            </a:r>
            <a:r>
              <a:rPr lang="nl-NL" sz="2000" dirty="0" smtClean="0"/>
              <a:t>N=1120)</a:t>
            </a:r>
          </a:p>
          <a:p>
            <a:pPr marL="342900" indent="-342900">
              <a:buFont typeface="Arial"/>
              <a:buChar char="•"/>
            </a:pPr>
            <a:endParaRPr lang="nl-NL" sz="2000" dirty="0" smtClean="0"/>
          </a:p>
          <a:p>
            <a:pPr marL="342900" indent="-342900">
              <a:buFont typeface="Arial"/>
              <a:buChar char="•"/>
            </a:pPr>
            <a:r>
              <a:rPr lang="nl-NL" sz="2400" dirty="0" err="1" smtClean="0"/>
              <a:t>Depression</a:t>
            </a:r>
            <a:endParaRPr lang="nl-NL" sz="2400" dirty="0" smtClean="0"/>
          </a:p>
          <a:p>
            <a:r>
              <a:rPr lang="nl-NL" sz="2000" dirty="0"/>
              <a:t> </a:t>
            </a:r>
            <a:r>
              <a:rPr lang="nl-NL" sz="2000" dirty="0" smtClean="0"/>
              <a:t>   </a:t>
            </a:r>
            <a:r>
              <a:rPr lang="nl-NL" sz="2000" dirty="0" smtClean="0"/>
              <a:t>(</a:t>
            </a:r>
            <a:r>
              <a:rPr lang="nl-NL" sz="2000" dirty="0" smtClean="0"/>
              <a:t>N=1577)</a:t>
            </a:r>
          </a:p>
          <a:p>
            <a:pPr marL="342900" indent="-342900">
              <a:buFont typeface="Arial"/>
              <a:buChar char="•"/>
            </a:pPr>
            <a:endParaRPr lang="nl-NL" sz="2000" dirty="0" smtClean="0"/>
          </a:p>
          <a:p>
            <a:pPr marL="342900" indent="-342900">
              <a:buFont typeface="Arial"/>
              <a:buChar char="•"/>
            </a:pPr>
            <a:r>
              <a:rPr lang="nl-NL" sz="2400" dirty="0" err="1" smtClean="0"/>
              <a:t>Psychotic</a:t>
            </a:r>
            <a:r>
              <a:rPr lang="nl-NL" sz="2400" dirty="0" smtClean="0"/>
              <a:t> disorder</a:t>
            </a:r>
            <a:endParaRPr lang="nl-NL" sz="2400" dirty="0" smtClean="0"/>
          </a:p>
          <a:p>
            <a:r>
              <a:rPr lang="nl-NL" sz="2000" dirty="0" smtClean="0"/>
              <a:t>    (</a:t>
            </a:r>
            <a:r>
              <a:rPr lang="nl-NL" sz="2000" dirty="0" smtClean="0"/>
              <a:t>N=825)</a:t>
            </a:r>
            <a:endParaRPr lang="nl-NL" sz="2000" dirty="0"/>
          </a:p>
        </p:txBody>
      </p:sp>
      <p:pic>
        <p:nvPicPr>
          <p:cNvPr id="5" name="Picture 4" descr="Logo Nemesis U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060848"/>
            <a:ext cx="1584176" cy="49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ROU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5013176"/>
            <a:ext cx="151346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go Nemesis U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068960"/>
            <a:ext cx="1584176" cy="49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 Nemesis U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077072"/>
            <a:ext cx="1584176" cy="49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724128" y="2780928"/>
            <a:ext cx="2664296" cy="1569660"/>
          </a:xfrm>
          <a:prstGeom prst="rect">
            <a:avLst/>
          </a:prstGeom>
          <a:solidFill>
            <a:schemeClr val="accent1">
              <a:lumMod val="90000"/>
            </a:schemeClr>
          </a:solidFill>
          <a:ln w="19050">
            <a:solidFill>
              <a:schemeClr val="tx1"/>
            </a:solidFill>
          </a:ln>
        </p:spPr>
        <p:txBody>
          <a:bodyPr wrap="square" rtlCol="0">
            <a:spAutoFit/>
          </a:bodyPr>
          <a:lstStyle/>
          <a:p>
            <a:pPr algn="ctr"/>
            <a:r>
              <a:rPr lang="nl-NL" sz="2400" dirty="0" smtClean="0"/>
              <a:t>DEPRESSION</a:t>
            </a:r>
            <a:endParaRPr lang="nl-NL" sz="2400" dirty="0" smtClean="0"/>
          </a:p>
          <a:p>
            <a:pPr algn="ctr"/>
            <a:r>
              <a:rPr lang="nl-NL" sz="2400" dirty="0" smtClean="0"/>
              <a:t>ANXIETY</a:t>
            </a:r>
            <a:endParaRPr lang="nl-NL" sz="2400" dirty="0" smtClean="0"/>
          </a:p>
          <a:p>
            <a:pPr algn="ctr"/>
            <a:r>
              <a:rPr lang="nl-NL" sz="2400" dirty="0" smtClean="0"/>
              <a:t>MANIA</a:t>
            </a:r>
            <a:endParaRPr lang="nl-NL" sz="2400" dirty="0" smtClean="0"/>
          </a:p>
          <a:p>
            <a:pPr algn="ctr"/>
            <a:r>
              <a:rPr lang="nl-NL" sz="2400" dirty="0" smtClean="0"/>
              <a:t>PSYCHOSIS</a:t>
            </a:r>
            <a:endParaRPr lang="nl-NL" sz="2400" dirty="0"/>
          </a:p>
        </p:txBody>
      </p:sp>
      <p:sp>
        <p:nvSpPr>
          <p:cNvPr id="2" name="Right Brace 1"/>
          <p:cNvSpPr/>
          <p:nvPr/>
        </p:nvSpPr>
        <p:spPr bwMode="auto">
          <a:xfrm>
            <a:off x="4211960" y="1628800"/>
            <a:ext cx="504056" cy="3960440"/>
          </a:xfrm>
          <a:prstGeom prst="rightBrace">
            <a:avLst/>
          </a:prstGeom>
          <a:noFill/>
          <a:ln w="38100"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Tree>
    <p:extLst>
      <p:ext uri="{BB962C8B-B14F-4D97-AF65-F5344CB8AC3E}">
        <p14:creationId xmlns:p14="http://schemas.microsoft.com/office/powerpoint/2010/main" val="38928545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11560" y="836712"/>
            <a:ext cx="504056" cy="5040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sp>
        <p:nvSpPr>
          <p:cNvPr id="5" name="Rectangle 4"/>
          <p:cNvSpPr/>
          <p:nvPr/>
        </p:nvSpPr>
        <p:spPr bwMode="auto">
          <a:xfrm>
            <a:off x="611560" y="1484784"/>
            <a:ext cx="504056" cy="50405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sp>
        <p:nvSpPr>
          <p:cNvPr id="6" name="Rectangle 5"/>
          <p:cNvSpPr/>
          <p:nvPr/>
        </p:nvSpPr>
        <p:spPr bwMode="auto">
          <a:xfrm>
            <a:off x="611560" y="2132856"/>
            <a:ext cx="504056" cy="504056"/>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sp>
        <p:nvSpPr>
          <p:cNvPr id="7" name="Rectangle 6"/>
          <p:cNvSpPr/>
          <p:nvPr/>
        </p:nvSpPr>
        <p:spPr bwMode="auto">
          <a:xfrm>
            <a:off x="611560" y="2780928"/>
            <a:ext cx="504056" cy="504056"/>
          </a:xfrm>
          <a:prstGeom prst="rect">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sp>
        <p:nvSpPr>
          <p:cNvPr id="8" name="Rectangle 7"/>
          <p:cNvSpPr/>
          <p:nvPr/>
        </p:nvSpPr>
        <p:spPr bwMode="auto">
          <a:xfrm>
            <a:off x="611560" y="3429000"/>
            <a:ext cx="504056" cy="504056"/>
          </a:xfrm>
          <a:prstGeom prst="rect">
            <a:avLst/>
          </a:prstGeom>
          <a:solidFill>
            <a:srgbClr val="18E34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sp>
        <p:nvSpPr>
          <p:cNvPr id="9" name="Rectangle 8"/>
          <p:cNvSpPr/>
          <p:nvPr/>
        </p:nvSpPr>
        <p:spPr bwMode="auto">
          <a:xfrm>
            <a:off x="611560" y="4077072"/>
            <a:ext cx="504056" cy="504056"/>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sp>
        <p:nvSpPr>
          <p:cNvPr id="10" name="Rectangle 9"/>
          <p:cNvSpPr/>
          <p:nvPr/>
        </p:nvSpPr>
        <p:spPr bwMode="auto">
          <a:xfrm>
            <a:off x="611560" y="4725144"/>
            <a:ext cx="504056" cy="504056"/>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sp>
        <p:nvSpPr>
          <p:cNvPr id="11" name="Rectangle 10"/>
          <p:cNvSpPr/>
          <p:nvPr/>
        </p:nvSpPr>
        <p:spPr bwMode="auto">
          <a:xfrm>
            <a:off x="611560" y="5373216"/>
            <a:ext cx="504056" cy="504056"/>
          </a:xfrm>
          <a:prstGeom prst="rect">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sp>
        <p:nvSpPr>
          <p:cNvPr id="12" name="Rectangle 11"/>
          <p:cNvSpPr/>
          <p:nvPr/>
        </p:nvSpPr>
        <p:spPr bwMode="auto">
          <a:xfrm>
            <a:off x="2555776" y="548680"/>
            <a:ext cx="6120680"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sp>
        <p:nvSpPr>
          <p:cNvPr id="14" name="TextBox 13"/>
          <p:cNvSpPr txBox="1"/>
          <p:nvPr/>
        </p:nvSpPr>
        <p:spPr>
          <a:xfrm>
            <a:off x="1331640" y="836712"/>
            <a:ext cx="4104456" cy="523220"/>
          </a:xfrm>
          <a:prstGeom prst="rect">
            <a:avLst/>
          </a:prstGeom>
          <a:noFill/>
        </p:spPr>
        <p:txBody>
          <a:bodyPr wrap="square" rtlCol="0">
            <a:spAutoFit/>
          </a:bodyPr>
          <a:lstStyle/>
          <a:p>
            <a:r>
              <a:rPr lang="nl-NL" sz="2800" dirty="0" smtClean="0"/>
              <a:t>No </a:t>
            </a:r>
            <a:r>
              <a:rPr lang="nl-NL" sz="2800" dirty="0" err="1" smtClean="0"/>
              <a:t>Symptoms</a:t>
            </a:r>
            <a:endParaRPr lang="nl-NL" sz="2800" dirty="0"/>
          </a:p>
        </p:txBody>
      </p:sp>
      <p:sp>
        <p:nvSpPr>
          <p:cNvPr id="15" name="TextBox 14"/>
          <p:cNvSpPr txBox="1"/>
          <p:nvPr/>
        </p:nvSpPr>
        <p:spPr>
          <a:xfrm>
            <a:off x="1331640" y="1484784"/>
            <a:ext cx="4104456" cy="523220"/>
          </a:xfrm>
          <a:prstGeom prst="rect">
            <a:avLst/>
          </a:prstGeom>
          <a:noFill/>
        </p:spPr>
        <p:txBody>
          <a:bodyPr wrap="square" rtlCol="0">
            <a:spAutoFit/>
          </a:bodyPr>
          <a:lstStyle/>
          <a:p>
            <a:r>
              <a:rPr lang="nl-NL" sz="2800" dirty="0" err="1" smtClean="0"/>
              <a:t>Depression</a:t>
            </a:r>
            <a:r>
              <a:rPr lang="nl-NL" sz="2800" dirty="0" smtClean="0"/>
              <a:t> </a:t>
            </a:r>
            <a:r>
              <a:rPr lang="nl-NL" sz="2800" dirty="0" err="1" smtClean="0"/>
              <a:t>only</a:t>
            </a:r>
            <a:endParaRPr lang="nl-NL" sz="2800" dirty="0"/>
          </a:p>
        </p:txBody>
      </p:sp>
      <p:sp>
        <p:nvSpPr>
          <p:cNvPr id="16" name="TextBox 15"/>
          <p:cNvSpPr txBox="1"/>
          <p:nvPr/>
        </p:nvSpPr>
        <p:spPr>
          <a:xfrm>
            <a:off x="1331640" y="2132856"/>
            <a:ext cx="4104456" cy="523220"/>
          </a:xfrm>
          <a:prstGeom prst="rect">
            <a:avLst/>
          </a:prstGeom>
          <a:noFill/>
        </p:spPr>
        <p:txBody>
          <a:bodyPr wrap="square" rtlCol="0">
            <a:spAutoFit/>
          </a:bodyPr>
          <a:lstStyle/>
          <a:p>
            <a:r>
              <a:rPr lang="nl-NL" sz="2800" dirty="0" smtClean="0"/>
              <a:t>Mania </a:t>
            </a:r>
            <a:r>
              <a:rPr lang="nl-NL" sz="2800" dirty="0" err="1" smtClean="0"/>
              <a:t>only</a:t>
            </a:r>
            <a:endParaRPr lang="nl-NL" sz="2800" dirty="0"/>
          </a:p>
        </p:txBody>
      </p:sp>
      <p:sp>
        <p:nvSpPr>
          <p:cNvPr id="17" name="TextBox 16"/>
          <p:cNvSpPr txBox="1"/>
          <p:nvPr/>
        </p:nvSpPr>
        <p:spPr>
          <a:xfrm>
            <a:off x="1331640" y="2780928"/>
            <a:ext cx="4104456" cy="523220"/>
          </a:xfrm>
          <a:prstGeom prst="rect">
            <a:avLst/>
          </a:prstGeom>
          <a:noFill/>
        </p:spPr>
        <p:txBody>
          <a:bodyPr wrap="square" rtlCol="0">
            <a:spAutoFit/>
          </a:bodyPr>
          <a:lstStyle/>
          <a:p>
            <a:r>
              <a:rPr lang="nl-NL" sz="2800" dirty="0" err="1" smtClean="0"/>
              <a:t>Anxiety</a:t>
            </a:r>
            <a:r>
              <a:rPr lang="nl-NL" sz="2800" dirty="0" smtClean="0"/>
              <a:t> </a:t>
            </a:r>
            <a:r>
              <a:rPr lang="nl-NL" sz="2800" dirty="0" err="1" smtClean="0"/>
              <a:t>only</a:t>
            </a:r>
            <a:endParaRPr lang="nl-NL" sz="2800" dirty="0"/>
          </a:p>
        </p:txBody>
      </p:sp>
      <p:sp>
        <p:nvSpPr>
          <p:cNvPr id="18" name="TextBox 17"/>
          <p:cNvSpPr txBox="1"/>
          <p:nvPr/>
        </p:nvSpPr>
        <p:spPr>
          <a:xfrm>
            <a:off x="1331640" y="3429000"/>
            <a:ext cx="4104456" cy="523220"/>
          </a:xfrm>
          <a:prstGeom prst="rect">
            <a:avLst/>
          </a:prstGeom>
          <a:noFill/>
        </p:spPr>
        <p:txBody>
          <a:bodyPr wrap="square" rtlCol="0">
            <a:spAutoFit/>
          </a:bodyPr>
          <a:lstStyle/>
          <a:p>
            <a:r>
              <a:rPr lang="nl-NL" sz="2800" dirty="0" err="1" smtClean="0"/>
              <a:t>Psychosis</a:t>
            </a:r>
            <a:r>
              <a:rPr lang="nl-NL" sz="2800" dirty="0" smtClean="0"/>
              <a:t> </a:t>
            </a:r>
            <a:r>
              <a:rPr lang="nl-NL" sz="2800" dirty="0" err="1" smtClean="0"/>
              <a:t>only</a:t>
            </a:r>
            <a:endParaRPr lang="nl-NL" sz="2800" dirty="0"/>
          </a:p>
        </p:txBody>
      </p:sp>
      <p:sp>
        <p:nvSpPr>
          <p:cNvPr id="19" name="TextBox 18"/>
          <p:cNvSpPr txBox="1"/>
          <p:nvPr/>
        </p:nvSpPr>
        <p:spPr>
          <a:xfrm>
            <a:off x="1331640" y="4077072"/>
            <a:ext cx="4104456" cy="523220"/>
          </a:xfrm>
          <a:prstGeom prst="rect">
            <a:avLst/>
          </a:prstGeom>
          <a:noFill/>
        </p:spPr>
        <p:txBody>
          <a:bodyPr wrap="square" rtlCol="0">
            <a:spAutoFit/>
          </a:bodyPr>
          <a:lstStyle/>
          <a:p>
            <a:r>
              <a:rPr lang="nl-NL" sz="2800" dirty="0" smtClean="0"/>
              <a:t>2 </a:t>
            </a:r>
            <a:r>
              <a:rPr lang="nl-NL" sz="2800" dirty="0" smtClean="0"/>
              <a:t>Clusters</a:t>
            </a:r>
            <a:endParaRPr lang="nl-NL" sz="2800" dirty="0"/>
          </a:p>
        </p:txBody>
      </p:sp>
      <p:sp>
        <p:nvSpPr>
          <p:cNvPr id="20" name="TextBox 19"/>
          <p:cNvSpPr txBox="1"/>
          <p:nvPr/>
        </p:nvSpPr>
        <p:spPr>
          <a:xfrm>
            <a:off x="1331640" y="4725144"/>
            <a:ext cx="4104456" cy="523220"/>
          </a:xfrm>
          <a:prstGeom prst="rect">
            <a:avLst/>
          </a:prstGeom>
          <a:noFill/>
        </p:spPr>
        <p:txBody>
          <a:bodyPr wrap="square" rtlCol="0">
            <a:spAutoFit/>
          </a:bodyPr>
          <a:lstStyle/>
          <a:p>
            <a:r>
              <a:rPr lang="nl-NL" sz="2800" dirty="0" smtClean="0"/>
              <a:t>3 </a:t>
            </a:r>
            <a:r>
              <a:rPr lang="nl-NL" sz="2800" dirty="0" smtClean="0"/>
              <a:t>Clusters</a:t>
            </a:r>
            <a:endParaRPr lang="nl-NL" sz="2800" dirty="0"/>
          </a:p>
        </p:txBody>
      </p:sp>
      <p:sp>
        <p:nvSpPr>
          <p:cNvPr id="21" name="TextBox 20"/>
          <p:cNvSpPr txBox="1"/>
          <p:nvPr/>
        </p:nvSpPr>
        <p:spPr>
          <a:xfrm>
            <a:off x="1331640" y="5373216"/>
            <a:ext cx="4104456" cy="523220"/>
          </a:xfrm>
          <a:prstGeom prst="rect">
            <a:avLst/>
          </a:prstGeom>
          <a:noFill/>
        </p:spPr>
        <p:txBody>
          <a:bodyPr wrap="square" rtlCol="0">
            <a:spAutoFit/>
          </a:bodyPr>
          <a:lstStyle/>
          <a:p>
            <a:r>
              <a:rPr lang="nl-NL" sz="2800" dirty="0" smtClean="0"/>
              <a:t>4 </a:t>
            </a:r>
            <a:r>
              <a:rPr lang="nl-NL" sz="2800" dirty="0" smtClean="0"/>
              <a:t>Clusters</a:t>
            </a:r>
            <a:endParaRPr lang="nl-NL" sz="2800" dirty="0"/>
          </a:p>
        </p:txBody>
      </p:sp>
    </p:spTree>
    <p:extLst>
      <p:ext uri="{BB962C8B-B14F-4D97-AF65-F5344CB8AC3E}">
        <p14:creationId xmlns:p14="http://schemas.microsoft.com/office/powerpoint/2010/main" val="2923535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9"/>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9"/>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9"/>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9"/>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9"/>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9"/>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9"/>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4" grpId="0"/>
      <p:bldP spid="15" grpId="0"/>
      <p:bldP spid="16" grpId="0"/>
      <p:bldP spid="17" grpId="0"/>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23850" y="981075"/>
            <a:ext cx="8337550" cy="762000"/>
          </a:xfrm>
        </p:spPr>
        <p:txBody>
          <a:bodyPr/>
          <a:lstStyle/>
          <a:p>
            <a:pPr algn="ctr"/>
            <a:r>
              <a:rPr lang="nl-NL" sz="2400" dirty="0" smtClean="0">
                <a:latin typeface="Verdana" charset="0"/>
                <a:ea typeface="ＭＳ Ｐゴシック" charset="0"/>
                <a:cs typeface="ＭＳ Ｐゴシック" charset="0"/>
              </a:rPr>
              <a:t>General </a:t>
            </a:r>
            <a:r>
              <a:rPr lang="nl-NL" sz="2400" dirty="0" err="1" smtClean="0">
                <a:latin typeface="Verdana" charset="0"/>
                <a:ea typeface="ＭＳ Ｐゴシック" charset="0"/>
                <a:cs typeface="ＭＳ Ｐゴシック" charset="0"/>
              </a:rPr>
              <a:t>population</a:t>
            </a:r>
            <a:endParaRPr lang="nl-NL" sz="2400" dirty="0">
              <a:latin typeface="Verdana" charset="0"/>
              <a:ea typeface="ＭＳ Ｐゴシック" charset="0"/>
              <a:cs typeface="ＭＳ Ｐゴシック" charset="0"/>
            </a:endParaRPr>
          </a:p>
        </p:txBody>
      </p:sp>
      <p:graphicFrame>
        <p:nvGraphicFramePr>
          <p:cNvPr id="2" name="Chart 3"/>
          <p:cNvGraphicFramePr>
            <a:graphicFrameLocks/>
          </p:cNvGraphicFramePr>
          <p:nvPr>
            <p:extLst>
              <p:ext uri="{D42A27DB-BD31-4B8C-83A1-F6EECF244321}">
                <p14:modId xmlns:p14="http://schemas.microsoft.com/office/powerpoint/2010/main" val="2551013959"/>
              </p:ext>
            </p:extLst>
          </p:nvPr>
        </p:nvGraphicFramePr>
        <p:xfrm>
          <a:off x="21828" y="1484784"/>
          <a:ext cx="8928992" cy="4609107"/>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a:spLocks noChangeArrowheads="1"/>
          </p:cNvSpPr>
          <p:nvPr/>
        </p:nvSpPr>
        <p:spPr bwMode="auto">
          <a:xfrm>
            <a:off x="4211960" y="1988840"/>
            <a:ext cx="2160239" cy="316835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6" name="TextBox 5"/>
          <p:cNvSpPr txBox="1"/>
          <p:nvPr/>
        </p:nvSpPr>
        <p:spPr>
          <a:xfrm>
            <a:off x="5508104" y="6581001"/>
            <a:ext cx="3311774" cy="276999"/>
          </a:xfrm>
          <a:prstGeom prst="rect">
            <a:avLst/>
          </a:prstGeom>
          <a:noFill/>
        </p:spPr>
        <p:txBody>
          <a:bodyPr wrap="none" rtlCol="0">
            <a:spAutoFit/>
          </a:bodyPr>
          <a:lstStyle/>
          <a:p>
            <a:r>
              <a:rPr lang="en-US" sz="1200" dirty="0" smtClean="0"/>
              <a:t>Van </a:t>
            </a:r>
            <a:r>
              <a:rPr lang="en-US" sz="1200" dirty="0" err="1" smtClean="0"/>
              <a:t>Nierop</a:t>
            </a:r>
            <a:r>
              <a:rPr lang="en-US" sz="1200" dirty="0" smtClean="0"/>
              <a:t> et al, </a:t>
            </a:r>
            <a:r>
              <a:rPr lang="en-US" sz="1200" dirty="0" err="1" smtClean="0"/>
              <a:t>Acta</a:t>
            </a:r>
            <a:r>
              <a:rPr lang="en-US" sz="1200" dirty="0" smtClean="0"/>
              <a:t> Scan Psych, 2015</a:t>
            </a:r>
            <a:endParaRPr lang="en-US" sz="1200" dirty="0"/>
          </a:p>
        </p:txBody>
      </p:sp>
    </p:spTree>
    <p:extLst>
      <p:ext uri="{BB962C8B-B14F-4D97-AF65-F5344CB8AC3E}">
        <p14:creationId xmlns:p14="http://schemas.microsoft.com/office/powerpoint/2010/main" val="300774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23850" y="981075"/>
            <a:ext cx="8337550" cy="762000"/>
          </a:xfrm>
        </p:spPr>
        <p:txBody>
          <a:bodyPr/>
          <a:lstStyle/>
          <a:p>
            <a:pPr algn="ctr"/>
            <a:r>
              <a:rPr lang="nl-NL" sz="2400" dirty="0" smtClean="0">
                <a:latin typeface="Verdana" charset="0"/>
                <a:ea typeface="ＭＳ Ｐゴシック" charset="0"/>
                <a:cs typeface="ＭＳ Ｐゴシック" charset="0"/>
              </a:rPr>
              <a:t>General </a:t>
            </a:r>
            <a:r>
              <a:rPr lang="nl-NL" sz="2400" dirty="0" err="1" smtClean="0">
                <a:latin typeface="Verdana" charset="0"/>
                <a:ea typeface="ＭＳ Ｐゴシック" charset="0"/>
                <a:cs typeface="ＭＳ Ｐゴシック" charset="0"/>
              </a:rPr>
              <a:t>population</a:t>
            </a:r>
            <a:endParaRPr lang="nl-NL" sz="2400" dirty="0">
              <a:latin typeface="Verdana" charset="0"/>
              <a:ea typeface="ＭＳ Ｐゴシック" charset="0"/>
              <a:cs typeface="ＭＳ Ｐゴシック" charset="0"/>
            </a:endParaRPr>
          </a:p>
        </p:txBody>
      </p:sp>
      <p:graphicFrame>
        <p:nvGraphicFramePr>
          <p:cNvPr id="2" name="Chart 3"/>
          <p:cNvGraphicFramePr>
            <a:graphicFrameLocks/>
          </p:cNvGraphicFramePr>
          <p:nvPr>
            <p:extLst>
              <p:ext uri="{D42A27DB-BD31-4B8C-83A1-F6EECF244321}">
                <p14:modId xmlns:p14="http://schemas.microsoft.com/office/powerpoint/2010/main" val="1922065932"/>
              </p:ext>
            </p:extLst>
          </p:nvPr>
        </p:nvGraphicFramePr>
        <p:xfrm>
          <a:off x="107504" y="1700212"/>
          <a:ext cx="8928992" cy="4609107"/>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ket 5"/>
          <p:cNvSpPr>
            <a:spLocks/>
          </p:cNvSpPr>
          <p:nvPr/>
        </p:nvSpPr>
        <p:spPr bwMode="auto">
          <a:xfrm rot="16200000">
            <a:off x="5130006" y="1214810"/>
            <a:ext cx="323850" cy="1151830"/>
          </a:xfrm>
          <a:prstGeom prst="rightBracket">
            <a:avLst>
              <a:gd name="adj" fmla="val 8336"/>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kern="1200"/>
          </a:p>
        </p:txBody>
      </p:sp>
      <p:sp>
        <p:nvSpPr>
          <p:cNvPr id="7" name="TextBox 6"/>
          <p:cNvSpPr txBox="1">
            <a:spLocks noChangeArrowheads="1"/>
          </p:cNvSpPr>
          <p:nvPr/>
        </p:nvSpPr>
        <p:spPr bwMode="auto">
          <a:xfrm>
            <a:off x="4932040" y="1340768"/>
            <a:ext cx="72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000" kern="1200" dirty="0"/>
              <a:t>***</a:t>
            </a:r>
          </a:p>
        </p:txBody>
      </p:sp>
      <p:sp>
        <p:nvSpPr>
          <p:cNvPr id="8" name="Right Bracket 7"/>
          <p:cNvSpPr>
            <a:spLocks/>
          </p:cNvSpPr>
          <p:nvPr/>
        </p:nvSpPr>
        <p:spPr bwMode="auto">
          <a:xfrm rot="16200000">
            <a:off x="5489575" y="2161121"/>
            <a:ext cx="323850" cy="503758"/>
          </a:xfrm>
          <a:prstGeom prst="rightBracket">
            <a:avLst>
              <a:gd name="adj" fmla="val 8336"/>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kern="1200"/>
          </a:p>
        </p:txBody>
      </p:sp>
      <p:sp>
        <p:nvSpPr>
          <p:cNvPr id="9" name="Right Bracket 8"/>
          <p:cNvSpPr>
            <a:spLocks/>
          </p:cNvSpPr>
          <p:nvPr/>
        </p:nvSpPr>
        <p:spPr bwMode="auto">
          <a:xfrm rot="16200000">
            <a:off x="4805970" y="2906998"/>
            <a:ext cx="323850" cy="503758"/>
          </a:xfrm>
          <a:prstGeom prst="rightBracket">
            <a:avLst>
              <a:gd name="adj" fmla="val 8336"/>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kern="1200"/>
          </a:p>
        </p:txBody>
      </p:sp>
      <p:sp>
        <p:nvSpPr>
          <p:cNvPr id="10" name="TextBox 9"/>
          <p:cNvSpPr txBox="1">
            <a:spLocks noChangeArrowheads="1"/>
          </p:cNvSpPr>
          <p:nvPr/>
        </p:nvSpPr>
        <p:spPr bwMode="auto">
          <a:xfrm>
            <a:off x="4644008" y="2636912"/>
            <a:ext cx="72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000" kern="1200" dirty="0"/>
              <a:t>***</a:t>
            </a:r>
          </a:p>
        </p:txBody>
      </p:sp>
      <p:sp>
        <p:nvSpPr>
          <p:cNvPr id="11" name="TextBox 10"/>
          <p:cNvSpPr txBox="1">
            <a:spLocks noChangeArrowheads="1"/>
          </p:cNvSpPr>
          <p:nvPr/>
        </p:nvSpPr>
        <p:spPr bwMode="auto">
          <a:xfrm>
            <a:off x="5364088" y="1916832"/>
            <a:ext cx="72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000" kern="1200" dirty="0"/>
              <a:t>***</a:t>
            </a:r>
          </a:p>
        </p:txBody>
      </p:sp>
      <p:sp>
        <p:nvSpPr>
          <p:cNvPr id="12" name="TextBox 11"/>
          <p:cNvSpPr txBox="1"/>
          <p:nvPr/>
        </p:nvSpPr>
        <p:spPr>
          <a:xfrm>
            <a:off x="5508104" y="6581001"/>
            <a:ext cx="3311774" cy="276999"/>
          </a:xfrm>
          <a:prstGeom prst="rect">
            <a:avLst/>
          </a:prstGeom>
          <a:noFill/>
        </p:spPr>
        <p:txBody>
          <a:bodyPr wrap="none" rtlCol="0">
            <a:spAutoFit/>
          </a:bodyPr>
          <a:lstStyle/>
          <a:p>
            <a:r>
              <a:rPr lang="en-US" sz="1200" dirty="0" smtClean="0"/>
              <a:t>Van </a:t>
            </a:r>
            <a:r>
              <a:rPr lang="en-US" sz="1200" dirty="0" err="1" smtClean="0"/>
              <a:t>Nierop</a:t>
            </a:r>
            <a:r>
              <a:rPr lang="en-US" sz="1200" dirty="0" smtClean="0"/>
              <a:t> et al, </a:t>
            </a:r>
            <a:r>
              <a:rPr lang="en-US" sz="1200" dirty="0" err="1" smtClean="0"/>
              <a:t>Acta</a:t>
            </a:r>
            <a:r>
              <a:rPr lang="en-US" sz="1200" dirty="0" smtClean="0"/>
              <a:t> Scan Psych, 2015</a:t>
            </a:r>
            <a:endParaRPr lang="en-US" sz="1200" dirty="0"/>
          </a:p>
        </p:txBody>
      </p:sp>
    </p:spTree>
    <p:extLst>
      <p:ext uri="{BB962C8B-B14F-4D97-AF65-F5344CB8AC3E}">
        <p14:creationId xmlns:p14="http://schemas.microsoft.com/office/powerpoint/2010/main" val="20433988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491880" y="548680"/>
            <a:ext cx="5256584"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graphicFrame>
        <p:nvGraphicFramePr>
          <p:cNvPr id="4" name="Chart 3"/>
          <p:cNvGraphicFramePr>
            <a:graphicFrameLocks/>
          </p:cNvGraphicFramePr>
          <p:nvPr>
            <p:extLst>
              <p:ext uri="{D42A27DB-BD31-4B8C-83A1-F6EECF244321}">
                <p14:modId xmlns:p14="http://schemas.microsoft.com/office/powerpoint/2010/main" val="2811145"/>
              </p:ext>
            </p:extLst>
          </p:nvPr>
        </p:nvGraphicFramePr>
        <p:xfrm>
          <a:off x="-30708" y="836712"/>
          <a:ext cx="3256384" cy="5472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692610564"/>
              </p:ext>
            </p:extLst>
          </p:nvPr>
        </p:nvGraphicFramePr>
        <p:xfrm>
          <a:off x="3059832" y="908720"/>
          <a:ext cx="2880320" cy="5472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713428666"/>
              </p:ext>
            </p:extLst>
          </p:nvPr>
        </p:nvGraphicFramePr>
        <p:xfrm>
          <a:off x="5724128" y="908720"/>
          <a:ext cx="3168352" cy="547260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a:spLocks noChangeArrowheads="1"/>
          </p:cNvSpPr>
          <p:nvPr/>
        </p:nvSpPr>
        <p:spPr bwMode="auto">
          <a:xfrm>
            <a:off x="1259632" y="908720"/>
            <a:ext cx="2232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nl-NL" sz="1800" dirty="0" err="1" smtClean="0"/>
              <a:t>Depression</a:t>
            </a:r>
            <a:endParaRPr lang="nl-NL" sz="1800" dirty="0"/>
          </a:p>
        </p:txBody>
      </p:sp>
      <p:sp>
        <p:nvSpPr>
          <p:cNvPr id="10" name="TextBox 9"/>
          <p:cNvSpPr txBox="1">
            <a:spLocks noChangeArrowheads="1"/>
          </p:cNvSpPr>
          <p:nvPr/>
        </p:nvSpPr>
        <p:spPr bwMode="auto">
          <a:xfrm>
            <a:off x="3923928" y="908720"/>
            <a:ext cx="2232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nl-NL" sz="1800" dirty="0" err="1" smtClean="0"/>
              <a:t>Anxiety</a:t>
            </a:r>
            <a:endParaRPr lang="nl-NL" sz="1800" dirty="0"/>
          </a:p>
        </p:txBody>
      </p:sp>
      <p:sp>
        <p:nvSpPr>
          <p:cNvPr id="11" name="TextBox 10"/>
          <p:cNvSpPr txBox="1">
            <a:spLocks noChangeArrowheads="1"/>
          </p:cNvSpPr>
          <p:nvPr/>
        </p:nvSpPr>
        <p:spPr bwMode="auto">
          <a:xfrm>
            <a:off x="6516216" y="908720"/>
            <a:ext cx="241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nl-NL" sz="1800" dirty="0" err="1" smtClean="0"/>
              <a:t>Psychosis</a:t>
            </a:r>
            <a:endParaRPr lang="nl-NL" sz="1800" dirty="0"/>
          </a:p>
        </p:txBody>
      </p:sp>
      <p:sp>
        <p:nvSpPr>
          <p:cNvPr id="12" name="TextBox 11"/>
          <p:cNvSpPr txBox="1"/>
          <p:nvPr/>
        </p:nvSpPr>
        <p:spPr>
          <a:xfrm>
            <a:off x="5508104" y="6581001"/>
            <a:ext cx="3311774" cy="276999"/>
          </a:xfrm>
          <a:prstGeom prst="rect">
            <a:avLst/>
          </a:prstGeom>
          <a:noFill/>
        </p:spPr>
        <p:txBody>
          <a:bodyPr wrap="none" rtlCol="0">
            <a:spAutoFit/>
          </a:bodyPr>
          <a:lstStyle/>
          <a:p>
            <a:r>
              <a:rPr lang="en-US" sz="1200" dirty="0" smtClean="0"/>
              <a:t>Van </a:t>
            </a:r>
            <a:r>
              <a:rPr lang="en-US" sz="1200" dirty="0" err="1" smtClean="0"/>
              <a:t>Nierop</a:t>
            </a:r>
            <a:r>
              <a:rPr lang="en-US" sz="1200" dirty="0" smtClean="0"/>
              <a:t> et al, </a:t>
            </a:r>
            <a:r>
              <a:rPr lang="en-US" sz="1200" dirty="0" err="1" smtClean="0"/>
              <a:t>Acta</a:t>
            </a:r>
            <a:r>
              <a:rPr lang="en-US" sz="1200" dirty="0" smtClean="0"/>
              <a:t> Scan Psych, 2015</a:t>
            </a:r>
            <a:endParaRPr lang="en-US" sz="1200" dirty="0"/>
          </a:p>
        </p:txBody>
      </p:sp>
    </p:spTree>
    <p:extLst>
      <p:ext uri="{BB962C8B-B14F-4D97-AF65-F5344CB8AC3E}">
        <p14:creationId xmlns:p14="http://schemas.microsoft.com/office/powerpoint/2010/main" val="1124270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Graphic spid="8" grpId="0">
        <p:bldAsOne/>
      </p:bldGraphic>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1-10 at 17.11.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36712"/>
            <a:ext cx="8115300" cy="5486400"/>
          </a:xfrm>
          <a:prstGeom prst="rect">
            <a:avLst/>
          </a:prstGeom>
        </p:spPr>
      </p:pic>
      <p:sp>
        <p:nvSpPr>
          <p:cNvPr id="4" name="Right Arrow 3"/>
          <p:cNvSpPr/>
          <p:nvPr/>
        </p:nvSpPr>
        <p:spPr bwMode="auto">
          <a:xfrm rot="3511658">
            <a:off x="418307" y="3595240"/>
            <a:ext cx="720080" cy="288032"/>
          </a:xfrm>
          <a:prstGeom prst="rightArrow">
            <a:avLst/>
          </a:prstGeom>
          <a:solidFill>
            <a:srgbClr val="18E34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sp>
        <p:nvSpPr>
          <p:cNvPr id="5" name="Right Arrow 4"/>
          <p:cNvSpPr/>
          <p:nvPr/>
        </p:nvSpPr>
        <p:spPr bwMode="auto">
          <a:xfrm rot="19079365">
            <a:off x="183374" y="5793194"/>
            <a:ext cx="720080" cy="288032"/>
          </a:xfrm>
          <a:prstGeom prst="right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sp>
        <p:nvSpPr>
          <p:cNvPr id="6" name="Right Arrow 5"/>
          <p:cNvSpPr/>
          <p:nvPr/>
        </p:nvSpPr>
        <p:spPr bwMode="auto">
          <a:xfrm rot="8060580">
            <a:off x="2744934" y="3658431"/>
            <a:ext cx="720080" cy="288032"/>
          </a:xfrm>
          <a:prstGeom prst="rightArrow">
            <a:avLst/>
          </a:prstGeom>
          <a:solidFill>
            <a:srgbClr val="00A2D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sp>
        <p:nvSpPr>
          <p:cNvPr id="7" name="Right Arrow 6"/>
          <p:cNvSpPr/>
          <p:nvPr/>
        </p:nvSpPr>
        <p:spPr bwMode="auto">
          <a:xfrm rot="13277517">
            <a:off x="2921330" y="5863029"/>
            <a:ext cx="720080" cy="28803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sp>
        <p:nvSpPr>
          <p:cNvPr id="2" name="TextBox 1"/>
          <p:cNvSpPr txBox="1"/>
          <p:nvPr/>
        </p:nvSpPr>
        <p:spPr>
          <a:xfrm>
            <a:off x="1115616" y="1916832"/>
            <a:ext cx="1800200" cy="400110"/>
          </a:xfrm>
          <a:prstGeom prst="rect">
            <a:avLst/>
          </a:prstGeom>
          <a:solidFill>
            <a:schemeClr val="bg2">
              <a:lumMod val="60000"/>
              <a:lumOff val="40000"/>
            </a:schemeClr>
          </a:solidFill>
        </p:spPr>
        <p:txBody>
          <a:bodyPr wrap="square" rtlCol="0">
            <a:spAutoFit/>
          </a:bodyPr>
          <a:lstStyle/>
          <a:p>
            <a:pPr algn="ctr"/>
            <a:r>
              <a:rPr lang="en-US" sz="2000" dirty="0" smtClean="0"/>
              <a:t>Depression</a:t>
            </a:r>
            <a:endParaRPr lang="en-US" sz="2000" dirty="0"/>
          </a:p>
        </p:txBody>
      </p:sp>
      <p:sp>
        <p:nvSpPr>
          <p:cNvPr id="8" name="TextBox 7"/>
          <p:cNvSpPr txBox="1"/>
          <p:nvPr/>
        </p:nvSpPr>
        <p:spPr>
          <a:xfrm>
            <a:off x="3635896" y="1916832"/>
            <a:ext cx="1944216" cy="400110"/>
          </a:xfrm>
          <a:prstGeom prst="rect">
            <a:avLst/>
          </a:prstGeom>
          <a:solidFill>
            <a:schemeClr val="bg2">
              <a:lumMod val="60000"/>
              <a:lumOff val="40000"/>
            </a:schemeClr>
          </a:solidFill>
        </p:spPr>
        <p:txBody>
          <a:bodyPr wrap="square" rtlCol="0">
            <a:spAutoFit/>
          </a:bodyPr>
          <a:lstStyle/>
          <a:p>
            <a:pPr algn="ctr"/>
            <a:r>
              <a:rPr lang="en-US" sz="2000" dirty="0" smtClean="0"/>
              <a:t>Anxiety</a:t>
            </a:r>
            <a:endParaRPr lang="en-US" sz="2000" dirty="0"/>
          </a:p>
        </p:txBody>
      </p:sp>
      <p:sp>
        <p:nvSpPr>
          <p:cNvPr id="10" name="TextBox 9"/>
          <p:cNvSpPr txBox="1"/>
          <p:nvPr/>
        </p:nvSpPr>
        <p:spPr>
          <a:xfrm>
            <a:off x="6228184" y="1916832"/>
            <a:ext cx="1944216" cy="400110"/>
          </a:xfrm>
          <a:prstGeom prst="rect">
            <a:avLst/>
          </a:prstGeom>
          <a:solidFill>
            <a:schemeClr val="bg2">
              <a:lumMod val="60000"/>
              <a:lumOff val="40000"/>
            </a:schemeClr>
          </a:solidFill>
        </p:spPr>
        <p:txBody>
          <a:bodyPr wrap="square" rtlCol="0">
            <a:spAutoFit/>
          </a:bodyPr>
          <a:lstStyle/>
          <a:p>
            <a:pPr algn="ctr"/>
            <a:r>
              <a:rPr lang="en-US" sz="2000" dirty="0" smtClean="0"/>
              <a:t>Psychotic</a:t>
            </a:r>
            <a:endParaRPr lang="en-US" sz="2000" dirty="0"/>
          </a:p>
        </p:txBody>
      </p:sp>
    </p:spTree>
    <p:extLst>
      <p:ext uri="{BB962C8B-B14F-4D97-AF65-F5344CB8AC3E}">
        <p14:creationId xmlns:p14="http://schemas.microsoft.com/office/powerpoint/2010/main" val="1092374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9"/>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9"/>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9"/>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9"/>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277029266"/>
              </p:ext>
            </p:extLst>
          </p:nvPr>
        </p:nvGraphicFramePr>
        <p:xfrm>
          <a:off x="179512" y="1340768"/>
          <a:ext cx="3024336"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57951976"/>
              </p:ext>
            </p:extLst>
          </p:nvPr>
        </p:nvGraphicFramePr>
        <p:xfrm>
          <a:off x="3347864" y="1412776"/>
          <a:ext cx="2736304"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225350148"/>
              </p:ext>
            </p:extLst>
          </p:nvPr>
        </p:nvGraphicFramePr>
        <p:xfrm>
          <a:off x="6228184" y="1484784"/>
          <a:ext cx="2736304"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766969417"/>
              </p:ext>
            </p:extLst>
          </p:nvPr>
        </p:nvGraphicFramePr>
        <p:xfrm>
          <a:off x="395536" y="3573016"/>
          <a:ext cx="3456384" cy="20882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3311413193"/>
              </p:ext>
            </p:extLst>
          </p:nvPr>
        </p:nvGraphicFramePr>
        <p:xfrm>
          <a:off x="3779912" y="3717032"/>
          <a:ext cx="4896544" cy="2088232"/>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1403648" y="529516"/>
            <a:ext cx="6537692" cy="523220"/>
          </a:xfrm>
          <a:prstGeom prst="rect">
            <a:avLst/>
          </a:prstGeom>
          <a:noFill/>
        </p:spPr>
        <p:txBody>
          <a:bodyPr wrap="none" rtlCol="0">
            <a:spAutoFit/>
          </a:bodyPr>
          <a:lstStyle/>
          <a:p>
            <a:r>
              <a:rPr lang="en-US" sz="2800" b="1" dirty="0" smtClean="0">
                <a:solidFill>
                  <a:schemeClr val="accent1">
                    <a:lumMod val="25000"/>
                  </a:schemeClr>
                </a:solidFill>
              </a:rPr>
              <a:t>Patients with affective disorder</a:t>
            </a:r>
            <a:endParaRPr lang="en-US" sz="2800" b="1" dirty="0">
              <a:solidFill>
                <a:schemeClr val="accent1">
                  <a:lumMod val="25000"/>
                </a:schemeClr>
              </a:solidFill>
            </a:endParaRPr>
          </a:p>
        </p:txBody>
      </p:sp>
      <p:sp>
        <p:nvSpPr>
          <p:cNvPr id="10" name="TextBox 9"/>
          <p:cNvSpPr txBox="1"/>
          <p:nvPr/>
        </p:nvSpPr>
        <p:spPr>
          <a:xfrm>
            <a:off x="683568" y="1052736"/>
            <a:ext cx="2240818" cy="338554"/>
          </a:xfrm>
          <a:prstGeom prst="rect">
            <a:avLst/>
          </a:prstGeom>
          <a:noFill/>
        </p:spPr>
        <p:txBody>
          <a:bodyPr wrap="none" rtlCol="0">
            <a:spAutoFit/>
          </a:bodyPr>
          <a:lstStyle/>
          <a:p>
            <a:r>
              <a:rPr lang="en-US" sz="1600" b="1" dirty="0" smtClean="0"/>
              <a:t>Work / income %</a:t>
            </a:r>
            <a:endParaRPr lang="en-US" sz="1600" b="1" dirty="0"/>
          </a:p>
        </p:txBody>
      </p:sp>
      <p:sp>
        <p:nvSpPr>
          <p:cNvPr id="11" name="TextBox 10"/>
          <p:cNvSpPr txBox="1"/>
          <p:nvPr/>
        </p:nvSpPr>
        <p:spPr>
          <a:xfrm>
            <a:off x="3779912" y="1052736"/>
            <a:ext cx="1592103" cy="338554"/>
          </a:xfrm>
          <a:prstGeom prst="rect">
            <a:avLst/>
          </a:prstGeom>
          <a:noFill/>
        </p:spPr>
        <p:txBody>
          <a:bodyPr wrap="none" rtlCol="0">
            <a:spAutoFit/>
          </a:bodyPr>
          <a:lstStyle/>
          <a:p>
            <a:r>
              <a:rPr lang="en-US" sz="1600" b="1" dirty="0" smtClean="0"/>
              <a:t>Relations %</a:t>
            </a:r>
            <a:endParaRPr lang="en-US" sz="1600" b="1" dirty="0"/>
          </a:p>
        </p:txBody>
      </p:sp>
      <p:sp>
        <p:nvSpPr>
          <p:cNvPr id="12" name="TextBox 11"/>
          <p:cNvSpPr txBox="1"/>
          <p:nvPr/>
        </p:nvSpPr>
        <p:spPr>
          <a:xfrm>
            <a:off x="6639840" y="1052736"/>
            <a:ext cx="2252640" cy="338554"/>
          </a:xfrm>
          <a:prstGeom prst="rect">
            <a:avLst/>
          </a:prstGeom>
          <a:noFill/>
        </p:spPr>
        <p:txBody>
          <a:bodyPr wrap="none" rtlCol="0">
            <a:spAutoFit/>
          </a:bodyPr>
          <a:lstStyle/>
          <a:p>
            <a:r>
              <a:rPr lang="en-US" sz="1600" b="1" dirty="0" smtClean="0"/>
              <a:t>Education (mean)</a:t>
            </a:r>
            <a:endParaRPr lang="en-US" sz="1600" b="1" dirty="0"/>
          </a:p>
        </p:txBody>
      </p:sp>
      <p:sp>
        <p:nvSpPr>
          <p:cNvPr id="13" name="TextBox 12"/>
          <p:cNvSpPr txBox="1"/>
          <p:nvPr/>
        </p:nvSpPr>
        <p:spPr>
          <a:xfrm>
            <a:off x="971600" y="3501008"/>
            <a:ext cx="2293316" cy="338554"/>
          </a:xfrm>
          <a:prstGeom prst="rect">
            <a:avLst/>
          </a:prstGeom>
          <a:noFill/>
        </p:spPr>
        <p:txBody>
          <a:bodyPr wrap="none" rtlCol="0">
            <a:spAutoFit/>
          </a:bodyPr>
          <a:lstStyle/>
          <a:p>
            <a:r>
              <a:rPr lang="en-US" sz="1600" b="1" dirty="0" smtClean="0"/>
              <a:t>Clinical aspects %</a:t>
            </a:r>
            <a:endParaRPr lang="en-US" sz="1600" b="1" dirty="0"/>
          </a:p>
        </p:txBody>
      </p:sp>
      <p:sp>
        <p:nvSpPr>
          <p:cNvPr id="14" name="TextBox 13"/>
          <p:cNvSpPr txBox="1"/>
          <p:nvPr/>
        </p:nvSpPr>
        <p:spPr>
          <a:xfrm>
            <a:off x="5076056" y="3501008"/>
            <a:ext cx="3179376" cy="338554"/>
          </a:xfrm>
          <a:prstGeom prst="rect">
            <a:avLst/>
          </a:prstGeom>
          <a:noFill/>
        </p:spPr>
        <p:txBody>
          <a:bodyPr wrap="none" rtlCol="0">
            <a:spAutoFit/>
          </a:bodyPr>
          <a:lstStyle/>
          <a:p>
            <a:r>
              <a:rPr lang="en-US" sz="1600" b="1" dirty="0" smtClean="0"/>
              <a:t>Social functioning (mean)</a:t>
            </a:r>
            <a:endParaRPr lang="en-US" sz="1600" b="1" dirty="0"/>
          </a:p>
        </p:txBody>
      </p:sp>
      <p:sp>
        <p:nvSpPr>
          <p:cNvPr id="16" name="Rectangle 15"/>
          <p:cNvSpPr/>
          <p:nvPr/>
        </p:nvSpPr>
        <p:spPr bwMode="auto">
          <a:xfrm>
            <a:off x="395536" y="5929535"/>
            <a:ext cx="216024" cy="216024"/>
          </a:xfrm>
          <a:prstGeom prst="rect">
            <a:avLst/>
          </a:prstGeom>
          <a:solidFill>
            <a:schemeClr val="accent1">
              <a:lumMod val="90000"/>
            </a:schemeClr>
          </a:solidFill>
          <a:ln w="9525"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17" name="TextBox 16"/>
          <p:cNvSpPr txBox="1"/>
          <p:nvPr/>
        </p:nvSpPr>
        <p:spPr>
          <a:xfrm>
            <a:off x="755576" y="5857527"/>
            <a:ext cx="926481" cy="307777"/>
          </a:xfrm>
          <a:prstGeom prst="rect">
            <a:avLst/>
          </a:prstGeom>
          <a:noFill/>
        </p:spPr>
        <p:txBody>
          <a:bodyPr wrap="none" rtlCol="0">
            <a:spAutoFit/>
          </a:bodyPr>
          <a:lstStyle/>
          <a:p>
            <a:r>
              <a:rPr lang="en-US" sz="1400" dirty="0" smtClean="0"/>
              <a:t>CT-/ CL-</a:t>
            </a:r>
            <a:endParaRPr lang="en-US" sz="1400" dirty="0"/>
          </a:p>
        </p:txBody>
      </p:sp>
      <p:sp>
        <p:nvSpPr>
          <p:cNvPr id="18" name="Rectangle 17"/>
          <p:cNvSpPr/>
          <p:nvPr/>
        </p:nvSpPr>
        <p:spPr bwMode="auto">
          <a:xfrm>
            <a:off x="1917327" y="5929535"/>
            <a:ext cx="216024" cy="216024"/>
          </a:xfrm>
          <a:prstGeom prst="rect">
            <a:avLst/>
          </a:prstGeom>
          <a:solidFill>
            <a:schemeClr val="accent1">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19" name="TextBox 18"/>
          <p:cNvSpPr txBox="1"/>
          <p:nvPr/>
        </p:nvSpPr>
        <p:spPr>
          <a:xfrm>
            <a:off x="2277367" y="5857527"/>
            <a:ext cx="1005904" cy="307777"/>
          </a:xfrm>
          <a:prstGeom prst="rect">
            <a:avLst/>
          </a:prstGeom>
          <a:noFill/>
        </p:spPr>
        <p:txBody>
          <a:bodyPr wrap="none" rtlCol="0">
            <a:spAutoFit/>
          </a:bodyPr>
          <a:lstStyle/>
          <a:p>
            <a:r>
              <a:rPr lang="en-US" sz="1400" dirty="0" smtClean="0"/>
              <a:t>CT-/ CL+</a:t>
            </a:r>
            <a:endParaRPr lang="en-US" sz="1400" dirty="0"/>
          </a:p>
        </p:txBody>
      </p:sp>
      <p:sp>
        <p:nvSpPr>
          <p:cNvPr id="20" name="Rectangle 19"/>
          <p:cNvSpPr/>
          <p:nvPr/>
        </p:nvSpPr>
        <p:spPr bwMode="auto">
          <a:xfrm>
            <a:off x="3563888" y="5949280"/>
            <a:ext cx="216024" cy="216024"/>
          </a:xfrm>
          <a:prstGeom prst="rect">
            <a:avLst/>
          </a:prstGeom>
          <a:solidFill>
            <a:schemeClr val="accent1">
              <a:lumMod val="50000"/>
            </a:schemeClr>
          </a:solid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21" name="TextBox 20"/>
          <p:cNvSpPr txBox="1"/>
          <p:nvPr/>
        </p:nvSpPr>
        <p:spPr>
          <a:xfrm>
            <a:off x="3923928" y="5877272"/>
            <a:ext cx="1005403" cy="307777"/>
          </a:xfrm>
          <a:prstGeom prst="rect">
            <a:avLst/>
          </a:prstGeom>
          <a:noFill/>
        </p:spPr>
        <p:txBody>
          <a:bodyPr wrap="none" rtlCol="0">
            <a:spAutoFit/>
          </a:bodyPr>
          <a:lstStyle/>
          <a:p>
            <a:r>
              <a:rPr lang="en-US" sz="1400" dirty="0" smtClean="0"/>
              <a:t>CT+/ CL-</a:t>
            </a:r>
            <a:endParaRPr lang="en-US" sz="1400" dirty="0"/>
          </a:p>
        </p:txBody>
      </p:sp>
      <p:sp>
        <p:nvSpPr>
          <p:cNvPr id="22" name="Rectangle 21"/>
          <p:cNvSpPr/>
          <p:nvPr/>
        </p:nvSpPr>
        <p:spPr bwMode="auto">
          <a:xfrm>
            <a:off x="5148064" y="5949280"/>
            <a:ext cx="216024" cy="216024"/>
          </a:xfrm>
          <a:prstGeom prst="rect">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23" name="TextBox 22"/>
          <p:cNvSpPr txBox="1"/>
          <p:nvPr/>
        </p:nvSpPr>
        <p:spPr>
          <a:xfrm>
            <a:off x="5508104" y="5877272"/>
            <a:ext cx="1084452" cy="307777"/>
          </a:xfrm>
          <a:prstGeom prst="rect">
            <a:avLst/>
          </a:prstGeom>
          <a:noFill/>
        </p:spPr>
        <p:txBody>
          <a:bodyPr wrap="none" rtlCol="0">
            <a:spAutoFit/>
          </a:bodyPr>
          <a:lstStyle/>
          <a:p>
            <a:r>
              <a:rPr lang="en-US" sz="1400" dirty="0" smtClean="0"/>
              <a:t>CT+/ CL+</a:t>
            </a:r>
            <a:endParaRPr lang="en-US" sz="1400" dirty="0"/>
          </a:p>
        </p:txBody>
      </p:sp>
    </p:spTree>
    <p:extLst>
      <p:ext uri="{BB962C8B-B14F-4D97-AF65-F5344CB8AC3E}">
        <p14:creationId xmlns:p14="http://schemas.microsoft.com/office/powerpoint/2010/main" val="67954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339500898"/>
              </p:ext>
            </p:extLst>
          </p:nvPr>
        </p:nvGraphicFramePr>
        <p:xfrm>
          <a:off x="179512" y="1340768"/>
          <a:ext cx="3024336"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009771732"/>
              </p:ext>
            </p:extLst>
          </p:nvPr>
        </p:nvGraphicFramePr>
        <p:xfrm>
          <a:off x="3347864" y="1412776"/>
          <a:ext cx="2736304"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572022212"/>
              </p:ext>
            </p:extLst>
          </p:nvPr>
        </p:nvGraphicFramePr>
        <p:xfrm>
          <a:off x="6228184" y="1484784"/>
          <a:ext cx="2736304"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2868039246"/>
              </p:ext>
            </p:extLst>
          </p:nvPr>
        </p:nvGraphicFramePr>
        <p:xfrm>
          <a:off x="395536" y="3573016"/>
          <a:ext cx="3456384" cy="20882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3547700961"/>
              </p:ext>
            </p:extLst>
          </p:nvPr>
        </p:nvGraphicFramePr>
        <p:xfrm>
          <a:off x="3779912" y="3717032"/>
          <a:ext cx="4896544" cy="2088232"/>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1403648" y="529516"/>
            <a:ext cx="6281011" cy="523220"/>
          </a:xfrm>
          <a:prstGeom prst="rect">
            <a:avLst/>
          </a:prstGeom>
          <a:noFill/>
        </p:spPr>
        <p:txBody>
          <a:bodyPr wrap="none" rtlCol="0">
            <a:spAutoFit/>
          </a:bodyPr>
          <a:lstStyle/>
          <a:p>
            <a:r>
              <a:rPr lang="en-US" sz="2800" b="1" dirty="0" smtClean="0">
                <a:solidFill>
                  <a:schemeClr val="accent1">
                    <a:lumMod val="25000"/>
                  </a:schemeClr>
                </a:solidFill>
              </a:rPr>
              <a:t>Patients with anxiety disorder</a:t>
            </a:r>
            <a:endParaRPr lang="en-US" sz="2800" b="1" dirty="0">
              <a:solidFill>
                <a:schemeClr val="accent1">
                  <a:lumMod val="25000"/>
                </a:schemeClr>
              </a:solidFill>
            </a:endParaRPr>
          </a:p>
        </p:txBody>
      </p:sp>
      <p:sp>
        <p:nvSpPr>
          <p:cNvPr id="10" name="TextBox 9"/>
          <p:cNvSpPr txBox="1"/>
          <p:nvPr/>
        </p:nvSpPr>
        <p:spPr>
          <a:xfrm>
            <a:off x="683568" y="1052736"/>
            <a:ext cx="2240818" cy="338554"/>
          </a:xfrm>
          <a:prstGeom prst="rect">
            <a:avLst/>
          </a:prstGeom>
          <a:noFill/>
        </p:spPr>
        <p:txBody>
          <a:bodyPr wrap="none" rtlCol="0">
            <a:spAutoFit/>
          </a:bodyPr>
          <a:lstStyle/>
          <a:p>
            <a:r>
              <a:rPr lang="en-US" sz="1600" b="1" dirty="0" smtClean="0"/>
              <a:t>Work / income %</a:t>
            </a:r>
            <a:endParaRPr lang="en-US" sz="1600" b="1" dirty="0"/>
          </a:p>
        </p:txBody>
      </p:sp>
      <p:sp>
        <p:nvSpPr>
          <p:cNvPr id="11" name="TextBox 10"/>
          <p:cNvSpPr txBox="1"/>
          <p:nvPr/>
        </p:nvSpPr>
        <p:spPr>
          <a:xfrm>
            <a:off x="3779912" y="1052736"/>
            <a:ext cx="1592103" cy="338554"/>
          </a:xfrm>
          <a:prstGeom prst="rect">
            <a:avLst/>
          </a:prstGeom>
          <a:noFill/>
        </p:spPr>
        <p:txBody>
          <a:bodyPr wrap="none" rtlCol="0">
            <a:spAutoFit/>
          </a:bodyPr>
          <a:lstStyle/>
          <a:p>
            <a:r>
              <a:rPr lang="en-US" sz="1600" b="1" dirty="0" smtClean="0"/>
              <a:t>Relations %</a:t>
            </a:r>
            <a:endParaRPr lang="en-US" sz="1600" b="1" dirty="0"/>
          </a:p>
        </p:txBody>
      </p:sp>
      <p:sp>
        <p:nvSpPr>
          <p:cNvPr id="12" name="TextBox 11"/>
          <p:cNvSpPr txBox="1"/>
          <p:nvPr/>
        </p:nvSpPr>
        <p:spPr>
          <a:xfrm>
            <a:off x="6639840" y="1052736"/>
            <a:ext cx="2252640" cy="338554"/>
          </a:xfrm>
          <a:prstGeom prst="rect">
            <a:avLst/>
          </a:prstGeom>
          <a:noFill/>
        </p:spPr>
        <p:txBody>
          <a:bodyPr wrap="none" rtlCol="0">
            <a:spAutoFit/>
          </a:bodyPr>
          <a:lstStyle/>
          <a:p>
            <a:r>
              <a:rPr lang="en-US" sz="1600" b="1" dirty="0" smtClean="0"/>
              <a:t>Education (mean)</a:t>
            </a:r>
            <a:endParaRPr lang="en-US" sz="1600" b="1" dirty="0"/>
          </a:p>
        </p:txBody>
      </p:sp>
      <p:sp>
        <p:nvSpPr>
          <p:cNvPr id="13" name="TextBox 12"/>
          <p:cNvSpPr txBox="1"/>
          <p:nvPr/>
        </p:nvSpPr>
        <p:spPr>
          <a:xfrm>
            <a:off x="971600" y="3501008"/>
            <a:ext cx="2293316" cy="338554"/>
          </a:xfrm>
          <a:prstGeom prst="rect">
            <a:avLst/>
          </a:prstGeom>
          <a:noFill/>
        </p:spPr>
        <p:txBody>
          <a:bodyPr wrap="none" rtlCol="0">
            <a:spAutoFit/>
          </a:bodyPr>
          <a:lstStyle/>
          <a:p>
            <a:r>
              <a:rPr lang="en-US" sz="1600" b="1" dirty="0" smtClean="0"/>
              <a:t>Clinical aspects %</a:t>
            </a:r>
            <a:endParaRPr lang="en-US" sz="1600" b="1" dirty="0"/>
          </a:p>
        </p:txBody>
      </p:sp>
      <p:sp>
        <p:nvSpPr>
          <p:cNvPr id="14" name="TextBox 13"/>
          <p:cNvSpPr txBox="1"/>
          <p:nvPr/>
        </p:nvSpPr>
        <p:spPr>
          <a:xfrm>
            <a:off x="5076056" y="3501008"/>
            <a:ext cx="3179376" cy="338554"/>
          </a:xfrm>
          <a:prstGeom prst="rect">
            <a:avLst/>
          </a:prstGeom>
          <a:noFill/>
        </p:spPr>
        <p:txBody>
          <a:bodyPr wrap="none" rtlCol="0">
            <a:spAutoFit/>
          </a:bodyPr>
          <a:lstStyle/>
          <a:p>
            <a:r>
              <a:rPr lang="en-US" sz="1600" b="1" dirty="0" smtClean="0"/>
              <a:t>Social functioning (mean)</a:t>
            </a:r>
            <a:endParaRPr lang="en-US" sz="1600" b="1" dirty="0"/>
          </a:p>
        </p:txBody>
      </p:sp>
      <p:sp>
        <p:nvSpPr>
          <p:cNvPr id="16" name="Rectangle 15"/>
          <p:cNvSpPr/>
          <p:nvPr/>
        </p:nvSpPr>
        <p:spPr bwMode="auto">
          <a:xfrm>
            <a:off x="395536" y="5929535"/>
            <a:ext cx="216024" cy="216024"/>
          </a:xfrm>
          <a:prstGeom prst="rect">
            <a:avLst/>
          </a:prstGeom>
          <a:solidFill>
            <a:schemeClr val="accent1">
              <a:lumMod val="90000"/>
            </a:schemeClr>
          </a:solidFill>
          <a:ln w="9525"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17" name="TextBox 16"/>
          <p:cNvSpPr txBox="1"/>
          <p:nvPr/>
        </p:nvSpPr>
        <p:spPr>
          <a:xfrm>
            <a:off x="755576" y="5857527"/>
            <a:ext cx="926481" cy="307777"/>
          </a:xfrm>
          <a:prstGeom prst="rect">
            <a:avLst/>
          </a:prstGeom>
          <a:noFill/>
        </p:spPr>
        <p:txBody>
          <a:bodyPr wrap="none" rtlCol="0">
            <a:spAutoFit/>
          </a:bodyPr>
          <a:lstStyle/>
          <a:p>
            <a:r>
              <a:rPr lang="en-US" sz="1400" dirty="0" smtClean="0"/>
              <a:t>CT-/ CL-</a:t>
            </a:r>
            <a:endParaRPr lang="en-US" sz="1400" dirty="0"/>
          </a:p>
        </p:txBody>
      </p:sp>
      <p:sp>
        <p:nvSpPr>
          <p:cNvPr id="18" name="Rectangle 17"/>
          <p:cNvSpPr/>
          <p:nvPr/>
        </p:nvSpPr>
        <p:spPr bwMode="auto">
          <a:xfrm>
            <a:off x="1917327" y="5929535"/>
            <a:ext cx="216024" cy="216024"/>
          </a:xfrm>
          <a:prstGeom prst="rect">
            <a:avLst/>
          </a:prstGeom>
          <a:solidFill>
            <a:schemeClr val="accent1">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19" name="TextBox 18"/>
          <p:cNvSpPr txBox="1"/>
          <p:nvPr/>
        </p:nvSpPr>
        <p:spPr>
          <a:xfrm>
            <a:off x="2277367" y="5857527"/>
            <a:ext cx="1005904" cy="307777"/>
          </a:xfrm>
          <a:prstGeom prst="rect">
            <a:avLst/>
          </a:prstGeom>
          <a:noFill/>
        </p:spPr>
        <p:txBody>
          <a:bodyPr wrap="none" rtlCol="0">
            <a:spAutoFit/>
          </a:bodyPr>
          <a:lstStyle/>
          <a:p>
            <a:r>
              <a:rPr lang="en-US" sz="1400" dirty="0" smtClean="0"/>
              <a:t>CT-/ CL+</a:t>
            </a:r>
            <a:endParaRPr lang="en-US" sz="1400" dirty="0"/>
          </a:p>
        </p:txBody>
      </p:sp>
      <p:sp>
        <p:nvSpPr>
          <p:cNvPr id="20" name="Rectangle 19"/>
          <p:cNvSpPr/>
          <p:nvPr/>
        </p:nvSpPr>
        <p:spPr bwMode="auto">
          <a:xfrm>
            <a:off x="3563888" y="5949280"/>
            <a:ext cx="216024" cy="216024"/>
          </a:xfrm>
          <a:prstGeom prst="rect">
            <a:avLst/>
          </a:prstGeom>
          <a:solidFill>
            <a:schemeClr val="accent1">
              <a:lumMod val="50000"/>
            </a:schemeClr>
          </a:solid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21" name="TextBox 20"/>
          <p:cNvSpPr txBox="1"/>
          <p:nvPr/>
        </p:nvSpPr>
        <p:spPr>
          <a:xfrm>
            <a:off x="3923928" y="5877272"/>
            <a:ext cx="1005403" cy="307777"/>
          </a:xfrm>
          <a:prstGeom prst="rect">
            <a:avLst/>
          </a:prstGeom>
          <a:noFill/>
        </p:spPr>
        <p:txBody>
          <a:bodyPr wrap="none" rtlCol="0">
            <a:spAutoFit/>
          </a:bodyPr>
          <a:lstStyle/>
          <a:p>
            <a:r>
              <a:rPr lang="en-US" sz="1400" dirty="0" smtClean="0"/>
              <a:t>CT+/ CL-</a:t>
            </a:r>
            <a:endParaRPr lang="en-US" sz="1400" dirty="0"/>
          </a:p>
        </p:txBody>
      </p:sp>
      <p:sp>
        <p:nvSpPr>
          <p:cNvPr id="22" name="Rectangle 21"/>
          <p:cNvSpPr/>
          <p:nvPr/>
        </p:nvSpPr>
        <p:spPr bwMode="auto">
          <a:xfrm>
            <a:off x="5148064" y="5949280"/>
            <a:ext cx="216024" cy="216024"/>
          </a:xfrm>
          <a:prstGeom prst="rect">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23" name="TextBox 22"/>
          <p:cNvSpPr txBox="1"/>
          <p:nvPr/>
        </p:nvSpPr>
        <p:spPr>
          <a:xfrm>
            <a:off x="5508104" y="5877272"/>
            <a:ext cx="1084452" cy="307777"/>
          </a:xfrm>
          <a:prstGeom prst="rect">
            <a:avLst/>
          </a:prstGeom>
          <a:noFill/>
        </p:spPr>
        <p:txBody>
          <a:bodyPr wrap="none" rtlCol="0">
            <a:spAutoFit/>
          </a:bodyPr>
          <a:lstStyle/>
          <a:p>
            <a:r>
              <a:rPr lang="en-US" sz="1400" dirty="0" smtClean="0"/>
              <a:t>CT+/ CL+</a:t>
            </a:r>
            <a:endParaRPr lang="en-US" sz="1400" dirty="0"/>
          </a:p>
        </p:txBody>
      </p:sp>
    </p:spTree>
    <p:extLst>
      <p:ext uri="{BB962C8B-B14F-4D97-AF65-F5344CB8AC3E}">
        <p14:creationId xmlns:p14="http://schemas.microsoft.com/office/powerpoint/2010/main" val="28336841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628448678"/>
              </p:ext>
            </p:extLst>
          </p:nvPr>
        </p:nvGraphicFramePr>
        <p:xfrm>
          <a:off x="179512" y="1340768"/>
          <a:ext cx="3024336"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678227063"/>
              </p:ext>
            </p:extLst>
          </p:nvPr>
        </p:nvGraphicFramePr>
        <p:xfrm>
          <a:off x="3347864" y="1412776"/>
          <a:ext cx="2736304"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4250940903"/>
              </p:ext>
            </p:extLst>
          </p:nvPr>
        </p:nvGraphicFramePr>
        <p:xfrm>
          <a:off x="6228184" y="1484784"/>
          <a:ext cx="2736304"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495755142"/>
              </p:ext>
            </p:extLst>
          </p:nvPr>
        </p:nvGraphicFramePr>
        <p:xfrm>
          <a:off x="395536" y="3573016"/>
          <a:ext cx="2376264" cy="2232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1142590876"/>
              </p:ext>
            </p:extLst>
          </p:nvPr>
        </p:nvGraphicFramePr>
        <p:xfrm>
          <a:off x="5591820" y="3501008"/>
          <a:ext cx="3545284" cy="216024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1187624" y="548680"/>
            <a:ext cx="6712094" cy="523220"/>
          </a:xfrm>
          <a:prstGeom prst="rect">
            <a:avLst/>
          </a:prstGeom>
          <a:noFill/>
        </p:spPr>
        <p:txBody>
          <a:bodyPr wrap="none" rtlCol="0">
            <a:spAutoFit/>
          </a:bodyPr>
          <a:lstStyle/>
          <a:p>
            <a:r>
              <a:rPr lang="en-US" sz="2800" b="1" dirty="0" smtClean="0">
                <a:solidFill>
                  <a:schemeClr val="accent1">
                    <a:lumMod val="25000"/>
                  </a:schemeClr>
                </a:solidFill>
              </a:rPr>
              <a:t>Patients with Psychotic disorder</a:t>
            </a:r>
            <a:endParaRPr lang="en-US" sz="2800" b="1" dirty="0">
              <a:solidFill>
                <a:schemeClr val="accent1">
                  <a:lumMod val="25000"/>
                </a:schemeClr>
              </a:solidFill>
            </a:endParaRPr>
          </a:p>
        </p:txBody>
      </p:sp>
      <p:sp>
        <p:nvSpPr>
          <p:cNvPr id="10" name="TextBox 9"/>
          <p:cNvSpPr txBox="1"/>
          <p:nvPr/>
        </p:nvSpPr>
        <p:spPr>
          <a:xfrm>
            <a:off x="683568" y="1052736"/>
            <a:ext cx="2240818" cy="338554"/>
          </a:xfrm>
          <a:prstGeom prst="rect">
            <a:avLst/>
          </a:prstGeom>
          <a:noFill/>
        </p:spPr>
        <p:txBody>
          <a:bodyPr wrap="none" rtlCol="0">
            <a:spAutoFit/>
          </a:bodyPr>
          <a:lstStyle/>
          <a:p>
            <a:r>
              <a:rPr lang="en-US" sz="1600" b="1" dirty="0" smtClean="0"/>
              <a:t>Work / income %</a:t>
            </a:r>
            <a:endParaRPr lang="en-US" sz="1600" b="1" dirty="0"/>
          </a:p>
        </p:txBody>
      </p:sp>
      <p:sp>
        <p:nvSpPr>
          <p:cNvPr id="11" name="TextBox 10"/>
          <p:cNvSpPr txBox="1"/>
          <p:nvPr/>
        </p:nvSpPr>
        <p:spPr>
          <a:xfrm>
            <a:off x="3995936" y="1052736"/>
            <a:ext cx="1592103" cy="338554"/>
          </a:xfrm>
          <a:prstGeom prst="rect">
            <a:avLst/>
          </a:prstGeom>
          <a:noFill/>
        </p:spPr>
        <p:txBody>
          <a:bodyPr wrap="none" rtlCol="0">
            <a:spAutoFit/>
          </a:bodyPr>
          <a:lstStyle/>
          <a:p>
            <a:r>
              <a:rPr lang="en-US" sz="1600" b="1" dirty="0" smtClean="0"/>
              <a:t>Relations %</a:t>
            </a:r>
            <a:endParaRPr lang="en-US" sz="1600" b="1" dirty="0"/>
          </a:p>
        </p:txBody>
      </p:sp>
      <p:sp>
        <p:nvSpPr>
          <p:cNvPr id="12" name="TextBox 11"/>
          <p:cNvSpPr txBox="1"/>
          <p:nvPr/>
        </p:nvSpPr>
        <p:spPr>
          <a:xfrm>
            <a:off x="6639840" y="1052736"/>
            <a:ext cx="2252640" cy="338554"/>
          </a:xfrm>
          <a:prstGeom prst="rect">
            <a:avLst/>
          </a:prstGeom>
          <a:noFill/>
        </p:spPr>
        <p:txBody>
          <a:bodyPr wrap="none" rtlCol="0">
            <a:spAutoFit/>
          </a:bodyPr>
          <a:lstStyle/>
          <a:p>
            <a:r>
              <a:rPr lang="en-US" sz="1600" b="1" dirty="0" smtClean="0"/>
              <a:t>Education (mean)</a:t>
            </a:r>
            <a:endParaRPr lang="en-US" sz="1600" b="1" dirty="0"/>
          </a:p>
        </p:txBody>
      </p:sp>
      <p:sp>
        <p:nvSpPr>
          <p:cNvPr id="13" name="TextBox 12"/>
          <p:cNvSpPr txBox="1"/>
          <p:nvPr/>
        </p:nvSpPr>
        <p:spPr>
          <a:xfrm>
            <a:off x="899592" y="3573016"/>
            <a:ext cx="1573568" cy="338554"/>
          </a:xfrm>
          <a:prstGeom prst="rect">
            <a:avLst/>
          </a:prstGeom>
          <a:noFill/>
        </p:spPr>
        <p:txBody>
          <a:bodyPr wrap="none" rtlCol="0">
            <a:spAutoFit/>
          </a:bodyPr>
          <a:lstStyle/>
          <a:p>
            <a:r>
              <a:rPr lang="en-US" sz="1600" b="1" dirty="0" smtClean="0"/>
              <a:t>GAF (mean)</a:t>
            </a:r>
            <a:endParaRPr lang="en-US" sz="1600" b="1" dirty="0"/>
          </a:p>
        </p:txBody>
      </p:sp>
      <p:sp>
        <p:nvSpPr>
          <p:cNvPr id="14" name="TextBox 13"/>
          <p:cNvSpPr txBox="1"/>
          <p:nvPr/>
        </p:nvSpPr>
        <p:spPr>
          <a:xfrm>
            <a:off x="5940152" y="3645024"/>
            <a:ext cx="3378850" cy="338554"/>
          </a:xfrm>
          <a:prstGeom prst="rect">
            <a:avLst/>
          </a:prstGeom>
          <a:noFill/>
        </p:spPr>
        <p:txBody>
          <a:bodyPr wrap="none" rtlCol="0">
            <a:spAutoFit/>
          </a:bodyPr>
          <a:lstStyle/>
          <a:p>
            <a:r>
              <a:rPr lang="en-US" sz="1600" b="1" dirty="0" smtClean="0"/>
              <a:t>WHO Quality of Life (mean)</a:t>
            </a:r>
            <a:endParaRPr lang="en-US" sz="1600" b="1" dirty="0"/>
          </a:p>
        </p:txBody>
      </p:sp>
      <p:sp>
        <p:nvSpPr>
          <p:cNvPr id="16" name="Rectangle 15"/>
          <p:cNvSpPr/>
          <p:nvPr/>
        </p:nvSpPr>
        <p:spPr bwMode="auto">
          <a:xfrm>
            <a:off x="395536" y="5929535"/>
            <a:ext cx="216024" cy="216024"/>
          </a:xfrm>
          <a:prstGeom prst="rect">
            <a:avLst/>
          </a:prstGeom>
          <a:solidFill>
            <a:schemeClr val="accent1">
              <a:lumMod val="90000"/>
            </a:schemeClr>
          </a:solidFill>
          <a:ln w="9525"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17" name="TextBox 16"/>
          <p:cNvSpPr txBox="1"/>
          <p:nvPr/>
        </p:nvSpPr>
        <p:spPr>
          <a:xfrm>
            <a:off x="755576" y="5857527"/>
            <a:ext cx="926481" cy="307777"/>
          </a:xfrm>
          <a:prstGeom prst="rect">
            <a:avLst/>
          </a:prstGeom>
          <a:noFill/>
        </p:spPr>
        <p:txBody>
          <a:bodyPr wrap="none" rtlCol="0">
            <a:spAutoFit/>
          </a:bodyPr>
          <a:lstStyle/>
          <a:p>
            <a:r>
              <a:rPr lang="en-US" sz="1400" dirty="0" smtClean="0"/>
              <a:t>CT-/ CL-</a:t>
            </a:r>
            <a:endParaRPr lang="en-US" sz="1400" dirty="0"/>
          </a:p>
        </p:txBody>
      </p:sp>
      <p:sp>
        <p:nvSpPr>
          <p:cNvPr id="18" name="Rectangle 17"/>
          <p:cNvSpPr/>
          <p:nvPr/>
        </p:nvSpPr>
        <p:spPr bwMode="auto">
          <a:xfrm>
            <a:off x="1917327" y="5929535"/>
            <a:ext cx="216024" cy="216024"/>
          </a:xfrm>
          <a:prstGeom prst="rect">
            <a:avLst/>
          </a:prstGeom>
          <a:solidFill>
            <a:schemeClr val="accent1">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19" name="TextBox 18"/>
          <p:cNvSpPr txBox="1"/>
          <p:nvPr/>
        </p:nvSpPr>
        <p:spPr>
          <a:xfrm>
            <a:off x="2277367" y="5857527"/>
            <a:ext cx="1005904" cy="307777"/>
          </a:xfrm>
          <a:prstGeom prst="rect">
            <a:avLst/>
          </a:prstGeom>
          <a:noFill/>
        </p:spPr>
        <p:txBody>
          <a:bodyPr wrap="none" rtlCol="0">
            <a:spAutoFit/>
          </a:bodyPr>
          <a:lstStyle/>
          <a:p>
            <a:r>
              <a:rPr lang="en-US" sz="1400" dirty="0" smtClean="0"/>
              <a:t>CT-/ CL+</a:t>
            </a:r>
            <a:endParaRPr lang="en-US" sz="1400" dirty="0"/>
          </a:p>
        </p:txBody>
      </p:sp>
      <p:sp>
        <p:nvSpPr>
          <p:cNvPr id="20" name="Rectangle 19"/>
          <p:cNvSpPr/>
          <p:nvPr/>
        </p:nvSpPr>
        <p:spPr bwMode="auto">
          <a:xfrm>
            <a:off x="3563888" y="5949280"/>
            <a:ext cx="216024" cy="216024"/>
          </a:xfrm>
          <a:prstGeom prst="rect">
            <a:avLst/>
          </a:prstGeom>
          <a:solidFill>
            <a:schemeClr val="accent1">
              <a:lumMod val="50000"/>
            </a:schemeClr>
          </a:solid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21" name="TextBox 20"/>
          <p:cNvSpPr txBox="1"/>
          <p:nvPr/>
        </p:nvSpPr>
        <p:spPr>
          <a:xfrm>
            <a:off x="3923928" y="5877272"/>
            <a:ext cx="1005403" cy="307777"/>
          </a:xfrm>
          <a:prstGeom prst="rect">
            <a:avLst/>
          </a:prstGeom>
          <a:noFill/>
        </p:spPr>
        <p:txBody>
          <a:bodyPr wrap="none" rtlCol="0">
            <a:spAutoFit/>
          </a:bodyPr>
          <a:lstStyle/>
          <a:p>
            <a:r>
              <a:rPr lang="en-US" sz="1400" dirty="0" smtClean="0"/>
              <a:t>CT+/ CL-</a:t>
            </a:r>
            <a:endParaRPr lang="en-US" sz="1400" dirty="0"/>
          </a:p>
        </p:txBody>
      </p:sp>
      <p:sp>
        <p:nvSpPr>
          <p:cNvPr id="22" name="Rectangle 21"/>
          <p:cNvSpPr/>
          <p:nvPr/>
        </p:nvSpPr>
        <p:spPr bwMode="auto">
          <a:xfrm>
            <a:off x="5148064" y="5949280"/>
            <a:ext cx="216024" cy="216024"/>
          </a:xfrm>
          <a:prstGeom prst="rect">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23" name="TextBox 22"/>
          <p:cNvSpPr txBox="1"/>
          <p:nvPr/>
        </p:nvSpPr>
        <p:spPr>
          <a:xfrm>
            <a:off x="5508104" y="5877272"/>
            <a:ext cx="1084452" cy="307777"/>
          </a:xfrm>
          <a:prstGeom prst="rect">
            <a:avLst/>
          </a:prstGeom>
          <a:noFill/>
        </p:spPr>
        <p:txBody>
          <a:bodyPr wrap="none" rtlCol="0">
            <a:spAutoFit/>
          </a:bodyPr>
          <a:lstStyle/>
          <a:p>
            <a:r>
              <a:rPr lang="en-US" sz="1400" dirty="0" smtClean="0"/>
              <a:t>CT+/ CL+</a:t>
            </a:r>
            <a:endParaRPr lang="en-US" sz="1400" dirty="0"/>
          </a:p>
        </p:txBody>
      </p:sp>
      <p:graphicFrame>
        <p:nvGraphicFramePr>
          <p:cNvPr id="24" name="Chart 23"/>
          <p:cNvGraphicFramePr/>
          <p:nvPr>
            <p:extLst>
              <p:ext uri="{D42A27DB-BD31-4B8C-83A1-F6EECF244321}">
                <p14:modId xmlns:p14="http://schemas.microsoft.com/office/powerpoint/2010/main" val="1486705634"/>
              </p:ext>
            </p:extLst>
          </p:nvPr>
        </p:nvGraphicFramePr>
        <p:xfrm>
          <a:off x="2699792" y="3573016"/>
          <a:ext cx="2808312" cy="2232248"/>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24"/>
          <p:cNvSpPr txBox="1"/>
          <p:nvPr/>
        </p:nvSpPr>
        <p:spPr>
          <a:xfrm>
            <a:off x="3419872" y="3573016"/>
            <a:ext cx="1889359" cy="338554"/>
          </a:xfrm>
          <a:prstGeom prst="rect">
            <a:avLst/>
          </a:prstGeom>
          <a:noFill/>
        </p:spPr>
        <p:txBody>
          <a:bodyPr wrap="none" rtlCol="0">
            <a:spAutoFit/>
          </a:bodyPr>
          <a:lstStyle/>
          <a:p>
            <a:r>
              <a:rPr lang="en-US" sz="1600" b="1" dirty="0" smtClean="0"/>
              <a:t>PANSS (mean)</a:t>
            </a:r>
            <a:endParaRPr lang="en-US" sz="1600" b="1" dirty="0"/>
          </a:p>
        </p:txBody>
      </p:sp>
    </p:spTree>
    <p:extLst>
      <p:ext uri="{BB962C8B-B14F-4D97-AF65-F5344CB8AC3E}">
        <p14:creationId xmlns:p14="http://schemas.microsoft.com/office/powerpoint/2010/main" val="33527229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5-06-02 11.40.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728"/>
            <a:ext cx="9144000" cy="3452540"/>
          </a:xfrm>
          <a:prstGeom prst="rect">
            <a:avLst/>
          </a:prstGeom>
        </p:spPr>
      </p:pic>
      <p:pic>
        <p:nvPicPr>
          <p:cNvPr id="5" name="Picture 4" descr="Screenshot 2015-06-04 07.40.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4725144"/>
            <a:ext cx="1991399" cy="1953468"/>
          </a:xfrm>
          <a:prstGeom prst="rect">
            <a:avLst/>
          </a:prstGeom>
        </p:spPr>
      </p:pic>
    </p:spTree>
    <p:extLst>
      <p:ext uri="{BB962C8B-B14F-4D97-AF65-F5344CB8AC3E}">
        <p14:creationId xmlns:p14="http://schemas.microsoft.com/office/powerpoint/2010/main" val="1982646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23528" y="692696"/>
            <a:ext cx="8458200" cy="762000"/>
          </a:xfrm>
        </p:spPr>
        <p:txBody>
          <a:bodyPr/>
          <a:lstStyle/>
          <a:p>
            <a:r>
              <a:rPr lang="en-US" b="1" dirty="0" smtClean="0"/>
              <a:t>Changing paradigms</a:t>
            </a:r>
            <a:endParaRPr lang="en-US" b="1" dirty="0"/>
          </a:p>
        </p:txBody>
      </p:sp>
      <p:pic>
        <p:nvPicPr>
          <p:cNvPr id="9" name="Picture 8" descr="Screenshot 2015-06-03 18.40.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581128"/>
            <a:ext cx="8172400" cy="1466016"/>
          </a:xfrm>
          <a:prstGeom prst="rect">
            <a:avLst/>
          </a:prstGeom>
        </p:spPr>
      </p:pic>
      <p:pic>
        <p:nvPicPr>
          <p:cNvPr id="11" name="Picture 10" descr="Screenshot 2015-06-03 18.58.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484784"/>
            <a:ext cx="2129036" cy="2478878"/>
          </a:xfrm>
          <a:prstGeom prst="rect">
            <a:avLst/>
          </a:prstGeom>
        </p:spPr>
      </p:pic>
    </p:spTree>
    <p:extLst>
      <p:ext uri="{BB962C8B-B14F-4D97-AF65-F5344CB8AC3E}">
        <p14:creationId xmlns:p14="http://schemas.microsoft.com/office/powerpoint/2010/main" val="3012416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10527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3200" b="0" i="0" u="none" strike="noStrike" cap="none" normalizeH="0" baseline="0">
              <a:ln>
                <a:noFill/>
              </a:ln>
              <a:solidFill>
                <a:srgbClr val="001C3D"/>
              </a:solidFill>
              <a:effectLst/>
              <a:latin typeface="Verdana" pitchFamily="-107" charset="0"/>
            </a:endParaRPr>
          </a:p>
        </p:txBody>
      </p:sp>
      <p:pic>
        <p:nvPicPr>
          <p:cNvPr id="187" name="Picture 186"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952562" y="2500891"/>
            <a:ext cx="265176" cy="393954"/>
          </a:xfrm>
          <a:prstGeom prst="rect">
            <a:avLst/>
          </a:prstGeom>
        </p:spPr>
      </p:pic>
      <p:pic>
        <p:nvPicPr>
          <p:cNvPr id="191" name="Picture 190"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21091" y="759438"/>
            <a:ext cx="265176" cy="393954"/>
          </a:xfrm>
          <a:prstGeom prst="rect">
            <a:avLst/>
          </a:prstGeom>
        </p:spPr>
      </p:pic>
      <p:pic>
        <p:nvPicPr>
          <p:cNvPr id="188" name="Picture 187"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29461" y="576245"/>
            <a:ext cx="265176" cy="393954"/>
          </a:xfrm>
          <a:prstGeom prst="rect">
            <a:avLst/>
          </a:prstGeom>
        </p:spPr>
      </p:pic>
      <p:pic>
        <p:nvPicPr>
          <p:cNvPr id="186" name="Picture 185"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075591" y="1305792"/>
            <a:ext cx="265176" cy="393954"/>
          </a:xfrm>
          <a:prstGeom prst="rect">
            <a:avLst/>
          </a:prstGeom>
        </p:spPr>
      </p:pic>
      <p:pic>
        <p:nvPicPr>
          <p:cNvPr id="185" name="Picture 184"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72430" y="972372"/>
            <a:ext cx="265176" cy="393954"/>
          </a:xfrm>
          <a:prstGeom prst="rect">
            <a:avLst/>
          </a:prstGeom>
        </p:spPr>
      </p:pic>
      <p:pic>
        <p:nvPicPr>
          <p:cNvPr id="182" name="Picture 181"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835330" y="2264186"/>
            <a:ext cx="265176" cy="393954"/>
          </a:xfrm>
          <a:prstGeom prst="rect">
            <a:avLst/>
          </a:prstGeom>
        </p:spPr>
      </p:pic>
      <p:pic>
        <p:nvPicPr>
          <p:cNvPr id="183" name="Picture 182"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81814" y="1305792"/>
            <a:ext cx="265176" cy="393954"/>
          </a:xfrm>
          <a:prstGeom prst="rect">
            <a:avLst/>
          </a:prstGeom>
        </p:spPr>
      </p:pic>
      <p:pic>
        <p:nvPicPr>
          <p:cNvPr id="184" name="Picture 183"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39967" y="1713539"/>
            <a:ext cx="265176" cy="393954"/>
          </a:xfrm>
          <a:prstGeom prst="rect">
            <a:avLst/>
          </a:prstGeom>
        </p:spPr>
      </p:pic>
      <p:pic>
        <p:nvPicPr>
          <p:cNvPr id="119" name="Picture 118"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85024" y="1237529"/>
            <a:ext cx="265176" cy="393954"/>
          </a:xfrm>
          <a:prstGeom prst="rect">
            <a:avLst/>
          </a:prstGeom>
        </p:spPr>
      </p:pic>
      <p:pic>
        <p:nvPicPr>
          <p:cNvPr id="118" name="Picture 117"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6291" y="1169349"/>
            <a:ext cx="265176" cy="393954"/>
          </a:xfrm>
          <a:prstGeom prst="rect">
            <a:avLst/>
          </a:prstGeom>
        </p:spPr>
      </p:pic>
      <p:pic>
        <p:nvPicPr>
          <p:cNvPr id="117" name="Picture 116"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09467" y="1724448"/>
            <a:ext cx="265176" cy="393954"/>
          </a:xfrm>
          <a:prstGeom prst="rect">
            <a:avLst/>
          </a:prstGeom>
        </p:spPr>
      </p:pic>
      <p:pic>
        <p:nvPicPr>
          <p:cNvPr id="136" name="Picture 135"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9615" y="5049985"/>
            <a:ext cx="265176" cy="393954"/>
          </a:xfrm>
          <a:prstGeom prst="rect">
            <a:avLst/>
          </a:prstGeom>
        </p:spPr>
      </p:pic>
      <p:pic>
        <p:nvPicPr>
          <p:cNvPr id="142" name="Picture 141"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94431" y="1266149"/>
            <a:ext cx="265176" cy="393954"/>
          </a:xfrm>
          <a:prstGeom prst="rect">
            <a:avLst/>
          </a:prstGeom>
        </p:spPr>
      </p:pic>
      <p:pic>
        <p:nvPicPr>
          <p:cNvPr id="141" name="Picture 140"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424883" y="1831272"/>
            <a:ext cx="265176" cy="393954"/>
          </a:xfrm>
          <a:prstGeom prst="rect">
            <a:avLst/>
          </a:prstGeom>
        </p:spPr>
      </p:pic>
      <p:pic>
        <p:nvPicPr>
          <p:cNvPr id="111" name="Picture 110"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403" y="1067986"/>
            <a:ext cx="265176" cy="393954"/>
          </a:xfrm>
          <a:prstGeom prst="rect">
            <a:avLst/>
          </a:prstGeom>
        </p:spPr>
      </p:pic>
      <p:pic>
        <p:nvPicPr>
          <p:cNvPr id="112" name="Picture 111"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29" y="1319585"/>
            <a:ext cx="265176" cy="393954"/>
          </a:xfrm>
          <a:prstGeom prst="rect">
            <a:avLst/>
          </a:prstGeom>
        </p:spPr>
      </p:pic>
      <p:pic>
        <p:nvPicPr>
          <p:cNvPr id="110" name="Picture 109"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431" y="1748917"/>
            <a:ext cx="265176" cy="393954"/>
          </a:xfrm>
          <a:prstGeom prst="rect">
            <a:avLst/>
          </a:prstGeom>
        </p:spPr>
      </p:pic>
      <p:pic>
        <p:nvPicPr>
          <p:cNvPr id="108" name="Picture 107"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01467" y="835555"/>
            <a:ext cx="265176" cy="393954"/>
          </a:xfrm>
          <a:prstGeom prst="rect">
            <a:avLst/>
          </a:prstGeom>
        </p:spPr>
      </p:pic>
      <p:sp>
        <p:nvSpPr>
          <p:cNvPr id="99" name="TextBox 98"/>
          <p:cNvSpPr txBox="1"/>
          <p:nvPr/>
        </p:nvSpPr>
        <p:spPr>
          <a:xfrm>
            <a:off x="110245" y="1516562"/>
            <a:ext cx="2777066" cy="338554"/>
          </a:xfrm>
          <a:prstGeom prst="rect">
            <a:avLst/>
          </a:prstGeom>
          <a:solidFill>
            <a:schemeClr val="bg1">
              <a:lumMod val="85000"/>
            </a:schemeClr>
          </a:solidFill>
          <a:ln w="25400">
            <a:solidFill>
              <a:schemeClr val="tx1"/>
            </a:solidFill>
          </a:ln>
        </p:spPr>
        <p:txBody>
          <a:bodyPr wrap="square" rtlCol="0">
            <a:spAutoFit/>
          </a:bodyPr>
          <a:lstStyle/>
          <a:p>
            <a:pPr algn="ctr"/>
            <a:r>
              <a:rPr lang="nl-NL" sz="1600" dirty="0" smtClean="0"/>
              <a:t>DEPRESSION</a:t>
            </a:r>
            <a:endParaRPr lang="nl-NL" sz="1600" dirty="0"/>
          </a:p>
        </p:txBody>
      </p:sp>
      <p:pic>
        <p:nvPicPr>
          <p:cNvPr id="86" name="Picture 85"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9524" y="2128731"/>
            <a:ext cx="265176" cy="393954"/>
          </a:xfrm>
          <a:prstGeom prst="rect">
            <a:avLst/>
          </a:prstGeom>
        </p:spPr>
      </p:pic>
      <p:pic>
        <p:nvPicPr>
          <p:cNvPr id="87" name="Picture 86"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67" y="732598"/>
            <a:ext cx="265176" cy="393954"/>
          </a:xfrm>
          <a:prstGeom prst="rect">
            <a:avLst/>
          </a:prstGeom>
        </p:spPr>
      </p:pic>
      <p:pic>
        <p:nvPicPr>
          <p:cNvPr id="89" name="Picture 88"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1843" y="2308973"/>
            <a:ext cx="265176" cy="393954"/>
          </a:xfrm>
          <a:prstGeom prst="rect">
            <a:avLst/>
          </a:prstGeom>
        </p:spPr>
      </p:pic>
      <p:pic>
        <p:nvPicPr>
          <p:cNvPr id="94" name="Picture 93"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47636" y="615376"/>
            <a:ext cx="265176" cy="393954"/>
          </a:xfrm>
          <a:prstGeom prst="rect">
            <a:avLst/>
          </a:prstGeom>
        </p:spPr>
      </p:pic>
      <p:pic>
        <p:nvPicPr>
          <p:cNvPr id="107" name="Picture 106"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159707" y="2032151"/>
            <a:ext cx="265176" cy="393954"/>
          </a:xfrm>
          <a:prstGeom prst="rect">
            <a:avLst/>
          </a:prstGeom>
        </p:spPr>
      </p:pic>
      <p:pic>
        <p:nvPicPr>
          <p:cNvPr id="109" name="Picture 108"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042" y="1067986"/>
            <a:ext cx="265176" cy="393954"/>
          </a:xfrm>
          <a:prstGeom prst="rect">
            <a:avLst/>
          </a:prstGeom>
        </p:spPr>
      </p:pic>
      <p:sp>
        <p:nvSpPr>
          <p:cNvPr id="85" name="Oval 84"/>
          <p:cNvSpPr/>
          <p:nvPr/>
        </p:nvSpPr>
        <p:spPr>
          <a:xfrm>
            <a:off x="110245" y="507610"/>
            <a:ext cx="2777066" cy="2387235"/>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5" name="Straight Arrow Connector 4"/>
          <p:cNvCxnSpPr/>
          <p:nvPr/>
        </p:nvCxnSpPr>
        <p:spPr>
          <a:xfrm>
            <a:off x="2134941" y="3100674"/>
            <a:ext cx="1455104" cy="115382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264944" y="3100675"/>
            <a:ext cx="0" cy="115382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4939842" y="3100675"/>
            <a:ext cx="1476907" cy="115382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1372782" y="3453819"/>
            <a:ext cx="5784323" cy="400110"/>
          </a:xfrm>
          <a:prstGeom prst="rect">
            <a:avLst/>
          </a:prstGeom>
          <a:solidFill>
            <a:schemeClr val="accent1">
              <a:lumMod val="40000"/>
              <a:lumOff val="60000"/>
            </a:schemeClr>
          </a:solidFill>
          <a:ln w="25400">
            <a:solidFill>
              <a:schemeClr val="tx1"/>
            </a:solidFill>
          </a:ln>
        </p:spPr>
        <p:txBody>
          <a:bodyPr wrap="square" rtlCol="0">
            <a:spAutoFit/>
          </a:bodyPr>
          <a:lstStyle/>
          <a:p>
            <a:pPr algn="ctr"/>
            <a:r>
              <a:rPr lang="nl-NL" sz="2000" b="1" dirty="0" smtClean="0"/>
              <a:t>ENVIRONMENTAL STRATIFICATION</a:t>
            </a:r>
            <a:endParaRPr lang="nl-NL" sz="2000" b="1" dirty="0"/>
          </a:p>
        </p:txBody>
      </p:sp>
      <p:pic>
        <p:nvPicPr>
          <p:cNvPr id="122" name="Picture 121"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869" y="4763532"/>
            <a:ext cx="265176" cy="393954"/>
          </a:xfrm>
          <a:prstGeom prst="rect">
            <a:avLst/>
          </a:prstGeom>
        </p:spPr>
      </p:pic>
      <p:pic>
        <p:nvPicPr>
          <p:cNvPr id="123" name="Picture 122"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7457" y="5303731"/>
            <a:ext cx="265176" cy="393954"/>
          </a:xfrm>
          <a:prstGeom prst="rect">
            <a:avLst/>
          </a:prstGeom>
        </p:spPr>
      </p:pic>
      <p:pic>
        <p:nvPicPr>
          <p:cNvPr id="124" name="Picture 123"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2324" y="5500708"/>
            <a:ext cx="265176" cy="393954"/>
          </a:xfrm>
          <a:prstGeom prst="rect">
            <a:avLst/>
          </a:prstGeom>
        </p:spPr>
      </p:pic>
      <p:pic>
        <p:nvPicPr>
          <p:cNvPr id="125" name="Picture 124"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9578" y="5500708"/>
            <a:ext cx="265176" cy="393954"/>
          </a:xfrm>
          <a:prstGeom prst="rect">
            <a:avLst/>
          </a:prstGeom>
        </p:spPr>
      </p:pic>
      <p:pic>
        <p:nvPicPr>
          <p:cNvPr id="126" name="Picture 125"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3660" y="4733706"/>
            <a:ext cx="265176" cy="393954"/>
          </a:xfrm>
          <a:prstGeom prst="rect">
            <a:avLst/>
          </a:prstGeom>
        </p:spPr>
      </p:pic>
      <p:pic>
        <p:nvPicPr>
          <p:cNvPr id="127" name="Picture 126"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978" y="4763532"/>
            <a:ext cx="265176" cy="393954"/>
          </a:xfrm>
          <a:prstGeom prst="rect">
            <a:avLst/>
          </a:prstGeom>
        </p:spPr>
      </p:pic>
      <p:pic>
        <p:nvPicPr>
          <p:cNvPr id="128" name="Picture 127"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4666" y="5157486"/>
            <a:ext cx="265176" cy="393954"/>
          </a:xfrm>
          <a:prstGeom prst="rect">
            <a:avLst/>
          </a:prstGeom>
        </p:spPr>
      </p:pic>
      <p:pic>
        <p:nvPicPr>
          <p:cNvPr id="129" name="Picture 128"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842" y="5354463"/>
            <a:ext cx="265176" cy="393954"/>
          </a:xfrm>
          <a:prstGeom prst="rect">
            <a:avLst/>
          </a:prstGeom>
        </p:spPr>
      </p:pic>
      <p:pic>
        <p:nvPicPr>
          <p:cNvPr id="130" name="Picture 129"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7254" y="4656031"/>
            <a:ext cx="265176" cy="393954"/>
          </a:xfrm>
          <a:prstGeom prst="rect">
            <a:avLst/>
          </a:prstGeom>
        </p:spPr>
      </p:pic>
      <p:pic>
        <p:nvPicPr>
          <p:cNvPr id="132" name="Picture 131"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379" y="5157486"/>
            <a:ext cx="265176" cy="393954"/>
          </a:xfrm>
          <a:prstGeom prst="rect">
            <a:avLst/>
          </a:prstGeom>
        </p:spPr>
      </p:pic>
      <p:pic>
        <p:nvPicPr>
          <p:cNvPr id="133" name="Picture 132"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693" y="5303731"/>
            <a:ext cx="265176" cy="393954"/>
          </a:xfrm>
          <a:prstGeom prst="rect">
            <a:avLst/>
          </a:prstGeom>
        </p:spPr>
      </p:pic>
      <p:pic>
        <p:nvPicPr>
          <p:cNvPr id="134" name="Picture 133"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0045" y="4566555"/>
            <a:ext cx="265176" cy="393954"/>
          </a:xfrm>
          <a:prstGeom prst="rect">
            <a:avLst/>
          </a:prstGeom>
        </p:spPr>
      </p:pic>
      <p:pic>
        <p:nvPicPr>
          <p:cNvPr id="135" name="Picture 134"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4365104"/>
            <a:ext cx="265176" cy="393954"/>
          </a:xfrm>
          <a:prstGeom prst="rect">
            <a:avLst/>
          </a:prstGeom>
        </p:spPr>
      </p:pic>
      <p:pic>
        <p:nvPicPr>
          <p:cNvPr id="137" name="Picture 136"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637" y="5246962"/>
            <a:ext cx="265176" cy="393954"/>
          </a:xfrm>
          <a:prstGeom prst="rect">
            <a:avLst/>
          </a:prstGeom>
        </p:spPr>
      </p:pic>
      <p:pic>
        <p:nvPicPr>
          <p:cNvPr id="138" name="Picture 137"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154" y="5559779"/>
            <a:ext cx="265176" cy="393954"/>
          </a:xfrm>
          <a:prstGeom prst="rect">
            <a:avLst/>
          </a:prstGeom>
        </p:spPr>
      </p:pic>
      <p:pic>
        <p:nvPicPr>
          <p:cNvPr id="139" name="Picture 138"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376" y="4864496"/>
            <a:ext cx="265176" cy="393954"/>
          </a:xfrm>
          <a:prstGeom prst="rect">
            <a:avLst/>
          </a:prstGeom>
        </p:spPr>
      </p:pic>
      <p:pic>
        <p:nvPicPr>
          <p:cNvPr id="140" name="Picture 139"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078" y="4536729"/>
            <a:ext cx="265176" cy="393954"/>
          </a:xfrm>
          <a:prstGeom prst="rect">
            <a:avLst/>
          </a:prstGeom>
        </p:spPr>
      </p:pic>
      <p:pic>
        <p:nvPicPr>
          <p:cNvPr id="143" name="Picture 142"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74666" y="843575"/>
            <a:ext cx="265176" cy="393954"/>
          </a:xfrm>
          <a:prstGeom prst="rect">
            <a:avLst/>
          </a:prstGeom>
        </p:spPr>
      </p:pic>
      <p:pic>
        <p:nvPicPr>
          <p:cNvPr id="144" name="Picture 143"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169112" y="1647149"/>
            <a:ext cx="265176" cy="393954"/>
          </a:xfrm>
          <a:prstGeom prst="rect">
            <a:avLst/>
          </a:prstGeom>
        </p:spPr>
      </p:pic>
      <p:pic>
        <p:nvPicPr>
          <p:cNvPr id="145" name="Picture 144"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599082" y="1072576"/>
            <a:ext cx="265176" cy="393954"/>
          </a:xfrm>
          <a:prstGeom prst="rect">
            <a:avLst/>
          </a:prstGeom>
        </p:spPr>
      </p:pic>
      <p:pic>
        <p:nvPicPr>
          <p:cNvPr id="146" name="Picture 145"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94436" y="1734777"/>
            <a:ext cx="265176" cy="393954"/>
          </a:xfrm>
          <a:prstGeom prst="rect">
            <a:avLst/>
          </a:prstGeom>
        </p:spPr>
      </p:pic>
      <p:pic>
        <p:nvPicPr>
          <p:cNvPr id="147" name="Picture 146"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16749" y="913252"/>
            <a:ext cx="265176" cy="393954"/>
          </a:xfrm>
          <a:prstGeom prst="rect">
            <a:avLst/>
          </a:prstGeom>
        </p:spPr>
      </p:pic>
      <p:pic>
        <p:nvPicPr>
          <p:cNvPr id="148" name="Picture 147"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15061" y="2037252"/>
            <a:ext cx="265176" cy="393954"/>
          </a:xfrm>
          <a:prstGeom prst="rect">
            <a:avLst/>
          </a:prstGeom>
        </p:spPr>
      </p:pic>
      <p:pic>
        <p:nvPicPr>
          <p:cNvPr id="149" name="Picture 148"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4402" y="896126"/>
            <a:ext cx="265176" cy="393954"/>
          </a:xfrm>
          <a:prstGeom prst="rect">
            <a:avLst/>
          </a:prstGeom>
        </p:spPr>
      </p:pic>
      <p:pic>
        <p:nvPicPr>
          <p:cNvPr id="150" name="Picture 149"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0951" y="2182411"/>
            <a:ext cx="265176" cy="393954"/>
          </a:xfrm>
          <a:prstGeom prst="rect">
            <a:avLst/>
          </a:prstGeom>
        </p:spPr>
      </p:pic>
      <p:pic>
        <p:nvPicPr>
          <p:cNvPr id="151" name="Picture 150"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2390" y="2341950"/>
            <a:ext cx="265176" cy="393954"/>
          </a:xfrm>
          <a:prstGeom prst="rect">
            <a:avLst/>
          </a:prstGeom>
        </p:spPr>
      </p:pic>
      <p:pic>
        <p:nvPicPr>
          <p:cNvPr id="152" name="Picture 151"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8629" y="2118402"/>
            <a:ext cx="265176" cy="393954"/>
          </a:xfrm>
          <a:prstGeom prst="rect">
            <a:avLst/>
          </a:prstGeom>
        </p:spPr>
      </p:pic>
      <p:pic>
        <p:nvPicPr>
          <p:cNvPr id="153" name="Picture 152"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1925" y="2325708"/>
            <a:ext cx="265176" cy="393954"/>
          </a:xfrm>
          <a:prstGeom prst="rect">
            <a:avLst/>
          </a:prstGeom>
        </p:spPr>
      </p:pic>
      <p:pic>
        <p:nvPicPr>
          <p:cNvPr id="154" name="Picture 153"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517" y="913252"/>
            <a:ext cx="265176" cy="393954"/>
          </a:xfrm>
          <a:prstGeom prst="rect">
            <a:avLst/>
          </a:prstGeom>
        </p:spPr>
      </p:pic>
      <p:pic>
        <p:nvPicPr>
          <p:cNvPr id="155" name="Picture 154"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067" y="1243395"/>
            <a:ext cx="265176" cy="393954"/>
          </a:xfrm>
          <a:prstGeom prst="rect">
            <a:avLst/>
          </a:prstGeom>
        </p:spPr>
      </p:pic>
      <p:pic>
        <p:nvPicPr>
          <p:cNvPr id="156" name="Picture 155"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539" y="608305"/>
            <a:ext cx="265176" cy="393954"/>
          </a:xfrm>
          <a:prstGeom prst="rect">
            <a:avLst/>
          </a:prstGeom>
        </p:spPr>
      </p:pic>
      <p:pic>
        <p:nvPicPr>
          <p:cNvPr id="157" name="Picture 156"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549" y="1788457"/>
            <a:ext cx="265176" cy="393954"/>
          </a:xfrm>
          <a:prstGeom prst="rect">
            <a:avLst/>
          </a:prstGeom>
        </p:spPr>
      </p:pic>
      <p:pic>
        <p:nvPicPr>
          <p:cNvPr id="158" name="Picture 157"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214" y="1949436"/>
            <a:ext cx="265176" cy="393954"/>
          </a:xfrm>
          <a:prstGeom prst="rect">
            <a:avLst/>
          </a:prstGeom>
        </p:spPr>
      </p:pic>
      <p:pic>
        <p:nvPicPr>
          <p:cNvPr id="159" name="Picture 158"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3453" y="1734777"/>
            <a:ext cx="265176" cy="393954"/>
          </a:xfrm>
          <a:prstGeom prst="rect">
            <a:avLst/>
          </a:prstGeom>
        </p:spPr>
      </p:pic>
      <p:pic>
        <p:nvPicPr>
          <p:cNvPr id="160" name="Picture 159"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436" y="1067986"/>
            <a:ext cx="265176" cy="393954"/>
          </a:xfrm>
          <a:prstGeom prst="rect">
            <a:avLst/>
          </a:prstGeom>
        </p:spPr>
      </p:pic>
      <p:pic>
        <p:nvPicPr>
          <p:cNvPr id="161" name="Picture 160"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44754" y="2041103"/>
            <a:ext cx="265176" cy="393954"/>
          </a:xfrm>
          <a:prstGeom prst="rect">
            <a:avLst/>
          </a:prstGeom>
        </p:spPr>
      </p:pic>
      <p:pic>
        <p:nvPicPr>
          <p:cNvPr id="162" name="Picture 161"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70154" y="1253195"/>
            <a:ext cx="265176" cy="393954"/>
          </a:xfrm>
          <a:prstGeom prst="rect">
            <a:avLst/>
          </a:prstGeom>
        </p:spPr>
      </p:pic>
      <p:pic>
        <p:nvPicPr>
          <p:cNvPr id="163" name="Picture 162"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69112" y="1153392"/>
            <a:ext cx="265176" cy="393954"/>
          </a:xfrm>
          <a:prstGeom prst="rect">
            <a:avLst/>
          </a:prstGeom>
        </p:spPr>
      </p:pic>
      <p:pic>
        <p:nvPicPr>
          <p:cNvPr id="164" name="Picture 163"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94436" y="2210218"/>
            <a:ext cx="265176" cy="393954"/>
          </a:xfrm>
          <a:prstGeom prst="rect">
            <a:avLst/>
          </a:prstGeom>
        </p:spPr>
      </p:pic>
      <p:pic>
        <p:nvPicPr>
          <p:cNvPr id="165" name="Picture 164"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29067" y="1870232"/>
            <a:ext cx="265176" cy="393954"/>
          </a:xfrm>
          <a:prstGeom prst="rect">
            <a:avLst/>
          </a:prstGeom>
        </p:spPr>
      </p:pic>
      <p:pic>
        <p:nvPicPr>
          <p:cNvPr id="166" name="Picture 165"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680237" y="1184932"/>
            <a:ext cx="265176" cy="393954"/>
          </a:xfrm>
          <a:prstGeom prst="rect">
            <a:avLst/>
          </a:prstGeom>
        </p:spPr>
      </p:pic>
      <p:sp>
        <p:nvSpPr>
          <p:cNvPr id="100" name="TextBox 99"/>
          <p:cNvSpPr txBox="1"/>
          <p:nvPr/>
        </p:nvSpPr>
        <p:spPr>
          <a:xfrm>
            <a:off x="2887311" y="1516562"/>
            <a:ext cx="2777065" cy="338554"/>
          </a:xfrm>
          <a:prstGeom prst="rect">
            <a:avLst/>
          </a:prstGeom>
          <a:solidFill>
            <a:schemeClr val="bg1">
              <a:lumMod val="85000"/>
            </a:schemeClr>
          </a:solidFill>
          <a:ln w="25400">
            <a:solidFill>
              <a:schemeClr val="tx1"/>
            </a:solidFill>
          </a:ln>
        </p:spPr>
        <p:txBody>
          <a:bodyPr wrap="square" rtlCol="0">
            <a:spAutoFit/>
          </a:bodyPr>
          <a:lstStyle>
            <a:defPPr>
              <a:defRPr lang="en-US"/>
            </a:defPPr>
            <a:lvl1pPr algn="ctr"/>
          </a:lstStyle>
          <a:p>
            <a:r>
              <a:rPr lang="nl-NL" sz="1600" dirty="0" smtClean="0"/>
              <a:t>ANXIETY</a:t>
            </a:r>
            <a:endParaRPr lang="nl-NL" sz="1600" dirty="0"/>
          </a:p>
        </p:txBody>
      </p:sp>
      <p:sp>
        <p:nvSpPr>
          <p:cNvPr id="101" name="TextBox 100"/>
          <p:cNvSpPr txBox="1"/>
          <p:nvPr/>
        </p:nvSpPr>
        <p:spPr>
          <a:xfrm>
            <a:off x="5664377" y="1515991"/>
            <a:ext cx="2777067" cy="307777"/>
          </a:xfrm>
          <a:prstGeom prst="rect">
            <a:avLst/>
          </a:prstGeom>
          <a:solidFill>
            <a:schemeClr val="bg1">
              <a:lumMod val="85000"/>
            </a:schemeClr>
          </a:solidFill>
          <a:ln w="25400">
            <a:solidFill>
              <a:schemeClr val="tx1"/>
            </a:solidFill>
          </a:ln>
        </p:spPr>
        <p:txBody>
          <a:bodyPr wrap="square" rtlCol="0">
            <a:spAutoFit/>
          </a:bodyPr>
          <a:lstStyle>
            <a:defPPr>
              <a:defRPr lang="en-US"/>
            </a:defPPr>
            <a:lvl1pPr algn="ctr"/>
          </a:lstStyle>
          <a:p>
            <a:r>
              <a:rPr lang="nl-NL" sz="1400" dirty="0" smtClean="0"/>
              <a:t>PSYCHOSIS</a:t>
            </a:r>
            <a:endParaRPr lang="nl-NL" sz="1400" dirty="0"/>
          </a:p>
        </p:txBody>
      </p:sp>
      <p:sp>
        <p:nvSpPr>
          <p:cNvPr id="115" name="Oval 114"/>
          <p:cNvSpPr/>
          <p:nvPr/>
        </p:nvSpPr>
        <p:spPr>
          <a:xfrm>
            <a:off x="2887311" y="4343400"/>
            <a:ext cx="2777066" cy="1754699"/>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79" name="Picture 178" descr="orange 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961" y="4202770"/>
            <a:ext cx="265176" cy="393954"/>
          </a:xfrm>
          <a:prstGeom prst="rect">
            <a:avLst/>
          </a:prstGeom>
        </p:spPr>
      </p:pic>
      <p:pic>
        <p:nvPicPr>
          <p:cNvPr id="180" name="Picture 179" descr="red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37" y="4202770"/>
            <a:ext cx="265176" cy="393954"/>
          </a:xfrm>
          <a:prstGeom prst="rect">
            <a:avLst/>
          </a:prstGeom>
        </p:spPr>
      </p:pic>
      <p:sp>
        <p:nvSpPr>
          <p:cNvPr id="12" name="TextBox 11"/>
          <p:cNvSpPr txBox="1"/>
          <p:nvPr/>
        </p:nvSpPr>
        <p:spPr>
          <a:xfrm>
            <a:off x="672792" y="4149080"/>
            <a:ext cx="1859787" cy="523220"/>
          </a:xfrm>
          <a:prstGeom prst="rect">
            <a:avLst/>
          </a:prstGeom>
          <a:noFill/>
        </p:spPr>
        <p:txBody>
          <a:bodyPr wrap="square" rtlCol="0">
            <a:spAutoFit/>
          </a:bodyPr>
          <a:lstStyle/>
          <a:p>
            <a:r>
              <a:rPr lang="en-GB" sz="1400" dirty="0" err="1" smtClean="0"/>
              <a:t>Patiets</a:t>
            </a:r>
            <a:r>
              <a:rPr lang="en-GB" sz="1400" dirty="0" smtClean="0"/>
              <a:t> exposed</a:t>
            </a:r>
          </a:p>
          <a:p>
            <a:r>
              <a:rPr lang="en-GB" sz="1400" dirty="0" smtClean="0"/>
              <a:t>to trauma</a:t>
            </a:r>
            <a:endParaRPr lang="en-GB" sz="1400" dirty="0"/>
          </a:p>
        </p:txBody>
      </p:sp>
      <p:sp>
        <p:nvSpPr>
          <p:cNvPr id="42" name="Oval 41"/>
          <p:cNvSpPr/>
          <p:nvPr/>
        </p:nvSpPr>
        <p:spPr>
          <a:xfrm>
            <a:off x="5664377" y="507610"/>
            <a:ext cx="2777066" cy="2387235"/>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4" name="Oval 83"/>
          <p:cNvSpPr/>
          <p:nvPr/>
        </p:nvSpPr>
        <p:spPr>
          <a:xfrm>
            <a:off x="2887311" y="507610"/>
            <a:ext cx="2777066" cy="2387235"/>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7" name="Picture 96"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5725" y="2052068"/>
            <a:ext cx="265176" cy="393954"/>
          </a:xfrm>
          <a:prstGeom prst="rect">
            <a:avLst/>
          </a:prstGeom>
        </p:spPr>
      </p:pic>
      <p:pic>
        <p:nvPicPr>
          <p:cNvPr id="116" name="Picture 115"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79524" y="759438"/>
            <a:ext cx="265176" cy="393954"/>
          </a:xfrm>
          <a:prstGeom prst="rect">
            <a:avLst/>
          </a:prstGeom>
        </p:spPr>
      </p:pic>
      <p:pic>
        <p:nvPicPr>
          <p:cNvPr id="120" name="Picture 119"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15048" y="2182411"/>
            <a:ext cx="265176" cy="393954"/>
          </a:xfrm>
          <a:prstGeom prst="rect">
            <a:avLst/>
          </a:prstGeom>
        </p:spPr>
      </p:pic>
      <p:pic>
        <p:nvPicPr>
          <p:cNvPr id="131" name="Picture 130"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72516" y="615376"/>
            <a:ext cx="265176" cy="393954"/>
          </a:xfrm>
          <a:prstGeom prst="rect">
            <a:avLst/>
          </a:prstGeom>
        </p:spPr>
      </p:pic>
      <p:pic>
        <p:nvPicPr>
          <p:cNvPr id="181" name="Picture 180" descr="green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306533" y="2067209"/>
            <a:ext cx="265176" cy="393954"/>
          </a:xfrm>
          <a:prstGeom prst="rect">
            <a:avLst/>
          </a:prstGeom>
        </p:spPr>
      </p:pic>
      <p:pic>
        <p:nvPicPr>
          <p:cNvPr id="189" name="Picture 188"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3003" y="1921425"/>
            <a:ext cx="265176" cy="393954"/>
          </a:xfrm>
          <a:prstGeom prst="rect">
            <a:avLst/>
          </a:prstGeom>
        </p:spPr>
      </p:pic>
      <p:pic>
        <p:nvPicPr>
          <p:cNvPr id="190" name="Picture 189" descr="teal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755984" y="608305"/>
            <a:ext cx="265176" cy="393954"/>
          </a:xfrm>
          <a:prstGeom prst="rect">
            <a:avLst/>
          </a:prstGeom>
        </p:spPr>
      </p:pic>
    </p:spTree>
    <p:extLst>
      <p:ext uri="{BB962C8B-B14F-4D97-AF65-F5344CB8AC3E}">
        <p14:creationId xmlns:p14="http://schemas.microsoft.com/office/powerpoint/2010/main" val="26287942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438400" y="2057400"/>
            <a:ext cx="6019800" cy="3124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9155" name="Text Box 3"/>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49156" name="Rectangle 4"/>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800" b="1">
                <a:solidFill>
                  <a:srgbClr val="E25132"/>
                </a:solidFill>
              </a:rPr>
              <a:t>What is the mechanism?</a:t>
            </a:r>
          </a:p>
        </p:txBody>
      </p:sp>
      <p:sp>
        <p:nvSpPr>
          <p:cNvPr id="49157"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grpSp>
        <p:nvGrpSpPr>
          <p:cNvPr id="49158" name="Group 6"/>
          <p:cNvGrpSpPr>
            <a:grpSpLocks/>
          </p:cNvGrpSpPr>
          <p:nvPr/>
        </p:nvGrpSpPr>
        <p:grpSpPr bwMode="auto">
          <a:xfrm>
            <a:off x="2133600" y="1524000"/>
            <a:ext cx="4876800" cy="736600"/>
            <a:chOff x="1440" y="912"/>
            <a:chExt cx="3072" cy="464"/>
          </a:xfrm>
        </p:grpSpPr>
        <p:grpSp>
          <p:nvGrpSpPr>
            <p:cNvPr id="49537" name="Group 7"/>
            <p:cNvGrpSpPr>
              <a:grpSpLocks/>
            </p:cNvGrpSpPr>
            <p:nvPr/>
          </p:nvGrpSpPr>
          <p:grpSpPr bwMode="auto">
            <a:xfrm>
              <a:off x="1440" y="912"/>
              <a:ext cx="3072" cy="224"/>
              <a:chOff x="1440" y="912"/>
              <a:chExt cx="3072" cy="224"/>
            </a:xfrm>
          </p:grpSpPr>
          <p:grpSp>
            <p:nvGrpSpPr>
              <p:cNvPr id="49572" name="Group 8"/>
              <p:cNvGrpSpPr>
                <a:grpSpLocks/>
              </p:cNvGrpSpPr>
              <p:nvPr/>
            </p:nvGrpSpPr>
            <p:grpSpPr bwMode="auto">
              <a:xfrm>
                <a:off x="1440" y="912"/>
                <a:ext cx="384" cy="224"/>
                <a:chOff x="1440" y="912"/>
                <a:chExt cx="384" cy="224"/>
              </a:xfrm>
            </p:grpSpPr>
            <p:sp>
              <p:nvSpPr>
                <p:cNvPr id="49602" name="Freeform 9"/>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03" name="Freeform 10"/>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04" name="Freeform 11"/>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73" name="Group 12"/>
              <p:cNvGrpSpPr>
                <a:grpSpLocks/>
              </p:cNvGrpSpPr>
              <p:nvPr/>
            </p:nvGrpSpPr>
            <p:grpSpPr bwMode="auto">
              <a:xfrm>
                <a:off x="1824" y="912"/>
                <a:ext cx="384" cy="224"/>
                <a:chOff x="1440" y="912"/>
                <a:chExt cx="384" cy="224"/>
              </a:xfrm>
            </p:grpSpPr>
            <p:sp>
              <p:nvSpPr>
                <p:cNvPr id="49599" name="Freeform 13"/>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00" name="Freeform 14"/>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01" name="Freeform 15"/>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74" name="Group 16"/>
              <p:cNvGrpSpPr>
                <a:grpSpLocks/>
              </p:cNvGrpSpPr>
              <p:nvPr/>
            </p:nvGrpSpPr>
            <p:grpSpPr bwMode="auto">
              <a:xfrm>
                <a:off x="2208" y="912"/>
                <a:ext cx="384" cy="224"/>
                <a:chOff x="1440" y="912"/>
                <a:chExt cx="384" cy="224"/>
              </a:xfrm>
            </p:grpSpPr>
            <p:sp>
              <p:nvSpPr>
                <p:cNvPr id="49596" name="Freeform 17"/>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97" name="Freeform 18"/>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98" name="Freeform 19"/>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75" name="Group 20"/>
              <p:cNvGrpSpPr>
                <a:grpSpLocks/>
              </p:cNvGrpSpPr>
              <p:nvPr/>
            </p:nvGrpSpPr>
            <p:grpSpPr bwMode="auto">
              <a:xfrm>
                <a:off x="2592" y="912"/>
                <a:ext cx="384" cy="224"/>
                <a:chOff x="1440" y="912"/>
                <a:chExt cx="384" cy="224"/>
              </a:xfrm>
            </p:grpSpPr>
            <p:sp>
              <p:nvSpPr>
                <p:cNvPr id="49593" name="Freeform 21"/>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94" name="Freeform 22"/>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95" name="Freeform 23"/>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76" name="Group 24"/>
              <p:cNvGrpSpPr>
                <a:grpSpLocks/>
              </p:cNvGrpSpPr>
              <p:nvPr/>
            </p:nvGrpSpPr>
            <p:grpSpPr bwMode="auto">
              <a:xfrm>
                <a:off x="2976" y="912"/>
                <a:ext cx="1536" cy="224"/>
                <a:chOff x="2976" y="912"/>
                <a:chExt cx="1536" cy="224"/>
              </a:xfrm>
            </p:grpSpPr>
            <p:grpSp>
              <p:nvGrpSpPr>
                <p:cNvPr id="49577" name="Group 25"/>
                <p:cNvGrpSpPr>
                  <a:grpSpLocks/>
                </p:cNvGrpSpPr>
                <p:nvPr/>
              </p:nvGrpSpPr>
              <p:grpSpPr bwMode="auto">
                <a:xfrm>
                  <a:off x="2976" y="912"/>
                  <a:ext cx="384" cy="224"/>
                  <a:chOff x="1440" y="912"/>
                  <a:chExt cx="384" cy="224"/>
                </a:xfrm>
              </p:grpSpPr>
              <p:sp>
                <p:nvSpPr>
                  <p:cNvPr id="49590" name="Freeform 26"/>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91" name="Freeform 27"/>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92" name="Freeform 28"/>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78" name="Group 29"/>
                <p:cNvGrpSpPr>
                  <a:grpSpLocks/>
                </p:cNvGrpSpPr>
                <p:nvPr/>
              </p:nvGrpSpPr>
              <p:grpSpPr bwMode="auto">
                <a:xfrm>
                  <a:off x="3360" y="912"/>
                  <a:ext cx="384" cy="224"/>
                  <a:chOff x="1440" y="912"/>
                  <a:chExt cx="384" cy="224"/>
                </a:xfrm>
              </p:grpSpPr>
              <p:sp>
                <p:nvSpPr>
                  <p:cNvPr id="49587" name="Freeform 30"/>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88" name="Freeform 31"/>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89" name="Freeform 32"/>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79" name="Group 33"/>
                <p:cNvGrpSpPr>
                  <a:grpSpLocks/>
                </p:cNvGrpSpPr>
                <p:nvPr/>
              </p:nvGrpSpPr>
              <p:grpSpPr bwMode="auto">
                <a:xfrm>
                  <a:off x="3744" y="912"/>
                  <a:ext cx="384" cy="224"/>
                  <a:chOff x="1440" y="912"/>
                  <a:chExt cx="384" cy="224"/>
                </a:xfrm>
              </p:grpSpPr>
              <p:sp>
                <p:nvSpPr>
                  <p:cNvPr id="49584" name="Freeform 34"/>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85" name="Freeform 35"/>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86" name="Freeform 36"/>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80" name="Group 37"/>
                <p:cNvGrpSpPr>
                  <a:grpSpLocks/>
                </p:cNvGrpSpPr>
                <p:nvPr/>
              </p:nvGrpSpPr>
              <p:grpSpPr bwMode="auto">
                <a:xfrm>
                  <a:off x="4128" y="912"/>
                  <a:ext cx="384" cy="224"/>
                  <a:chOff x="1440" y="912"/>
                  <a:chExt cx="384" cy="224"/>
                </a:xfrm>
              </p:grpSpPr>
              <p:sp>
                <p:nvSpPr>
                  <p:cNvPr id="49581" name="Freeform 38"/>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82" name="Freeform 39"/>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83" name="Freeform 40"/>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49538" name="Group 41"/>
            <p:cNvGrpSpPr>
              <a:grpSpLocks/>
            </p:cNvGrpSpPr>
            <p:nvPr/>
          </p:nvGrpSpPr>
          <p:grpSpPr bwMode="auto">
            <a:xfrm>
              <a:off x="1440" y="1152"/>
              <a:ext cx="3072" cy="224"/>
              <a:chOff x="1440" y="912"/>
              <a:chExt cx="3072" cy="224"/>
            </a:xfrm>
          </p:grpSpPr>
          <p:grpSp>
            <p:nvGrpSpPr>
              <p:cNvPr id="49539" name="Group 42"/>
              <p:cNvGrpSpPr>
                <a:grpSpLocks/>
              </p:cNvGrpSpPr>
              <p:nvPr/>
            </p:nvGrpSpPr>
            <p:grpSpPr bwMode="auto">
              <a:xfrm>
                <a:off x="1440" y="912"/>
                <a:ext cx="384" cy="224"/>
                <a:chOff x="1440" y="912"/>
                <a:chExt cx="384" cy="224"/>
              </a:xfrm>
            </p:grpSpPr>
            <p:sp>
              <p:nvSpPr>
                <p:cNvPr id="49569" name="Freeform 43"/>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70" name="Freeform 44"/>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71" name="Freeform 45"/>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40" name="Group 46"/>
              <p:cNvGrpSpPr>
                <a:grpSpLocks/>
              </p:cNvGrpSpPr>
              <p:nvPr/>
            </p:nvGrpSpPr>
            <p:grpSpPr bwMode="auto">
              <a:xfrm>
                <a:off x="1824" y="912"/>
                <a:ext cx="384" cy="224"/>
                <a:chOff x="1440" y="912"/>
                <a:chExt cx="384" cy="224"/>
              </a:xfrm>
            </p:grpSpPr>
            <p:sp>
              <p:nvSpPr>
                <p:cNvPr id="49566" name="Freeform 47"/>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67" name="Freeform 48"/>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68" name="Freeform 49"/>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41" name="Group 50"/>
              <p:cNvGrpSpPr>
                <a:grpSpLocks/>
              </p:cNvGrpSpPr>
              <p:nvPr/>
            </p:nvGrpSpPr>
            <p:grpSpPr bwMode="auto">
              <a:xfrm>
                <a:off x="2208" y="912"/>
                <a:ext cx="384" cy="224"/>
                <a:chOff x="1440" y="912"/>
                <a:chExt cx="384" cy="224"/>
              </a:xfrm>
            </p:grpSpPr>
            <p:sp>
              <p:nvSpPr>
                <p:cNvPr id="49563" name="Freeform 51"/>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64" name="Freeform 52"/>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65" name="Freeform 53"/>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42" name="Group 54"/>
              <p:cNvGrpSpPr>
                <a:grpSpLocks/>
              </p:cNvGrpSpPr>
              <p:nvPr/>
            </p:nvGrpSpPr>
            <p:grpSpPr bwMode="auto">
              <a:xfrm>
                <a:off x="2592" y="912"/>
                <a:ext cx="384" cy="224"/>
                <a:chOff x="1440" y="912"/>
                <a:chExt cx="384" cy="224"/>
              </a:xfrm>
            </p:grpSpPr>
            <p:sp>
              <p:nvSpPr>
                <p:cNvPr id="49560" name="Freeform 55"/>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61" name="Freeform 56"/>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62" name="Freeform 57"/>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43" name="Group 58"/>
              <p:cNvGrpSpPr>
                <a:grpSpLocks/>
              </p:cNvGrpSpPr>
              <p:nvPr/>
            </p:nvGrpSpPr>
            <p:grpSpPr bwMode="auto">
              <a:xfrm>
                <a:off x="2976" y="912"/>
                <a:ext cx="1536" cy="224"/>
                <a:chOff x="2976" y="912"/>
                <a:chExt cx="1536" cy="224"/>
              </a:xfrm>
            </p:grpSpPr>
            <p:grpSp>
              <p:nvGrpSpPr>
                <p:cNvPr id="49544" name="Group 59"/>
                <p:cNvGrpSpPr>
                  <a:grpSpLocks/>
                </p:cNvGrpSpPr>
                <p:nvPr/>
              </p:nvGrpSpPr>
              <p:grpSpPr bwMode="auto">
                <a:xfrm>
                  <a:off x="2976" y="912"/>
                  <a:ext cx="384" cy="224"/>
                  <a:chOff x="1440" y="912"/>
                  <a:chExt cx="384" cy="224"/>
                </a:xfrm>
              </p:grpSpPr>
              <p:sp>
                <p:nvSpPr>
                  <p:cNvPr id="49557" name="Freeform 60"/>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58" name="Freeform 61"/>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59" name="Freeform 62"/>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45" name="Group 63"/>
                <p:cNvGrpSpPr>
                  <a:grpSpLocks/>
                </p:cNvGrpSpPr>
                <p:nvPr/>
              </p:nvGrpSpPr>
              <p:grpSpPr bwMode="auto">
                <a:xfrm>
                  <a:off x="3360" y="912"/>
                  <a:ext cx="384" cy="224"/>
                  <a:chOff x="1440" y="912"/>
                  <a:chExt cx="384" cy="224"/>
                </a:xfrm>
              </p:grpSpPr>
              <p:sp>
                <p:nvSpPr>
                  <p:cNvPr id="49554" name="Freeform 64"/>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55" name="Freeform 65"/>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56" name="Freeform 66"/>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46" name="Group 67"/>
                <p:cNvGrpSpPr>
                  <a:grpSpLocks/>
                </p:cNvGrpSpPr>
                <p:nvPr/>
              </p:nvGrpSpPr>
              <p:grpSpPr bwMode="auto">
                <a:xfrm>
                  <a:off x="3744" y="912"/>
                  <a:ext cx="384" cy="224"/>
                  <a:chOff x="1440" y="912"/>
                  <a:chExt cx="384" cy="224"/>
                </a:xfrm>
              </p:grpSpPr>
              <p:sp>
                <p:nvSpPr>
                  <p:cNvPr id="49551" name="Freeform 68"/>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52" name="Freeform 69"/>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53" name="Freeform 70"/>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47" name="Group 71"/>
                <p:cNvGrpSpPr>
                  <a:grpSpLocks/>
                </p:cNvGrpSpPr>
                <p:nvPr/>
              </p:nvGrpSpPr>
              <p:grpSpPr bwMode="auto">
                <a:xfrm>
                  <a:off x="4128" y="912"/>
                  <a:ext cx="384" cy="224"/>
                  <a:chOff x="1440" y="912"/>
                  <a:chExt cx="384" cy="224"/>
                </a:xfrm>
              </p:grpSpPr>
              <p:sp>
                <p:nvSpPr>
                  <p:cNvPr id="49548" name="Freeform 72"/>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49" name="Freeform 73"/>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50" name="Freeform 74"/>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grpSp>
        <p:nvGrpSpPr>
          <p:cNvPr id="49159" name="Group 75"/>
          <p:cNvGrpSpPr>
            <a:grpSpLocks/>
          </p:cNvGrpSpPr>
          <p:nvPr/>
        </p:nvGrpSpPr>
        <p:grpSpPr bwMode="auto">
          <a:xfrm>
            <a:off x="2133600" y="1143000"/>
            <a:ext cx="4876800" cy="355600"/>
            <a:chOff x="1440" y="912"/>
            <a:chExt cx="3072" cy="224"/>
          </a:xfrm>
        </p:grpSpPr>
        <p:grpSp>
          <p:nvGrpSpPr>
            <p:cNvPr id="49504" name="Group 76"/>
            <p:cNvGrpSpPr>
              <a:grpSpLocks/>
            </p:cNvGrpSpPr>
            <p:nvPr/>
          </p:nvGrpSpPr>
          <p:grpSpPr bwMode="auto">
            <a:xfrm>
              <a:off x="1440" y="912"/>
              <a:ext cx="384" cy="224"/>
              <a:chOff x="1440" y="912"/>
              <a:chExt cx="384" cy="224"/>
            </a:xfrm>
          </p:grpSpPr>
          <p:sp>
            <p:nvSpPr>
              <p:cNvPr id="49534" name="Freeform 77"/>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35" name="Freeform 78"/>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36" name="Freeform 79"/>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05" name="Group 80"/>
            <p:cNvGrpSpPr>
              <a:grpSpLocks/>
            </p:cNvGrpSpPr>
            <p:nvPr/>
          </p:nvGrpSpPr>
          <p:grpSpPr bwMode="auto">
            <a:xfrm>
              <a:off x="1824" y="912"/>
              <a:ext cx="384" cy="224"/>
              <a:chOff x="1440" y="912"/>
              <a:chExt cx="384" cy="224"/>
            </a:xfrm>
          </p:grpSpPr>
          <p:sp>
            <p:nvSpPr>
              <p:cNvPr id="49531" name="Freeform 81"/>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32" name="Freeform 82"/>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33" name="Freeform 83"/>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06" name="Group 84"/>
            <p:cNvGrpSpPr>
              <a:grpSpLocks/>
            </p:cNvGrpSpPr>
            <p:nvPr/>
          </p:nvGrpSpPr>
          <p:grpSpPr bwMode="auto">
            <a:xfrm>
              <a:off x="2208" y="912"/>
              <a:ext cx="384" cy="224"/>
              <a:chOff x="1440" y="912"/>
              <a:chExt cx="384" cy="224"/>
            </a:xfrm>
          </p:grpSpPr>
          <p:sp>
            <p:nvSpPr>
              <p:cNvPr id="49528" name="Freeform 85"/>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29" name="Freeform 86"/>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30" name="Freeform 87"/>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07" name="Group 88"/>
            <p:cNvGrpSpPr>
              <a:grpSpLocks/>
            </p:cNvGrpSpPr>
            <p:nvPr/>
          </p:nvGrpSpPr>
          <p:grpSpPr bwMode="auto">
            <a:xfrm>
              <a:off x="2592" y="912"/>
              <a:ext cx="384" cy="224"/>
              <a:chOff x="1440" y="912"/>
              <a:chExt cx="384" cy="224"/>
            </a:xfrm>
          </p:grpSpPr>
          <p:sp>
            <p:nvSpPr>
              <p:cNvPr id="49525" name="Freeform 89"/>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26" name="Freeform 90"/>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27" name="Freeform 91"/>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08" name="Group 92"/>
            <p:cNvGrpSpPr>
              <a:grpSpLocks/>
            </p:cNvGrpSpPr>
            <p:nvPr/>
          </p:nvGrpSpPr>
          <p:grpSpPr bwMode="auto">
            <a:xfrm>
              <a:off x="2976" y="912"/>
              <a:ext cx="1536" cy="224"/>
              <a:chOff x="2976" y="912"/>
              <a:chExt cx="1536" cy="224"/>
            </a:xfrm>
          </p:grpSpPr>
          <p:grpSp>
            <p:nvGrpSpPr>
              <p:cNvPr id="49509" name="Group 93"/>
              <p:cNvGrpSpPr>
                <a:grpSpLocks/>
              </p:cNvGrpSpPr>
              <p:nvPr/>
            </p:nvGrpSpPr>
            <p:grpSpPr bwMode="auto">
              <a:xfrm>
                <a:off x="2976" y="912"/>
                <a:ext cx="384" cy="224"/>
                <a:chOff x="1440" y="912"/>
                <a:chExt cx="384" cy="224"/>
              </a:xfrm>
            </p:grpSpPr>
            <p:sp>
              <p:nvSpPr>
                <p:cNvPr id="49522" name="Freeform 94"/>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23" name="Freeform 95"/>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24" name="Freeform 96"/>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10" name="Group 97"/>
              <p:cNvGrpSpPr>
                <a:grpSpLocks/>
              </p:cNvGrpSpPr>
              <p:nvPr/>
            </p:nvGrpSpPr>
            <p:grpSpPr bwMode="auto">
              <a:xfrm>
                <a:off x="3360" y="912"/>
                <a:ext cx="384" cy="224"/>
                <a:chOff x="1440" y="912"/>
                <a:chExt cx="384" cy="224"/>
              </a:xfrm>
            </p:grpSpPr>
            <p:sp>
              <p:nvSpPr>
                <p:cNvPr id="49519" name="Freeform 98"/>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20" name="Freeform 99"/>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21" name="Freeform 100"/>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11" name="Group 101"/>
              <p:cNvGrpSpPr>
                <a:grpSpLocks/>
              </p:cNvGrpSpPr>
              <p:nvPr/>
            </p:nvGrpSpPr>
            <p:grpSpPr bwMode="auto">
              <a:xfrm>
                <a:off x="3744" y="912"/>
                <a:ext cx="384" cy="224"/>
                <a:chOff x="1440" y="912"/>
                <a:chExt cx="384" cy="224"/>
              </a:xfrm>
            </p:grpSpPr>
            <p:sp>
              <p:nvSpPr>
                <p:cNvPr id="49516" name="Freeform 102"/>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17" name="Freeform 103"/>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18" name="Freeform 104"/>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512" name="Group 105"/>
              <p:cNvGrpSpPr>
                <a:grpSpLocks/>
              </p:cNvGrpSpPr>
              <p:nvPr/>
            </p:nvGrpSpPr>
            <p:grpSpPr bwMode="auto">
              <a:xfrm>
                <a:off x="4128" y="912"/>
                <a:ext cx="384" cy="224"/>
                <a:chOff x="1440" y="912"/>
                <a:chExt cx="384" cy="224"/>
              </a:xfrm>
            </p:grpSpPr>
            <p:sp>
              <p:nvSpPr>
                <p:cNvPr id="49513" name="Freeform 106"/>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14" name="Freeform 107"/>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15" name="Freeform 108"/>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49160" name="Group 109"/>
          <p:cNvGrpSpPr>
            <a:grpSpLocks/>
          </p:cNvGrpSpPr>
          <p:nvPr/>
        </p:nvGrpSpPr>
        <p:grpSpPr bwMode="auto">
          <a:xfrm>
            <a:off x="2133600" y="1905000"/>
            <a:ext cx="4876800" cy="355600"/>
            <a:chOff x="1440" y="912"/>
            <a:chExt cx="3072" cy="224"/>
          </a:xfrm>
        </p:grpSpPr>
        <p:grpSp>
          <p:nvGrpSpPr>
            <p:cNvPr id="49471" name="Group 110"/>
            <p:cNvGrpSpPr>
              <a:grpSpLocks/>
            </p:cNvGrpSpPr>
            <p:nvPr/>
          </p:nvGrpSpPr>
          <p:grpSpPr bwMode="auto">
            <a:xfrm>
              <a:off x="1440" y="912"/>
              <a:ext cx="384" cy="224"/>
              <a:chOff x="1440" y="912"/>
              <a:chExt cx="384" cy="224"/>
            </a:xfrm>
          </p:grpSpPr>
          <p:sp>
            <p:nvSpPr>
              <p:cNvPr id="49501" name="Freeform 111"/>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02" name="Freeform 112"/>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03" name="Freeform 113"/>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72" name="Group 114"/>
            <p:cNvGrpSpPr>
              <a:grpSpLocks/>
            </p:cNvGrpSpPr>
            <p:nvPr/>
          </p:nvGrpSpPr>
          <p:grpSpPr bwMode="auto">
            <a:xfrm>
              <a:off x="1824" y="912"/>
              <a:ext cx="384" cy="224"/>
              <a:chOff x="1440" y="912"/>
              <a:chExt cx="384" cy="224"/>
            </a:xfrm>
          </p:grpSpPr>
          <p:sp>
            <p:nvSpPr>
              <p:cNvPr id="49498" name="Freeform 115"/>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99" name="Freeform 116"/>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00" name="Freeform 117"/>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73" name="Group 118"/>
            <p:cNvGrpSpPr>
              <a:grpSpLocks/>
            </p:cNvGrpSpPr>
            <p:nvPr/>
          </p:nvGrpSpPr>
          <p:grpSpPr bwMode="auto">
            <a:xfrm>
              <a:off x="2208" y="912"/>
              <a:ext cx="384" cy="224"/>
              <a:chOff x="1440" y="912"/>
              <a:chExt cx="384" cy="224"/>
            </a:xfrm>
          </p:grpSpPr>
          <p:sp>
            <p:nvSpPr>
              <p:cNvPr id="49495" name="Freeform 119"/>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96" name="Freeform 120"/>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97" name="Freeform 121"/>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74" name="Group 122"/>
            <p:cNvGrpSpPr>
              <a:grpSpLocks/>
            </p:cNvGrpSpPr>
            <p:nvPr/>
          </p:nvGrpSpPr>
          <p:grpSpPr bwMode="auto">
            <a:xfrm>
              <a:off x="2592" y="912"/>
              <a:ext cx="384" cy="224"/>
              <a:chOff x="1440" y="912"/>
              <a:chExt cx="384" cy="224"/>
            </a:xfrm>
          </p:grpSpPr>
          <p:sp>
            <p:nvSpPr>
              <p:cNvPr id="49492" name="Freeform 123"/>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93" name="Freeform 124"/>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94" name="Freeform 125"/>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75" name="Group 126"/>
            <p:cNvGrpSpPr>
              <a:grpSpLocks/>
            </p:cNvGrpSpPr>
            <p:nvPr/>
          </p:nvGrpSpPr>
          <p:grpSpPr bwMode="auto">
            <a:xfrm>
              <a:off x="2976" y="912"/>
              <a:ext cx="1536" cy="224"/>
              <a:chOff x="2976" y="912"/>
              <a:chExt cx="1536" cy="224"/>
            </a:xfrm>
          </p:grpSpPr>
          <p:grpSp>
            <p:nvGrpSpPr>
              <p:cNvPr id="49476" name="Group 127"/>
              <p:cNvGrpSpPr>
                <a:grpSpLocks/>
              </p:cNvGrpSpPr>
              <p:nvPr/>
            </p:nvGrpSpPr>
            <p:grpSpPr bwMode="auto">
              <a:xfrm>
                <a:off x="2976" y="912"/>
                <a:ext cx="384" cy="224"/>
                <a:chOff x="1440" y="912"/>
                <a:chExt cx="384" cy="224"/>
              </a:xfrm>
            </p:grpSpPr>
            <p:sp>
              <p:nvSpPr>
                <p:cNvPr id="49489" name="Freeform 128"/>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90" name="Freeform 129"/>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91" name="Freeform 130"/>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77" name="Group 131"/>
              <p:cNvGrpSpPr>
                <a:grpSpLocks/>
              </p:cNvGrpSpPr>
              <p:nvPr/>
            </p:nvGrpSpPr>
            <p:grpSpPr bwMode="auto">
              <a:xfrm>
                <a:off x="3360" y="912"/>
                <a:ext cx="384" cy="224"/>
                <a:chOff x="1440" y="912"/>
                <a:chExt cx="384" cy="224"/>
              </a:xfrm>
            </p:grpSpPr>
            <p:sp>
              <p:nvSpPr>
                <p:cNvPr id="49486" name="Freeform 132"/>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87" name="Freeform 133"/>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88" name="Freeform 134"/>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78" name="Group 135"/>
              <p:cNvGrpSpPr>
                <a:grpSpLocks/>
              </p:cNvGrpSpPr>
              <p:nvPr/>
            </p:nvGrpSpPr>
            <p:grpSpPr bwMode="auto">
              <a:xfrm>
                <a:off x="3744" y="912"/>
                <a:ext cx="384" cy="224"/>
                <a:chOff x="1440" y="912"/>
                <a:chExt cx="384" cy="224"/>
              </a:xfrm>
            </p:grpSpPr>
            <p:sp>
              <p:nvSpPr>
                <p:cNvPr id="49483" name="Freeform 136"/>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84" name="Freeform 137"/>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85" name="Freeform 138"/>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79" name="Group 139"/>
              <p:cNvGrpSpPr>
                <a:grpSpLocks/>
              </p:cNvGrpSpPr>
              <p:nvPr/>
            </p:nvGrpSpPr>
            <p:grpSpPr bwMode="auto">
              <a:xfrm>
                <a:off x="4128" y="912"/>
                <a:ext cx="384" cy="224"/>
                <a:chOff x="1440" y="912"/>
                <a:chExt cx="384" cy="224"/>
              </a:xfrm>
            </p:grpSpPr>
            <p:sp>
              <p:nvSpPr>
                <p:cNvPr id="49480" name="Freeform 140"/>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81" name="Freeform 141"/>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82" name="Freeform 142"/>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49161" name="Group 143"/>
          <p:cNvGrpSpPr>
            <a:grpSpLocks/>
          </p:cNvGrpSpPr>
          <p:nvPr/>
        </p:nvGrpSpPr>
        <p:grpSpPr bwMode="auto">
          <a:xfrm>
            <a:off x="2133600" y="2286000"/>
            <a:ext cx="4876800" cy="736600"/>
            <a:chOff x="1440" y="912"/>
            <a:chExt cx="3072" cy="464"/>
          </a:xfrm>
        </p:grpSpPr>
        <p:grpSp>
          <p:nvGrpSpPr>
            <p:cNvPr id="49403" name="Group 144"/>
            <p:cNvGrpSpPr>
              <a:grpSpLocks/>
            </p:cNvGrpSpPr>
            <p:nvPr/>
          </p:nvGrpSpPr>
          <p:grpSpPr bwMode="auto">
            <a:xfrm>
              <a:off x="1440" y="912"/>
              <a:ext cx="3072" cy="224"/>
              <a:chOff x="1440" y="912"/>
              <a:chExt cx="3072" cy="224"/>
            </a:xfrm>
          </p:grpSpPr>
          <p:grpSp>
            <p:nvGrpSpPr>
              <p:cNvPr id="49438" name="Group 145"/>
              <p:cNvGrpSpPr>
                <a:grpSpLocks/>
              </p:cNvGrpSpPr>
              <p:nvPr/>
            </p:nvGrpSpPr>
            <p:grpSpPr bwMode="auto">
              <a:xfrm>
                <a:off x="1440" y="912"/>
                <a:ext cx="384" cy="224"/>
                <a:chOff x="1440" y="912"/>
                <a:chExt cx="384" cy="224"/>
              </a:xfrm>
            </p:grpSpPr>
            <p:sp>
              <p:nvSpPr>
                <p:cNvPr id="49468" name="Freeform 146"/>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69" name="Freeform 147"/>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70" name="Freeform 148"/>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39" name="Group 149"/>
              <p:cNvGrpSpPr>
                <a:grpSpLocks/>
              </p:cNvGrpSpPr>
              <p:nvPr/>
            </p:nvGrpSpPr>
            <p:grpSpPr bwMode="auto">
              <a:xfrm>
                <a:off x="1824" y="912"/>
                <a:ext cx="384" cy="224"/>
                <a:chOff x="1440" y="912"/>
                <a:chExt cx="384" cy="224"/>
              </a:xfrm>
            </p:grpSpPr>
            <p:sp>
              <p:nvSpPr>
                <p:cNvPr id="49465" name="Freeform 150"/>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66" name="Freeform 151"/>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67" name="Freeform 152"/>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40" name="Group 153"/>
              <p:cNvGrpSpPr>
                <a:grpSpLocks/>
              </p:cNvGrpSpPr>
              <p:nvPr/>
            </p:nvGrpSpPr>
            <p:grpSpPr bwMode="auto">
              <a:xfrm>
                <a:off x="2208" y="912"/>
                <a:ext cx="384" cy="224"/>
                <a:chOff x="1440" y="912"/>
                <a:chExt cx="384" cy="224"/>
              </a:xfrm>
            </p:grpSpPr>
            <p:sp>
              <p:nvSpPr>
                <p:cNvPr id="49462" name="Freeform 154"/>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63" name="Freeform 155"/>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64" name="Freeform 156"/>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41" name="Group 157"/>
              <p:cNvGrpSpPr>
                <a:grpSpLocks/>
              </p:cNvGrpSpPr>
              <p:nvPr/>
            </p:nvGrpSpPr>
            <p:grpSpPr bwMode="auto">
              <a:xfrm>
                <a:off x="2592" y="912"/>
                <a:ext cx="384" cy="224"/>
                <a:chOff x="1440" y="912"/>
                <a:chExt cx="384" cy="224"/>
              </a:xfrm>
            </p:grpSpPr>
            <p:sp>
              <p:nvSpPr>
                <p:cNvPr id="49459" name="Freeform 158"/>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60" name="Freeform 159"/>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61" name="Freeform 160"/>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42" name="Group 161"/>
              <p:cNvGrpSpPr>
                <a:grpSpLocks/>
              </p:cNvGrpSpPr>
              <p:nvPr/>
            </p:nvGrpSpPr>
            <p:grpSpPr bwMode="auto">
              <a:xfrm>
                <a:off x="2976" y="912"/>
                <a:ext cx="1536" cy="224"/>
                <a:chOff x="2976" y="912"/>
                <a:chExt cx="1536" cy="224"/>
              </a:xfrm>
            </p:grpSpPr>
            <p:grpSp>
              <p:nvGrpSpPr>
                <p:cNvPr id="49443" name="Group 162"/>
                <p:cNvGrpSpPr>
                  <a:grpSpLocks/>
                </p:cNvGrpSpPr>
                <p:nvPr/>
              </p:nvGrpSpPr>
              <p:grpSpPr bwMode="auto">
                <a:xfrm>
                  <a:off x="2976" y="912"/>
                  <a:ext cx="384" cy="224"/>
                  <a:chOff x="1440" y="912"/>
                  <a:chExt cx="384" cy="224"/>
                </a:xfrm>
              </p:grpSpPr>
              <p:sp>
                <p:nvSpPr>
                  <p:cNvPr id="49456" name="Freeform 163"/>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57" name="Freeform 164"/>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58" name="Freeform 165"/>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44" name="Group 166"/>
                <p:cNvGrpSpPr>
                  <a:grpSpLocks/>
                </p:cNvGrpSpPr>
                <p:nvPr/>
              </p:nvGrpSpPr>
              <p:grpSpPr bwMode="auto">
                <a:xfrm>
                  <a:off x="3360" y="912"/>
                  <a:ext cx="384" cy="224"/>
                  <a:chOff x="1440" y="912"/>
                  <a:chExt cx="384" cy="224"/>
                </a:xfrm>
              </p:grpSpPr>
              <p:sp>
                <p:nvSpPr>
                  <p:cNvPr id="49453" name="Freeform 167"/>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54" name="Freeform 168"/>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55" name="Freeform 169"/>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45" name="Group 170"/>
                <p:cNvGrpSpPr>
                  <a:grpSpLocks/>
                </p:cNvGrpSpPr>
                <p:nvPr/>
              </p:nvGrpSpPr>
              <p:grpSpPr bwMode="auto">
                <a:xfrm>
                  <a:off x="3744" y="912"/>
                  <a:ext cx="384" cy="224"/>
                  <a:chOff x="1440" y="912"/>
                  <a:chExt cx="384" cy="224"/>
                </a:xfrm>
              </p:grpSpPr>
              <p:sp>
                <p:nvSpPr>
                  <p:cNvPr id="49450" name="Freeform 171"/>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51" name="Freeform 172"/>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52" name="Freeform 173"/>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46" name="Group 174"/>
                <p:cNvGrpSpPr>
                  <a:grpSpLocks/>
                </p:cNvGrpSpPr>
                <p:nvPr/>
              </p:nvGrpSpPr>
              <p:grpSpPr bwMode="auto">
                <a:xfrm>
                  <a:off x="4128" y="912"/>
                  <a:ext cx="384" cy="224"/>
                  <a:chOff x="1440" y="912"/>
                  <a:chExt cx="384" cy="224"/>
                </a:xfrm>
              </p:grpSpPr>
              <p:sp>
                <p:nvSpPr>
                  <p:cNvPr id="49447" name="Freeform 175"/>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48" name="Freeform 176"/>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49" name="Freeform 177"/>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49404" name="Group 178"/>
            <p:cNvGrpSpPr>
              <a:grpSpLocks/>
            </p:cNvGrpSpPr>
            <p:nvPr/>
          </p:nvGrpSpPr>
          <p:grpSpPr bwMode="auto">
            <a:xfrm>
              <a:off x="1440" y="1152"/>
              <a:ext cx="3072" cy="224"/>
              <a:chOff x="1440" y="912"/>
              <a:chExt cx="3072" cy="224"/>
            </a:xfrm>
          </p:grpSpPr>
          <p:grpSp>
            <p:nvGrpSpPr>
              <p:cNvPr id="49405" name="Group 179"/>
              <p:cNvGrpSpPr>
                <a:grpSpLocks/>
              </p:cNvGrpSpPr>
              <p:nvPr/>
            </p:nvGrpSpPr>
            <p:grpSpPr bwMode="auto">
              <a:xfrm>
                <a:off x="1440" y="912"/>
                <a:ext cx="384" cy="224"/>
                <a:chOff x="1440" y="912"/>
                <a:chExt cx="384" cy="224"/>
              </a:xfrm>
            </p:grpSpPr>
            <p:sp>
              <p:nvSpPr>
                <p:cNvPr id="49435" name="Freeform 180"/>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36" name="Freeform 181"/>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37" name="Freeform 182"/>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06" name="Group 183"/>
              <p:cNvGrpSpPr>
                <a:grpSpLocks/>
              </p:cNvGrpSpPr>
              <p:nvPr/>
            </p:nvGrpSpPr>
            <p:grpSpPr bwMode="auto">
              <a:xfrm>
                <a:off x="1824" y="912"/>
                <a:ext cx="384" cy="224"/>
                <a:chOff x="1440" y="912"/>
                <a:chExt cx="384" cy="224"/>
              </a:xfrm>
            </p:grpSpPr>
            <p:sp>
              <p:nvSpPr>
                <p:cNvPr id="49432" name="Freeform 184"/>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33" name="Freeform 185"/>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34" name="Freeform 186"/>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07" name="Group 187"/>
              <p:cNvGrpSpPr>
                <a:grpSpLocks/>
              </p:cNvGrpSpPr>
              <p:nvPr/>
            </p:nvGrpSpPr>
            <p:grpSpPr bwMode="auto">
              <a:xfrm>
                <a:off x="2208" y="912"/>
                <a:ext cx="384" cy="224"/>
                <a:chOff x="1440" y="912"/>
                <a:chExt cx="384" cy="224"/>
              </a:xfrm>
            </p:grpSpPr>
            <p:sp>
              <p:nvSpPr>
                <p:cNvPr id="49429" name="Freeform 188"/>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30" name="Freeform 189"/>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31" name="Freeform 190"/>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08" name="Group 191"/>
              <p:cNvGrpSpPr>
                <a:grpSpLocks/>
              </p:cNvGrpSpPr>
              <p:nvPr/>
            </p:nvGrpSpPr>
            <p:grpSpPr bwMode="auto">
              <a:xfrm>
                <a:off x="2592" y="912"/>
                <a:ext cx="384" cy="224"/>
                <a:chOff x="1440" y="912"/>
                <a:chExt cx="384" cy="224"/>
              </a:xfrm>
            </p:grpSpPr>
            <p:sp>
              <p:nvSpPr>
                <p:cNvPr id="49426" name="Freeform 192"/>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27" name="Freeform 193"/>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28" name="Freeform 194"/>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09" name="Group 195"/>
              <p:cNvGrpSpPr>
                <a:grpSpLocks/>
              </p:cNvGrpSpPr>
              <p:nvPr/>
            </p:nvGrpSpPr>
            <p:grpSpPr bwMode="auto">
              <a:xfrm>
                <a:off x="2976" y="912"/>
                <a:ext cx="1536" cy="224"/>
                <a:chOff x="2976" y="912"/>
                <a:chExt cx="1536" cy="224"/>
              </a:xfrm>
            </p:grpSpPr>
            <p:grpSp>
              <p:nvGrpSpPr>
                <p:cNvPr id="49410" name="Group 196"/>
                <p:cNvGrpSpPr>
                  <a:grpSpLocks/>
                </p:cNvGrpSpPr>
                <p:nvPr/>
              </p:nvGrpSpPr>
              <p:grpSpPr bwMode="auto">
                <a:xfrm>
                  <a:off x="2976" y="912"/>
                  <a:ext cx="384" cy="224"/>
                  <a:chOff x="1440" y="912"/>
                  <a:chExt cx="384" cy="224"/>
                </a:xfrm>
              </p:grpSpPr>
              <p:sp>
                <p:nvSpPr>
                  <p:cNvPr id="49423" name="Freeform 197"/>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24" name="Freeform 198"/>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25" name="Freeform 199"/>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11" name="Group 200"/>
                <p:cNvGrpSpPr>
                  <a:grpSpLocks/>
                </p:cNvGrpSpPr>
                <p:nvPr/>
              </p:nvGrpSpPr>
              <p:grpSpPr bwMode="auto">
                <a:xfrm>
                  <a:off x="3360" y="912"/>
                  <a:ext cx="384" cy="224"/>
                  <a:chOff x="1440" y="912"/>
                  <a:chExt cx="384" cy="224"/>
                </a:xfrm>
              </p:grpSpPr>
              <p:sp>
                <p:nvSpPr>
                  <p:cNvPr id="49420" name="Freeform 201"/>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21" name="Freeform 202"/>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22" name="Freeform 203"/>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12" name="Group 204"/>
                <p:cNvGrpSpPr>
                  <a:grpSpLocks/>
                </p:cNvGrpSpPr>
                <p:nvPr/>
              </p:nvGrpSpPr>
              <p:grpSpPr bwMode="auto">
                <a:xfrm>
                  <a:off x="3744" y="912"/>
                  <a:ext cx="384" cy="224"/>
                  <a:chOff x="1440" y="912"/>
                  <a:chExt cx="384" cy="224"/>
                </a:xfrm>
              </p:grpSpPr>
              <p:sp>
                <p:nvSpPr>
                  <p:cNvPr id="49417" name="Freeform 205"/>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18" name="Freeform 206"/>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19" name="Freeform 207"/>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413" name="Group 208"/>
                <p:cNvGrpSpPr>
                  <a:grpSpLocks/>
                </p:cNvGrpSpPr>
                <p:nvPr/>
              </p:nvGrpSpPr>
              <p:grpSpPr bwMode="auto">
                <a:xfrm>
                  <a:off x="4128" y="912"/>
                  <a:ext cx="384" cy="224"/>
                  <a:chOff x="1440" y="912"/>
                  <a:chExt cx="384" cy="224"/>
                </a:xfrm>
              </p:grpSpPr>
              <p:sp>
                <p:nvSpPr>
                  <p:cNvPr id="49414" name="Freeform 209"/>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15" name="Freeform 210"/>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16" name="Freeform 211"/>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grpSp>
        <p:nvGrpSpPr>
          <p:cNvPr id="49162" name="Group 212"/>
          <p:cNvGrpSpPr>
            <a:grpSpLocks/>
          </p:cNvGrpSpPr>
          <p:nvPr/>
        </p:nvGrpSpPr>
        <p:grpSpPr bwMode="auto">
          <a:xfrm>
            <a:off x="2133600" y="3048000"/>
            <a:ext cx="4876800" cy="355600"/>
            <a:chOff x="1440" y="912"/>
            <a:chExt cx="3072" cy="224"/>
          </a:xfrm>
        </p:grpSpPr>
        <p:grpSp>
          <p:nvGrpSpPr>
            <p:cNvPr id="49370" name="Group 213"/>
            <p:cNvGrpSpPr>
              <a:grpSpLocks/>
            </p:cNvGrpSpPr>
            <p:nvPr/>
          </p:nvGrpSpPr>
          <p:grpSpPr bwMode="auto">
            <a:xfrm>
              <a:off x="1440" y="912"/>
              <a:ext cx="384" cy="224"/>
              <a:chOff x="1440" y="912"/>
              <a:chExt cx="384" cy="224"/>
            </a:xfrm>
          </p:grpSpPr>
          <p:sp>
            <p:nvSpPr>
              <p:cNvPr id="49400" name="Freeform 214"/>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01" name="Freeform 215"/>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02" name="Freeform 216"/>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71" name="Group 217"/>
            <p:cNvGrpSpPr>
              <a:grpSpLocks/>
            </p:cNvGrpSpPr>
            <p:nvPr/>
          </p:nvGrpSpPr>
          <p:grpSpPr bwMode="auto">
            <a:xfrm>
              <a:off x="1824" y="912"/>
              <a:ext cx="384" cy="224"/>
              <a:chOff x="1440" y="912"/>
              <a:chExt cx="384" cy="224"/>
            </a:xfrm>
          </p:grpSpPr>
          <p:sp>
            <p:nvSpPr>
              <p:cNvPr id="49397" name="Freeform 218"/>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98" name="Freeform 219"/>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99" name="Freeform 220"/>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72" name="Group 221"/>
            <p:cNvGrpSpPr>
              <a:grpSpLocks/>
            </p:cNvGrpSpPr>
            <p:nvPr/>
          </p:nvGrpSpPr>
          <p:grpSpPr bwMode="auto">
            <a:xfrm>
              <a:off x="2208" y="912"/>
              <a:ext cx="384" cy="224"/>
              <a:chOff x="1440" y="912"/>
              <a:chExt cx="384" cy="224"/>
            </a:xfrm>
          </p:grpSpPr>
          <p:sp>
            <p:nvSpPr>
              <p:cNvPr id="49394" name="Freeform 222"/>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95" name="Freeform 223"/>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96" name="Freeform 224"/>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73" name="Group 225"/>
            <p:cNvGrpSpPr>
              <a:grpSpLocks/>
            </p:cNvGrpSpPr>
            <p:nvPr/>
          </p:nvGrpSpPr>
          <p:grpSpPr bwMode="auto">
            <a:xfrm>
              <a:off x="2592" y="912"/>
              <a:ext cx="384" cy="224"/>
              <a:chOff x="1440" y="912"/>
              <a:chExt cx="384" cy="224"/>
            </a:xfrm>
          </p:grpSpPr>
          <p:sp>
            <p:nvSpPr>
              <p:cNvPr id="49391" name="Freeform 226"/>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92" name="Freeform 227"/>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93" name="Freeform 228"/>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74" name="Group 229"/>
            <p:cNvGrpSpPr>
              <a:grpSpLocks/>
            </p:cNvGrpSpPr>
            <p:nvPr/>
          </p:nvGrpSpPr>
          <p:grpSpPr bwMode="auto">
            <a:xfrm>
              <a:off x="2976" y="912"/>
              <a:ext cx="1536" cy="224"/>
              <a:chOff x="2976" y="912"/>
              <a:chExt cx="1536" cy="224"/>
            </a:xfrm>
          </p:grpSpPr>
          <p:grpSp>
            <p:nvGrpSpPr>
              <p:cNvPr id="49375" name="Group 230"/>
              <p:cNvGrpSpPr>
                <a:grpSpLocks/>
              </p:cNvGrpSpPr>
              <p:nvPr/>
            </p:nvGrpSpPr>
            <p:grpSpPr bwMode="auto">
              <a:xfrm>
                <a:off x="2976" y="912"/>
                <a:ext cx="384" cy="224"/>
                <a:chOff x="1440" y="912"/>
                <a:chExt cx="384" cy="224"/>
              </a:xfrm>
            </p:grpSpPr>
            <p:sp>
              <p:nvSpPr>
                <p:cNvPr id="49388" name="Freeform 231"/>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89" name="Freeform 232"/>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90" name="Freeform 233"/>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76" name="Group 234"/>
              <p:cNvGrpSpPr>
                <a:grpSpLocks/>
              </p:cNvGrpSpPr>
              <p:nvPr/>
            </p:nvGrpSpPr>
            <p:grpSpPr bwMode="auto">
              <a:xfrm>
                <a:off x="3360" y="912"/>
                <a:ext cx="384" cy="224"/>
                <a:chOff x="1440" y="912"/>
                <a:chExt cx="384" cy="224"/>
              </a:xfrm>
            </p:grpSpPr>
            <p:sp>
              <p:nvSpPr>
                <p:cNvPr id="49385" name="Freeform 235"/>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86" name="Freeform 236"/>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87" name="Freeform 237"/>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77" name="Group 238"/>
              <p:cNvGrpSpPr>
                <a:grpSpLocks/>
              </p:cNvGrpSpPr>
              <p:nvPr/>
            </p:nvGrpSpPr>
            <p:grpSpPr bwMode="auto">
              <a:xfrm>
                <a:off x="3744" y="912"/>
                <a:ext cx="384" cy="224"/>
                <a:chOff x="1440" y="912"/>
                <a:chExt cx="384" cy="224"/>
              </a:xfrm>
            </p:grpSpPr>
            <p:sp>
              <p:nvSpPr>
                <p:cNvPr id="49382" name="Freeform 239"/>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83" name="Freeform 240"/>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84" name="Freeform 241"/>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78" name="Group 242"/>
              <p:cNvGrpSpPr>
                <a:grpSpLocks/>
              </p:cNvGrpSpPr>
              <p:nvPr/>
            </p:nvGrpSpPr>
            <p:grpSpPr bwMode="auto">
              <a:xfrm>
                <a:off x="4128" y="912"/>
                <a:ext cx="384" cy="224"/>
                <a:chOff x="1440" y="912"/>
                <a:chExt cx="384" cy="224"/>
              </a:xfrm>
            </p:grpSpPr>
            <p:sp>
              <p:nvSpPr>
                <p:cNvPr id="49379" name="Freeform 243"/>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80" name="Freeform 244"/>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81" name="Freeform 245"/>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49163" name="Group 246"/>
          <p:cNvGrpSpPr>
            <a:grpSpLocks/>
          </p:cNvGrpSpPr>
          <p:nvPr/>
        </p:nvGrpSpPr>
        <p:grpSpPr bwMode="auto">
          <a:xfrm>
            <a:off x="762000" y="3581400"/>
            <a:ext cx="1704975" cy="2365375"/>
            <a:chOff x="720" y="2478"/>
            <a:chExt cx="1074" cy="1490"/>
          </a:xfrm>
        </p:grpSpPr>
        <p:sp>
          <p:nvSpPr>
            <p:cNvPr id="49356" name="Line 247"/>
            <p:cNvSpPr>
              <a:spLocks noChangeShapeType="1"/>
            </p:cNvSpPr>
            <p:nvPr/>
          </p:nvSpPr>
          <p:spPr bwMode="auto">
            <a:xfrm flipH="1">
              <a:off x="1104" y="2478"/>
              <a:ext cx="690" cy="624"/>
            </a:xfrm>
            <a:prstGeom prst="line">
              <a:avLst/>
            </a:prstGeom>
            <a:noFill/>
            <a:ln w="101600">
              <a:solidFill>
                <a:schemeClr val="accent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5720" name="Text Box 248"/>
            <p:cNvSpPr txBox="1">
              <a:spLocks noChangeArrowheads="1"/>
            </p:cNvSpPr>
            <p:nvPr/>
          </p:nvSpPr>
          <p:spPr bwMode="auto">
            <a:xfrm>
              <a:off x="1268" y="2814"/>
              <a:ext cx="341" cy="427"/>
            </a:xfrm>
            <a:prstGeom prst="rect">
              <a:avLst/>
            </a:prstGeom>
            <a:noFill/>
            <a:ln w="101600">
              <a:noFill/>
              <a:miter lim="800000"/>
              <a:headEnd/>
              <a:tailEnd/>
            </a:ln>
            <a:effec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80000"/>
                </a:lnSpc>
                <a:spcBef>
                  <a:spcPct val="50000"/>
                </a:spcBef>
              </a:pPr>
              <a:r>
                <a:rPr lang="en-GB" sz="4800" b="1">
                  <a:solidFill>
                    <a:schemeClr val="tx1"/>
                  </a:solidFill>
                  <a:effectLst>
                    <a:outerShdw blurRad="38100" dist="38100" dir="2700000" algn="tl">
                      <a:srgbClr val="DDDDDD"/>
                    </a:outerShdw>
                  </a:effectLst>
                  <a:latin typeface="Comic Sans MS" charset="0"/>
                </a:rPr>
                <a:t>+</a:t>
              </a:r>
              <a:endParaRPr lang="nl-NL" sz="4800" b="1">
                <a:solidFill>
                  <a:schemeClr val="tx1"/>
                </a:solidFill>
                <a:effectLst>
                  <a:outerShdw blurRad="38100" dist="38100" dir="2700000" algn="tl">
                    <a:srgbClr val="DDDDDD"/>
                  </a:outerShdw>
                </a:effectLst>
                <a:latin typeface="Comic Sans MS" charset="0"/>
              </a:endParaRPr>
            </a:p>
          </p:txBody>
        </p:sp>
        <p:grpSp>
          <p:nvGrpSpPr>
            <p:cNvPr id="49358" name="Group 249"/>
            <p:cNvGrpSpPr>
              <a:grpSpLocks/>
            </p:cNvGrpSpPr>
            <p:nvPr/>
          </p:nvGrpSpPr>
          <p:grpSpPr bwMode="auto">
            <a:xfrm>
              <a:off x="720" y="3264"/>
              <a:ext cx="384" cy="224"/>
              <a:chOff x="1440" y="912"/>
              <a:chExt cx="384" cy="224"/>
            </a:xfrm>
          </p:grpSpPr>
          <p:sp>
            <p:nvSpPr>
              <p:cNvPr id="49367" name="Freeform 250"/>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68" name="Freeform 251"/>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69" name="Freeform 252"/>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59" name="Group 253"/>
            <p:cNvGrpSpPr>
              <a:grpSpLocks/>
            </p:cNvGrpSpPr>
            <p:nvPr/>
          </p:nvGrpSpPr>
          <p:grpSpPr bwMode="auto">
            <a:xfrm>
              <a:off x="720" y="3504"/>
              <a:ext cx="384" cy="224"/>
              <a:chOff x="1440" y="912"/>
              <a:chExt cx="384" cy="224"/>
            </a:xfrm>
          </p:grpSpPr>
          <p:sp>
            <p:nvSpPr>
              <p:cNvPr id="49364" name="Freeform 254"/>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65" name="Freeform 255"/>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66" name="Freeform 256"/>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60" name="Group 257"/>
            <p:cNvGrpSpPr>
              <a:grpSpLocks/>
            </p:cNvGrpSpPr>
            <p:nvPr/>
          </p:nvGrpSpPr>
          <p:grpSpPr bwMode="auto">
            <a:xfrm>
              <a:off x="720" y="3744"/>
              <a:ext cx="384" cy="224"/>
              <a:chOff x="1440" y="912"/>
              <a:chExt cx="384" cy="224"/>
            </a:xfrm>
          </p:grpSpPr>
          <p:sp>
            <p:nvSpPr>
              <p:cNvPr id="49361" name="Freeform 258"/>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62" name="Freeform 259"/>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63" name="Freeform 260"/>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9164" name="Group 261"/>
          <p:cNvGrpSpPr>
            <a:grpSpLocks/>
          </p:cNvGrpSpPr>
          <p:nvPr/>
        </p:nvGrpSpPr>
        <p:grpSpPr bwMode="auto">
          <a:xfrm>
            <a:off x="3733800" y="3886200"/>
            <a:ext cx="4876800" cy="736600"/>
            <a:chOff x="1440" y="912"/>
            <a:chExt cx="3072" cy="464"/>
          </a:xfrm>
        </p:grpSpPr>
        <p:grpSp>
          <p:nvGrpSpPr>
            <p:cNvPr id="49288" name="Group 262"/>
            <p:cNvGrpSpPr>
              <a:grpSpLocks/>
            </p:cNvGrpSpPr>
            <p:nvPr/>
          </p:nvGrpSpPr>
          <p:grpSpPr bwMode="auto">
            <a:xfrm>
              <a:off x="1440" y="912"/>
              <a:ext cx="3072" cy="224"/>
              <a:chOff x="1440" y="912"/>
              <a:chExt cx="3072" cy="224"/>
            </a:xfrm>
          </p:grpSpPr>
          <p:grpSp>
            <p:nvGrpSpPr>
              <p:cNvPr id="49323" name="Group 263"/>
              <p:cNvGrpSpPr>
                <a:grpSpLocks/>
              </p:cNvGrpSpPr>
              <p:nvPr/>
            </p:nvGrpSpPr>
            <p:grpSpPr bwMode="auto">
              <a:xfrm>
                <a:off x="1440" y="912"/>
                <a:ext cx="384" cy="224"/>
                <a:chOff x="1440" y="912"/>
                <a:chExt cx="384" cy="224"/>
              </a:xfrm>
            </p:grpSpPr>
            <p:sp>
              <p:nvSpPr>
                <p:cNvPr id="49353" name="Freeform 264"/>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54" name="Freeform 265"/>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55" name="Freeform 266"/>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24" name="Group 267"/>
              <p:cNvGrpSpPr>
                <a:grpSpLocks/>
              </p:cNvGrpSpPr>
              <p:nvPr/>
            </p:nvGrpSpPr>
            <p:grpSpPr bwMode="auto">
              <a:xfrm>
                <a:off x="1824" y="912"/>
                <a:ext cx="384" cy="224"/>
                <a:chOff x="1440" y="912"/>
                <a:chExt cx="384" cy="224"/>
              </a:xfrm>
            </p:grpSpPr>
            <p:sp>
              <p:nvSpPr>
                <p:cNvPr id="49350" name="Freeform 268"/>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51" name="Freeform 269"/>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52" name="Freeform 270"/>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25" name="Group 271"/>
              <p:cNvGrpSpPr>
                <a:grpSpLocks/>
              </p:cNvGrpSpPr>
              <p:nvPr/>
            </p:nvGrpSpPr>
            <p:grpSpPr bwMode="auto">
              <a:xfrm>
                <a:off x="2208" y="912"/>
                <a:ext cx="384" cy="224"/>
                <a:chOff x="1440" y="912"/>
                <a:chExt cx="384" cy="224"/>
              </a:xfrm>
            </p:grpSpPr>
            <p:sp>
              <p:nvSpPr>
                <p:cNvPr id="49347" name="Freeform 272"/>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48" name="Freeform 273"/>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49" name="Freeform 274"/>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26" name="Group 275"/>
              <p:cNvGrpSpPr>
                <a:grpSpLocks/>
              </p:cNvGrpSpPr>
              <p:nvPr/>
            </p:nvGrpSpPr>
            <p:grpSpPr bwMode="auto">
              <a:xfrm>
                <a:off x="2592" y="912"/>
                <a:ext cx="384" cy="224"/>
                <a:chOff x="1440" y="912"/>
                <a:chExt cx="384" cy="224"/>
              </a:xfrm>
            </p:grpSpPr>
            <p:sp>
              <p:nvSpPr>
                <p:cNvPr id="49344" name="Freeform 276"/>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45" name="Freeform 277"/>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46" name="Freeform 278"/>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27" name="Group 279"/>
              <p:cNvGrpSpPr>
                <a:grpSpLocks/>
              </p:cNvGrpSpPr>
              <p:nvPr/>
            </p:nvGrpSpPr>
            <p:grpSpPr bwMode="auto">
              <a:xfrm>
                <a:off x="2976" y="912"/>
                <a:ext cx="1536" cy="224"/>
                <a:chOff x="2976" y="912"/>
                <a:chExt cx="1536" cy="224"/>
              </a:xfrm>
            </p:grpSpPr>
            <p:grpSp>
              <p:nvGrpSpPr>
                <p:cNvPr id="49328" name="Group 280"/>
                <p:cNvGrpSpPr>
                  <a:grpSpLocks/>
                </p:cNvGrpSpPr>
                <p:nvPr/>
              </p:nvGrpSpPr>
              <p:grpSpPr bwMode="auto">
                <a:xfrm>
                  <a:off x="2976" y="912"/>
                  <a:ext cx="384" cy="224"/>
                  <a:chOff x="1440" y="912"/>
                  <a:chExt cx="384" cy="224"/>
                </a:xfrm>
              </p:grpSpPr>
              <p:sp>
                <p:nvSpPr>
                  <p:cNvPr id="49341" name="Freeform 281"/>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42" name="Freeform 282"/>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43" name="Freeform 283"/>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29" name="Group 284"/>
                <p:cNvGrpSpPr>
                  <a:grpSpLocks/>
                </p:cNvGrpSpPr>
                <p:nvPr/>
              </p:nvGrpSpPr>
              <p:grpSpPr bwMode="auto">
                <a:xfrm>
                  <a:off x="3360" y="912"/>
                  <a:ext cx="384" cy="224"/>
                  <a:chOff x="1440" y="912"/>
                  <a:chExt cx="384" cy="224"/>
                </a:xfrm>
              </p:grpSpPr>
              <p:sp>
                <p:nvSpPr>
                  <p:cNvPr id="49338" name="Freeform 285"/>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39" name="Freeform 286"/>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40" name="Freeform 287"/>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30" name="Group 288"/>
                <p:cNvGrpSpPr>
                  <a:grpSpLocks/>
                </p:cNvGrpSpPr>
                <p:nvPr/>
              </p:nvGrpSpPr>
              <p:grpSpPr bwMode="auto">
                <a:xfrm>
                  <a:off x="3744" y="912"/>
                  <a:ext cx="384" cy="224"/>
                  <a:chOff x="1440" y="912"/>
                  <a:chExt cx="384" cy="224"/>
                </a:xfrm>
              </p:grpSpPr>
              <p:sp>
                <p:nvSpPr>
                  <p:cNvPr id="49335" name="Freeform 289"/>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36" name="Freeform 290"/>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37" name="Freeform 291"/>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331" name="Group 292"/>
                <p:cNvGrpSpPr>
                  <a:grpSpLocks/>
                </p:cNvGrpSpPr>
                <p:nvPr/>
              </p:nvGrpSpPr>
              <p:grpSpPr bwMode="auto">
                <a:xfrm>
                  <a:off x="4128" y="912"/>
                  <a:ext cx="384" cy="224"/>
                  <a:chOff x="1440" y="912"/>
                  <a:chExt cx="384" cy="224"/>
                </a:xfrm>
              </p:grpSpPr>
              <p:sp>
                <p:nvSpPr>
                  <p:cNvPr id="49332" name="Freeform 293"/>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33" name="Freeform 294"/>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34" name="Freeform 295"/>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49289" name="Group 296"/>
            <p:cNvGrpSpPr>
              <a:grpSpLocks/>
            </p:cNvGrpSpPr>
            <p:nvPr/>
          </p:nvGrpSpPr>
          <p:grpSpPr bwMode="auto">
            <a:xfrm>
              <a:off x="1440" y="1152"/>
              <a:ext cx="3072" cy="224"/>
              <a:chOff x="1440" y="912"/>
              <a:chExt cx="3072" cy="224"/>
            </a:xfrm>
          </p:grpSpPr>
          <p:grpSp>
            <p:nvGrpSpPr>
              <p:cNvPr id="49290" name="Group 297"/>
              <p:cNvGrpSpPr>
                <a:grpSpLocks/>
              </p:cNvGrpSpPr>
              <p:nvPr/>
            </p:nvGrpSpPr>
            <p:grpSpPr bwMode="auto">
              <a:xfrm>
                <a:off x="1440" y="912"/>
                <a:ext cx="384" cy="224"/>
                <a:chOff x="1440" y="912"/>
                <a:chExt cx="384" cy="224"/>
              </a:xfrm>
            </p:grpSpPr>
            <p:sp>
              <p:nvSpPr>
                <p:cNvPr id="49320" name="Freeform 298"/>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21" name="Freeform 299"/>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22" name="Freeform 300"/>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91" name="Group 301"/>
              <p:cNvGrpSpPr>
                <a:grpSpLocks/>
              </p:cNvGrpSpPr>
              <p:nvPr/>
            </p:nvGrpSpPr>
            <p:grpSpPr bwMode="auto">
              <a:xfrm>
                <a:off x="1824" y="912"/>
                <a:ext cx="384" cy="224"/>
                <a:chOff x="1440" y="912"/>
                <a:chExt cx="384" cy="224"/>
              </a:xfrm>
            </p:grpSpPr>
            <p:sp>
              <p:nvSpPr>
                <p:cNvPr id="49317" name="Freeform 302"/>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18" name="Freeform 303"/>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19" name="Freeform 304"/>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92" name="Group 305"/>
              <p:cNvGrpSpPr>
                <a:grpSpLocks/>
              </p:cNvGrpSpPr>
              <p:nvPr/>
            </p:nvGrpSpPr>
            <p:grpSpPr bwMode="auto">
              <a:xfrm>
                <a:off x="2208" y="912"/>
                <a:ext cx="384" cy="224"/>
                <a:chOff x="1440" y="912"/>
                <a:chExt cx="384" cy="224"/>
              </a:xfrm>
            </p:grpSpPr>
            <p:sp>
              <p:nvSpPr>
                <p:cNvPr id="49314" name="Freeform 306"/>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15" name="Freeform 307"/>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16" name="Freeform 308"/>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93" name="Group 309"/>
              <p:cNvGrpSpPr>
                <a:grpSpLocks/>
              </p:cNvGrpSpPr>
              <p:nvPr/>
            </p:nvGrpSpPr>
            <p:grpSpPr bwMode="auto">
              <a:xfrm>
                <a:off x="2592" y="912"/>
                <a:ext cx="384" cy="224"/>
                <a:chOff x="1440" y="912"/>
                <a:chExt cx="384" cy="224"/>
              </a:xfrm>
            </p:grpSpPr>
            <p:sp>
              <p:nvSpPr>
                <p:cNvPr id="49311" name="Freeform 310"/>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12" name="Freeform 311"/>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13" name="Freeform 312"/>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94" name="Group 313"/>
              <p:cNvGrpSpPr>
                <a:grpSpLocks/>
              </p:cNvGrpSpPr>
              <p:nvPr/>
            </p:nvGrpSpPr>
            <p:grpSpPr bwMode="auto">
              <a:xfrm>
                <a:off x="2976" y="912"/>
                <a:ext cx="1536" cy="224"/>
                <a:chOff x="2976" y="912"/>
                <a:chExt cx="1536" cy="224"/>
              </a:xfrm>
            </p:grpSpPr>
            <p:grpSp>
              <p:nvGrpSpPr>
                <p:cNvPr id="49295" name="Group 314"/>
                <p:cNvGrpSpPr>
                  <a:grpSpLocks/>
                </p:cNvGrpSpPr>
                <p:nvPr/>
              </p:nvGrpSpPr>
              <p:grpSpPr bwMode="auto">
                <a:xfrm>
                  <a:off x="2976" y="912"/>
                  <a:ext cx="384" cy="224"/>
                  <a:chOff x="1440" y="912"/>
                  <a:chExt cx="384" cy="224"/>
                </a:xfrm>
              </p:grpSpPr>
              <p:sp>
                <p:nvSpPr>
                  <p:cNvPr id="49308" name="Freeform 315"/>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09" name="Freeform 316"/>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10" name="Freeform 317"/>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96" name="Group 318"/>
                <p:cNvGrpSpPr>
                  <a:grpSpLocks/>
                </p:cNvGrpSpPr>
                <p:nvPr/>
              </p:nvGrpSpPr>
              <p:grpSpPr bwMode="auto">
                <a:xfrm>
                  <a:off x="3360" y="912"/>
                  <a:ext cx="384" cy="224"/>
                  <a:chOff x="1440" y="912"/>
                  <a:chExt cx="384" cy="224"/>
                </a:xfrm>
              </p:grpSpPr>
              <p:sp>
                <p:nvSpPr>
                  <p:cNvPr id="49305" name="Freeform 319"/>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06" name="Freeform 320"/>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07" name="Freeform 321"/>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97" name="Group 322"/>
                <p:cNvGrpSpPr>
                  <a:grpSpLocks/>
                </p:cNvGrpSpPr>
                <p:nvPr/>
              </p:nvGrpSpPr>
              <p:grpSpPr bwMode="auto">
                <a:xfrm>
                  <a:off x="3744" y="912"/>
                  <a:ext cx="384" cy="224"/>
                  <a:chOff x="1440" y="912"/>
                  <a:chExt cx="384" cy="224"/>
                </a:xfrm>
              </p:grpSpPr>
              <p:sp>
                <p:nvSpPr>
                  <p:cNvPr id="49302" name="Freeform 323"/>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03" name="Freeform 324"/>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04" name="Freeform 325"/>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98" name="Group 326"/>
                <p:cNvGrpSpPr>
                  <a:grpSpLocks/>
                </p:cNvGrpSpPr>
                <p:nvPr/>
              </p:nvGrpSpPr>
              <p:grpSpPr bwMode="auto">
                <a:xfrm>
                  <a:off x="4128" y="912"/>
                  <a:ext cx="384" cy="224"/>
                  <a:chOff x="1440" y="912"/>
                  <a:chExt cx="384" cy="224"/>
                </a:xfrm>
              </p:grpSpPr>
              <p:sp>
                <p:nvSpPr>
                  <p:cNvPr id="49299" name="Freeform 327"/>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00" name="Freeform 328"/>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01" name="Freeform 329"/>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grpSp>
        <p:nvGrpSpPr>
          <p:cNvPr id="49165" name="Group 330"/>
          <p:cNvGrpSpPr>
            <a:grpSpLocks/>
          </p:cNvGrpSpPr>
          <p:nvPr/>
        </p:nvGrpSpPr>
        <p:grpSpPr bwMode="auto">
          <a:xfrm>
            <a:off x="3733800" y="4572000"/>
            <a:ext cx="4876800" cy="355600"/>
            <a:chOff x="1440" y="912"/>
            <a:chExt cx="3072" cy="224"/>
          </a:xfrm>
        </p:grpSpPr>
        <p:grpSp>
          <p:nvGrpSpPr>
            <p:cNvPr id="49255" name="Group 331"/>
            <p:cNvGrpSpPr>
              <a:grpSpLocks/>
            </p:cNvGrpSpPr>
            <p:nvPr/>
          </p:nvGrpSpPr>
          <p:grpSpPr bwMode="auto">
            <a:xfrm>
              <a:off x="1440" y="912"/>
              <a:ext cx="384" cy="224"/>
              <a:chOff x="1440" y="912"/>
              <a:chExt cx="384" cy="224"/>
            </a:xfrm>
          </p:grpSpPr>
          <p:sp>
            <p:nvSpPr>
              <p:cNvPr id="49285" name="Freeform 332"/>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86" name="Freeform 333"/>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87" name="Freeform 334"/>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56" name="Group 335"/>
            <p:cNvGrpSpPr>
              <a:grpSpLocks/>
            </p:cNvGrpSpPr>
            <p:nvPr/>
          </p:nvGrpSpPr>
          <p:grpSpPr bwMode="auto">
            <a:xfrm>
              <a:off x="1824" y="912"/>
              <a:ext cx="384" cy="224"/>
              <a:chOff x="1440" y="912"/>
              <a:chExt cx="384" cy="224"/>
            </a:xfrm>
          </p:grpSpPr>
          <p:sp>
            <p:nvSpPr>
              <p:cNvPr id="49282" name="Freeform 336"/>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83" name="Freeform 337"/>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84" name="Freeform 338"/>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57" name="Group 339"/>
            <p:cNvGrpSpPr>
              <a:grpSpLocks/>
            </p:cNvGrpSpPr>
            <p:nvPr/>
          </p:nvGrpSpPr>
          <p:grpSpPr bwMode="auto">
            <a:xfrm>
              <a:off x="2208" y="912"/>
              <a:ext cx="384" cy="224"/>
              <a:chOff x="1440" y="912"/>
              <a:chExt cx="384" cy="224"/>
            </a:xfrm>
          </p:grpSpPr>
          <p:sp>
            <p:nvSpPr>
              <p:cNvPr id="49279" name="Freeform 340"/>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80" name="Freeform 341"/>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81" name="Freeform 342"/>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58" name="Group 343"/>
            <p:cNvGrpSpPr>
              <a:grpSpLocks/>
            </p:cNvGrpSpPr>
            <p:nvPr/>
          </p:nvGrpSpPr>
          <p:grpSpPr bwMode="auto">
            <a:xfrm>
              <a:off x="2592" y="912"/>
              <a:ext cx="384" cy="224"/>
              <a:chOff x="1440" y="912"/>
              <a:chExt cx="384" cy="224"/>
            </a:xfrm>
          </p:grpSpPr>
          <p:sp>
            <p:nvSpPr>
              <p:cNvPr id="49276" name="Freeform 344"/>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77" name="Freeform 345"/>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78" name="Freeform 346"/>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59" name="Group 347"/>
            <p:cNvGrpSpPr>
              <a:grpSpLocks/>
            </p:cNvGrpSpPr>
            <p:nvPr/>
          </p:nvGrpSpPr>
          <p:grpSpPr bwMode="auto">
            <a:xfrm>
              <a:off x="2976" y="912"/>
              <a:ext cx="1536" cy="224"/>
              <a:chOff x="2976" y="912"/>
              <a:chExt cx="1536" cy="224"/>
            </a:xfrm>
          </p:grpSpPr>
          <p:grpSp>
            <p:nvGrpSpPr>
              <p:cNvPr id="49260" name="Group 348"/>
              <p:cNvGrpSpPr>
                <a:grpSpLocks/>
              </p:cNvGrpSpPr>
              <p:nvPr/>
            </p:nvGrpSpPr>
            <p:grpSpPr bwMode="auto">
              <a:xfrm>
                <a:off x="2976" y="912"/>
                <a:ext cx="384" cy="224"/>
                <a:chOff x="1440" y="912"/>
                <a:chExt cx="384" cy="224"/>
              </a:xfrm>
            </p:grpSpPr>
            <p:sp>
              <p:nvSpPr>
                <p:cNvPr id="49273" name="Freeform 349"/>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74" name="Freeform 350"/>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75" name="Freeform 351"/>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61" name="Group 352"/>
              <p:cNvGrpSpPr>
                <a:grpSpLocks/>
              </p:cNvGrpSpPr>
              <p:nvPr/>
            </p:nvGrpSpPr>
            <p:grpSpPr bwMode="auto">
              <a:xfrm>
                <a:off x="3360" y="912"/>
                <a:ext cx="384" cy="224"/>
                <a:chOff x="1440" y="912"/>
                <a:chExt cx="384" cy="224"/>
              </a:xfrm>
            </p:grpSpPr>
            <p:sp>
              <p:nvSpPr>
                <p:cNvPr id="49270" name="Freeform 353"/>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71" name="Freeform 354"/>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72" name="Freeform 355"/>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62" name="Group 356"/>
              <p:cNvGrpSpPr>
                <a:grpSpLocks/>
              </p:cNvGrpSpPr>
              <p:nvPr/>
            </p:nvGrpSpPr>
            <p:grpSpPr bwMode="auto">
              <a:xfrm>
                <a:off x="3744" y="912"/>
                <a:ext cx="384" cy="224"/>
                <a:chOff x="1440" y="912"/>
                <a:chExt cx="384" cy="224"/>
              </a:xfrm>
            </p:grpSpPr>
            <p:sp>
              <p:nvSpPr>
                <p:cNvPr id="49267" name="Freeform 357"/>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68" name="Freeform 358"/>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69" name="Freeform 359"/>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63" name="Group 360"/>
              <p:cNvGrpSpPr>
                <a:grpSpLocks/>
              </p:cNvGrpSpPr>
              <p:nvPr/>
            </p:nvGrpSpPr>
            <p:grpSpPr bwMode="auto">
              <a:xfrm>
                <a:off x="4128" y="912"/>
                <a:ext cx="384" cy="224"/>
                <a:chOff x="1440" y="912"/>
                <a:chExt cx="384" cy="224"/>
              </a:xfrm>
            </p:grpSpPr>
            <p:sp>
              <p:nvSpPr>
                <p:cNvPr id="49264" name="Freeform 361"/>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65" name="Freeform 362"/>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66" name="Freeform 363"/>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49166" name="Line 364"/>
          <p:cNvSpPr>
            <a:spLocks noChangeShapeType="1"/>
          </p:cNvSpPr>
          <p:nvPr/>
        </p:nvSpPr>
        <p:spPr bwMode="auto">
          <a:xfrm>
            <a:off x="2438400" y="3581400"/>
            <a:ext cx="1106488" cy="1270000"/>
          </a:xfrm>
          <a:prstGeom prst="line">
            <a:avLst/>
          </a:prstGeom>
          <a:noFill/>
          <a:ln w="101600">
            <a:solidFill>
              <a:schemeClr val="accent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5837" name="Text Box 365"/>
          <p:cNvSpPr txBox="1">
            <a:spLocks noChangeArrowheads="1"/>
          </p:cNvSpPr>
          <p:nvPr/>
        </p:nvSpPr>
        <p:spPr bwMode="auto">
          <a:xfrm>
            <a:off x="2732088" y="4305300"/>
            <a:ext cx="541337" cy="677863"/>
          </a:xfrm>
          <a:prstGeom prst="rect">
            <a:avLst/>
          </a:prstGeom>
          <a:noFill/>
          <a:ln w="101600">
            <a:noFill/>
            <a:miter lim="800000"/>
            <a:headEnd/>
            <a:tailEnd/>
          </a:ln>
          <a:effec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80000"/>
              </a:lnSpc>
              <a:spcBef>
                <a:spcPct val="50000"/>
              </a:spcBef>
            </a:pPr>
            <a:r>
              <a:rPr lang="en-GB" sz="4800" b="1">
                <a:solidFill>
                  <a:schemeClr val="tx1"/>
                </a:solidFill>
                <a:effectLst>
                  <a:outerShdw blurRad="38100" dist="38100" dir="2700000" algn="tl">
                    <a:srgbClr val="DDDDDD"/>
                  </a:outerShdw>
                </a:effectLst>
                <a:latin typeface="Comic Sans MS" charset="0"/>
                <a:cs typeface="Arial" charset="0"/>
              </a:rPr>
              <a:t>–</a:t>
            </a:r>
          </a:p>
        </p:txBody>
      </p:sp>
      <p:grpSp>
        <p:nvGrpSpPr>
          <p:cNvPr id="49168" name="Group 366"/>
          <p:cNvGrpSpPr>
            <a:grpSpLocks/>
          </p:cNvGrpSpPr>
          <p:nvPr/>
        </p:nvGrpSpPr>
        <p:grpSpPr bwMode="auto">
          <a:xfrm>
            <a:off x="4343400" y="4943475"/>
            <a:ext cx="609600" cy="355600"/>
            <a:chOff x="1440" y="912"/>
            <a:chExt cx="384" cy="224"/>
          </a:xfrm>
        </p:grpSpPr>
        <p:sp>
          <p:nvSpPr>
            <p:cNvPr id="49252" name="Freeform 367"/>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53" name="Freeform 368"/>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54" name="Freeform 369"/>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69" name="Group 370"/>
          <p:cNvGrpSpPr>
            <a:grpSpLocks/>
          </p:cNvGrpSpPr>
          <p:nvPr/>
        </p:nvGrpSpPr>
        <p:grpSpPr bwMode="auto">
          <a:xfrm>
            <a:off x="4953000" y="4943475"/>
            <a:ext cx="609600" cy="355600"/>
            <a:chOff x="1440" y="912"/>
            <a:chExt cx="384" cy="224"/>
          </a:xfrm>
        </p:grpSpPr>
        <p:sp>
          <p:nvSpPr>
            <p:cNvPr id="49249" name="Freeform 371"/>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50" name="Freeform 372"/>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51" name="Freeform 373"/>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70" name="Group 374"/>
          <p:cNvGrpSpPr>
            <a:grpSpLocks/>
          </p:cNvGrpSpPr>
          <p:nvPr/>
        </p:nvGrpSpPr>
        <p:grpSpPr bwMode="auto">
          <a:xfrm>
            <a:off x="5562600" y="4943475"/>
            <a:ext cx="609600" cy="355600"/>
            <a:chOff x="1440" y="912"/>
            <a:chExt cx="384" cy="224"/>
          </a:xfrm>
        </p:grpSpPr>
        <p:sp>
          <p:nvSpPr>
            <p:cNvPr id="49246" name="Freeform 375"/>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47" name="Freeform 376"/>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48" name="Freeform 377"/>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71" name="Group 378"/>
          <p:cNvGrpSpPr>
            <a:grpSpLocks/>
          </p:cNvGrpSpPr>
          <p:nvPr/>
        </p:nvGrpSpPr>
        <p:grpSpPr bwMode="auto">
          <a:xfrm>
            <a:off x="6172200" y="4943475"/>
            <a:ext cx="2438400" cy="355600"/>
            <a:chOff x="2976" y="912"/>
            <a:chExt cx="1536" cy="224"/>
          </a:xfrm>
        </p:grpSpPr>
        <p:grpSp>
          <p:nvGrpSpPr>
            <p:cNvPr id="49230" name="Group 379"/>
            <p:cNvGrpSpPr>
              <a:grpSpLocks/>
            </p:cNvGrpSpPr>
            <p:nvPr/>
          </p:nvGrpSpPr>
          <p:grpSpPr bwMode="auto">
            <a:xfrm>
              <a:off x="2976" y="912"/>
              <a:ext cx="384" cy="224"/>
              <a:chOff x="1440" y="912"/>
              <a:chExt cx="384" cy="224"/>
            </a:xfrm>
          </p:grpSpPr>
          <p:sp>
            <p:nvSpPr>
              <p:cNvPr id="49243" name="Freeform 380"/>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44" name="Freeform 381"/>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45" name="Freeform 382"/>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31" name="Group 383"/>
            <p:cNvGrpSpPr>
              <a:grpSpLocks/>
            </p:cNvGrpSpPr>
            <p:nvPr/>
          </p:nvGrpSpPr>
          <p:grpSpPr bwMode="auto">
            <a:xfrm>
              <a:off x="3360" y="912"/>
              <a:ext cx="384" cy="224"/>
              <a:chOff x="1440" y="912"/>
              <a:chExt cx="384" cy="224"/>
            </a:xfrm>
          </p:grpSpPr>
          <p:sp>
            <p:nvSpPr>
              <p:cNvPr id="49240" name="Freeform 384"/>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41" name="Freeform 385"/>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42" name="Freeform 386"/>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32" name="Group 387"/>
            <p:cNvGrpSpPr>
              <a:grpSpLocks/>
            </p:cNvGrpSpPr>
            <p:nvPr/>
          </p:nvGrpSpPr>
          <p:grpSpPr bwMode="auto">
            <a:xfrm>
              <a:off x="3744" y="912"/>
              <a:ext cx="384" cy="224"/>
              <a:chOff x="1440" y="912"/>
              <a:chExt cx="384" cy="224"/>
            </a:xfrm>
          </p:grpSpPr>
          <p:sp>
            <p:nvSpPr>
              <p:cNvPr id="49237" name="Freeform 388"/>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38" name="Freeform 389"/>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39" name="Freeform 390"/>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33" name="Group 391"/>
            <p:cNvGrpSpPr>
              <a:grpSpLocks/>
            </p:cNvGrpSpPr>
            <p:nvPr/>
          </p:nvGrpSpPr>
          <p:grpSpPr bwMode="auto">
            <a:xfrm>
              <a:off x="4128" y="912"/>
              <a:ext cx="384" cy="224"/>
              <a:chOff x="1440" y="912"/>
              <a:chExt cx="384" cy="224"/>
            </a:xfrm>
          </p:grpSpPr>
          <p:sp>
            <p:nvSpPr>
              <p:cNvPr id="49234" name="Freeform 392"/>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35" name="Freeform 393"/>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36" name="Freeform 394"/>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9172" name="Group 395"/>
          <p:cNvGrpSpPr>
            <a:grpSpLocks/>
          </p:cNvGrpSpPr>
          <p:nvPr/>
        </p:nvGrpSpPr>
        <p:grpSpPr bwMode="auto">
          <a:xfrm>
            <a:off x="4343400" y="5324475"/>
            <a:ext cx="609600" cy="355600"/>
            <a:chOff x="1440" y="912"/>
            <a:chExt cx="384" cy="224"/>
          </a:xfrm>
        </p:grpSpPr>
        <p:sp>
          <p:nvSpPr>
            <p:cNvPr id="49227" name="Freeform 396"/>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28" name="Freeform 397"/>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29" name="Freeform 398"/>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73" name="Group 399"/>
          <p:cNvGrpSpPr>
            <a:grpSpLocks/>
          </p:cNvGrpSpPr>
          <p:nvPr/>
        </p:nvGrpSpPr>
        <p:grpSpPr bwMode="auto">
          <a:xfrm>
            <a:off x="4953000" y="5715000"/>
            <a:ext cx="609600" cy="355600"/>
            <a:chOff x="1440" y="912"/>
            <a:chExt cx="384" cy="224"/>
          </a:xfrm>
        </p:grpSpPr>
        <p:sp>
          <p:nvSpPr>
            <p:cNvPr id="49224" name="Freeform 400"/>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25" name="Freeform 401"/>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26" name="Freeform 402"/>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74" name="Group 403"/>
          <p:cNvGrpSpPr>
            <a:grpSpLocks/>
          </p:cNvGrpSpPr>
          <p:nvPr/>
        </p:nvGrpSpPr>
        <p:grpSpPr bwMode="auto">
          <a:xfrm>
            <a:off x="5562600" y="5324475"/>
            <a:ext cx="609600" cy="355600"/>
            <a:chOff x="1440" y="912"/>
            <a:chExt cx="384" cy="224"/>
          </a:xfrm>
        </p:grpSpPr>
        <p:sp>
          <p:nvSpPr>
            <p:cNvPr id="49221" name="Freeform 404"/>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22" name="Freeform 405"/>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23" name="Freeform 406"/>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75" name="Group 407"/>
          <p:cNvGrpSpPr>
            <a:grpSpLocks/>
          </p:cNvGrpSpPr>
          <p:nvPr/>
        </p:nvGrpSpPr>
        <p:grpSpPr bwMode="auto">
          <a:xfrm>
            <a:off x="6172200" y="5324475"/>
            <a:ext cx="2438400" cy="355600"/>
            <a:chOff x="2976" y="912"/>
            <a:chExt cx="1536" cy="224"/>
          </a:xfrm>
        </p:grpSpPr>
        <p:grpSp>
          <p:nvGrpSpPr>
            <p:cNvPr id="49205" name="Group 408"/>
            <p:cNvGrpSpPr>
              <a:grpSpLocks/>
            </p:cNvGrpSpPr>
            <p:nvPr/>
          </p:nvGrpSpPr>
          <p:grpSpPr bwMode="auto">
            <a:xfrm>
              <a:off x="2976" y="912"/>
              <a:ext cx="384" cy="224"/>
              <a:chOff x="1440" y="912"/>
              <a:chExt cx="384" cy="224"/>
            </a:xfrm>
          </p:grpSpPr>
          <p:sp>
            <p:nvSpPr>
              <p:cNvPr id="49218" name="Freeform 409"/>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9" name="Freeform 410"/>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20" name="Freeform 411"/>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06" name="Group 412"/>
            <p:cNvGrpSpPr>
              <a:grpSpLocks/>
            </p:cNvGrpSpPr>
            <p:nvPr/>
          </p:nvGrpSpPr>
          <p:grpSpPr bwMode="auto">
            <a:xfrm>
              <a:off x="3360" y="912"/>
              <a:ext cx="384" cy="224"/>
              <a:chOff x="1440" y="912"/>
              <a:chExt cx="384" cy="224"/>
            </a:xfrm>
          </p:grpSpPr>
          <p:sp>
            <p:nvSpPr>
              <p:cNvPr id="49215" name="Freeform 413"/>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6" name="Freeform 414"/>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7" name="Freeform 415"/>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07" name="Group 416"/>
            <p:cNvGrpSpPr>
              <a:grpSpLocks/>
            </p:cNvGrpSpPr>
            <p:nvPr/>
          </p:nvGrpSpPr>
          <p:grpSpPr bwMode="auto">
            <a:xfrm>
              <a:off x="3744" y="912"/>
              <a:ext cx="384" cy="224"/>
              <a:chOff x="1440" y="912"/>
              <a:chExt cx="384" cy="224"/>
            </a:xfrm>
          </p:grpSpPr>
          <p:sp>
            <p:nvSpPr>
              <p:cNvPr id="49212" name="Freeform 417"/>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3" name="Freeform 418"/>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4" name="Freeform 419"/>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208" name="Group 420"/>
            <p:cNvGrpSpPr>
              <a:grpSpLocks/>
            </p:cNvGrpSpPr>
            <p:nvPr/>
          </p:nvGrpSpPr>
          <p:grpSpPr bwMode="auto">
            <a:xfrm>
              <a:off x="4128" y="912"/>
              <a:ext cx="384" cy="224"/>
              <a:chOff x="1440" y="912"/>
              <a:chExt cx="384" cy="224"/>
            </a:xfrm>
          </p:grpSpPr>
          <p:sp>
            <p:nvSpPr>
              <p:cNvPr id="49209" name="Freeform 421"/>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0" name="Freeform 422"/>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1" name="Freeform 423"/>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9176" name="Group 424"/>
          <p:cNvGrpSpPr>
            <a:grpSpLocks/>
          </p:cNvGrpSpPr>
          <p:nvPr/>
        </p:nvGrpSpPr>
        <p:grpSpPr bwMode="auto">
          <a:xfrm>
            <a:off x="4343400" y="5705475"/>
            <a:ext cx="609600" cy="355600"/>
            <a:chOff x="1440" y="912"/>
            <a:chExt cx="384" cy="224"/>
          </a:xfrm>
        </p:grpSpPr>
        <p:sp>
          <p:nvSpPr>
            <p:cNvPr id="49202" name="Freeform 425"/>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3" name="Freeform 426"/>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4" name="Freeform 427"/>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77" name="Group 428"/>
          <p:cNvGrpSpPr>
            <a:grpSpLocks/>
          </p:cNvGrpSpPr>
          <p:nvPr/>
        </p:nvGrpSpPr>
        <p:grpSpPr bwMode="auto">
          <a:xfrm>
            <a:off x="4953000" y="5334000"/>
            <a:ext cx="609600" cy="355600"/>
            <a:chOff x="1440" y="912"/>
            <a:chExt cx="384" cy="224"/>
          </a:xfrm>
        </p:grpSpPr>
        <p:sp>
          <p:nvSpPr>
            <p:cNvPr id="49199" name="Freeform 429"/>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0" name="Freeform 430"/>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1" name="Freeform 431"/>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78" name="Group 432"/>
          <p:cNvGrpSpPr>
            <a:grpSpLocks/>
          </p:cNvGrpSpPr>
          <p:nvPr/>
        </p:nvGrpSpPr>
        <p:grpSpPr bwMode="auto">
          <a:xfrm>
            <a:off x="5562600" y="5705475"/>
            <a:ext cx="609600" cy="355600"/>
            <a:chOff x="1440" y="912"/>
            <a:chExt cx="384" cy="224"/>
          </a:xfrm>
        </p:grpSpPr>
        <p:sp>
          <p:nvSpPr>
            <p:cNvPr id="49196" name="Freeform 433"/>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7" name="Freeform 434"/>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8" name="Freeform 435"/>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79" name="Group 436"/>
          <p:cNvGrpSpPr>
            <a:grpSpLocks/>
          </p:cNvGrpSpPr>
          <p:nvPr/>
        </p:nvGrpSpPr>
        <p:grpSpPr bwMode="auto">
          <a:xfrm>
            <a:off x="6172200" y="5705475"/>
            <a:ext cx="2438400" cy="355600"/>
            <a:chOff x="2976" y="912"/>
            <a:chExt cx="1536" cy="224"/>
          </a:xfrm>
        </p:grpSpPr>
        <p:grpSp>
          <p:nvGrpSpPr>
            <p:cNvPr id="49180" name="Group 437"/>
            <p:cNvGrpSpPr>
              <a:grpSpLocks/>
            </p:cNvGrpSpPr>
            <p:nvPr/>
          </p:nvGrpSpPr>
          <p:grpSpPr bwMode="auto">
            <a:xfrm>
              <a:off x="2976" y="912"/>
              <a:ext cx="384" cy="224"/>
              <a:chOff x="1440" y="912"/>
              <a:chExt cx="384" cy="224"/>
            </a:xfrm>
          </p:grpSpPr>
          <p:sp>
            <p:nvSpPr>
              <p:cNvPr id="49193" name="Freeform 438"/>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4" name="Freeform 439"/>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5" name="Freeform 440"/>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81" name="Group 441"/>
            <p:cNvGrpSpPr>
              <a:grpSpLocks/>
            </p:cNvGrpSpPr>
            <p:nvPr/>
          </p:nvGrpSpPr>
          <p:grpSpPr bwMode="auto">
            <a:xfrm>
              <a:off x="3360" y="912"/>
              <a:ext cx="384" cy="224"/>
              <a:chOff x="1440" y="912"/>
              <a:chExt cx="384" cy="224"/>
            </a:xfrm>
          </p:grpSpPr>
          <p:sp>
            <p:nvSpPr>
              <p:cNvPr id="49190" name="Freeform 442"/>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1" name="Freeform 443"/>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2" name="Freeform 444"/>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82" name="Group 445"/>
            <p:cNvGrpSpPr>
              <a:grpSpLocks/>
            </p:cNvGrpSpPr>
            <p:nvPr/>
          </p:nvGrpSpPr>
          <p:grpSpPr bwMode="auto">
            <a:xfrm>
              <a:off x="3744" y="912"/>
              <a:ext cx="384" cy="224"/>
              <a:chOff x="1440" y="912"/>
              <a:chExt cx="384" cy="224"/>
            </a:xfrm>
          </p:grpSpPr>
          <p:sp>
            <p:nvSpPr>
              <p:cNvPr id="49187" name="Freeform 446"/>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8" name="Freeform 447"/>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9" name="Freeform 448"/>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83" name="Group 449"/>
            <p:cNvGrpSpPr>
              <a:grpSpLocks/>
            </p:cNvGrpSpPr>
            <p:nvPr/>
          </p:nvGrpSpPr>
          <p:grpSpPr bwMode="auto">
            <a:xfrm>
              <a:off x="4128" y="912"/>
              <a:ext cx="384" cy="224"/>
              <a:chOff x="1440" y="912"/>
              <a:chExt cx="384" cy="224"/>
            </a:xfrm>
          </p:grpSpPr>
          <p:sp>
            <p:nvSpPr>
              <p:cNvPr id="49184" name="Freeform 450"/>
              <p:cNvSpPr>
                <a:spLocks/>
              </p:cNvSpPr>
              <p:nvPr/>
            </p:nvSpPr>
            <p:spPr bwMode="auto">
              <a:xfrm>
                <a:off x="1440"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6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1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4" y="96"/>
                    </a:lnTo>
                    <a:lnTo>
                      <a:pt x="213" y="84"/>
                    </a:lnTo>
                    <a:lnTo>
                      <a:pt x="215" y="71"/>
                    </a:lnTo>
                    <a:lnTo>
                      <a:pt x="218" y="58"/>
                    </a:lnTo>
                    <a:lnTo>
                      <a:pt x="224" y="46"/>
                    </a:lnTo>
                    <a:lnTo>
                      <a:pt x="230" y="35"/>
                    </a:lnTo>
                    <a:lnTo>
                      <a:pt x="237"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6"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1" y="213"/>
                    </a:lnTo>
                    <a:lnTo>
                      <a:pt x="445" y="227"/>
                    </a:lnTo>
                    <a:lnTo>
                      <a:pt x="461" y="254"/>
                    </a:lnTo>
                    <a:lnTo>
                      <a:pt x="479" y="302"/>
                    </a:lnTo>
                    <a:lnTo>
                      <a:pt x="491" y="343"/>
                    </a:lnTo>
                    <a:lnTo>
                      <a:pt x="503" y="389"/>
                    </a:lnTo>
                    <a:lnTo>
                      <a:pt x="515" y="416"/>
                    </a:lnTo>
                    <a:lnTo>
                      <a:pt x="541" y="459"/>
                    </a:lnTo>
                    <a:lnTo>
                      <a:pt x="567" y="498"/>
                    </a:lnTo>
                    <a:lnTo>
                      <a:pt x="592" y="516"/>
                    </a:lnTo>
                    <a:lnTo>
                      <a:pt x="597" y="523"/>
                    </a:lnTo>
                    <a:lnTo>
                      <a:pt x="602" y="533"/>
                    </a:lnTo>
                    <a:lnTo>
                      <a:pt x="605" y="545"/>
                    </a:lnTo>
                    <a:lnTo>
                      <a:pt x="606" y="561"/>
                    </a:lnTo>
                    <a:lnTo>
                      <a:pt x="604" y="576"/>
                    </a:lnTo>
                    <a:lnTo>
                      <a:pt x="602" y="587"/>
                    </a:lnTo>
                    <a:lnTo>
                      <a:pt x="598" y="601"/>
                    </a:lnTo>
                    <a:lnTo>
                      <a:pt x="593" y="611"/>
                    </a:lnTo>
                    <a:lnTo>
                      <a:pt x="585"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6" y="549"/>
                    </a:lnTo>
                    <a:lnTo>
                      <a:pt x="515" y="534"/>
                    </a:lnTo>
                    <a:lnTo>
                      <a:pt x="517" y="522"/>
                    </a:lnTo>
                    <a:lnTo>
                      <a:pt x="518" y="506"/>
                    </a:lnTo>
                    <a:lnTo>
                      <a:pt x="516" y="494"/>
                    </a:lnTo>
                    <a:lnTo>
                      <a:pt x="478" y="441"/>
                    </a:lnTo>
                    <a:lnTo>
                      <a:pt x="448" y="401"/>
                    </a:lnTo>
                    <a:lnTo>
                      <a:pt x="431" y="373"/>
                    </a:lnTo>
                    <a:lnTo>
                      <a:pt x="424" y="376"/>
                    </a:lnTo>
                    <a:lnTo>
                      <a:pt x="404" y="476"/>
                    </a:lnTo>
                    <a:lnTo>
                      <a:pt x="390" y="556"/>
                    </a:lnTo>
                    <a:lnTo>
                      <a:pt x="410" y="668"/>
                    </a:lnTo>
                    <a:lnTo>
                      <a:pt x="425" y="746"/>
                    </a:lnTo>
                    <a:lnTo>
                      <a:pt x="449" y="876"/>
                    </a:lnTo>
                    <a:lnTo>
                      <a:pt x="467" y="974"/>
                    </a:lnTo>
                    <a:lnTo>
                      <a:pt x="474" y="982"/>
                    </a:lnTo>
                    <a:lnTo>
                      <a:pt x="487" y="985"/>
                    </a:lnTo>
                    <a:lnTo>
                      <a:pt x="505" y="988"/>
                    </a:lnTo>
                    <a:lnTo>
                      <a:pt x="522" y="993"/>
                    </a:lnTo>
                    <a:lnTo>
                      <a:pt x="538" y="1001"/>
                    </a:lnTo>
                    <a:lnTo>
                      <a:pt x="550" y="1011"/>
                    </a:lnTo>
                    <a:lnTo>
                      <a:pt x="563" y="1023"/>
                    </a:lnTo>
                    <a:lnTo>
                      <a:pt x="571" y="1035"/>
                    </a:lnTo>
                    <a:lnTo>
                      <a:pt x="574" y="1047"/>
                    </a:lnTo>
                    <a:lnTo>
                      <a:pt x="577" y="1060"/>
                    </a:lnTo>
                    <a:lnTo>
                      <a:pt x="377" y="1060"/>
                    </a:lnTo>
                    <a:lnTo>
                      <a:pt x="330" y="876"/>
                    </a:lnTo>
                    <a:lnTo>
                      <a:pt x="305" y="784"/>
                    </a:lnTo>
                    <a:lnTo>
                      <a:pt x="280" y="876"/>
                    </a:lnTo>
                    <a:lnTo>
                      <a:pt x="228" y="1061"/>
                    </a:lnTo>
                    <a:lnTo>
                      <a:pt x="29"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2" y="476"/>
                    </a:lnTo>
                    <a:lnTo>
                      <a:pt x="179" y="376"/>
                    </a:lnTo>
                    <a:lnTo>
                      <a:pt x="174" y="373"/>
                    </a:lnTo>
                    <a:lnTo>
                      <a:pt x="164" y="389"/>
                    </a:lnTo>
                    <a:lnTo>
                      <a:pt x="142" y="422"/>
                    </a:lnTo>
                    <a:lnTo>
                      <a:pt x="119" y="453"/>
                    </a:lnTo>
                    <a:lnTo>
                      <a:pt x="88" y="496"/>
                    </a:lnTo>
                    <a:lnTo>
                      <a:pt x="86" y="510"/>
                    </a:lnTo>
                    <a:lnTo>
                      <a:pt x="88" y="523"/>
                    </a:lnTo>
                    <a:lnTo>
                      <a:pt x="90" y="536"/>
                    </a:lnTo>
                    <a:lnTo>
                      <a:pt x="88" y="555"/>
                    </a:lnTo>
                    <a:lnTo>
                      <a:pt x="85" y="575"/>
                    </a:lnTo>
                    <a:lnTo>
                      <a:pt x="77" y="597"/>
                    </a:lnTo>
                    <a:lnTo>
                      <a:pt x="72" y="607"/>
                    </a:lnTo>
                    <a:lnTo>
                      <a:pt x="66" y="614"/>
                    </a:lnTo>
                    <a:lnTo>
                      <a:pt x="60" y="621"/>
                    </a:lnTo>
                    <a:lnTo>
                      <a:pt x="51" y="627"/>
                    </a:lnTo>
                    <a:lnTo>
                      <a:pt x="45" y="630"/>
                    </a:lnTo>
                    <a:lnTo>
                      <a:pt x="37" y="632"/>
                    </a:lnTo>
                    <a:lnTo>
                      <a:pt x="31" y="629"/>
                    </a:lnTo>
                    <a:lnTo>
                      <a:pt x="27" y="621"/>
                    </a:lnTo>
                    <a:lnTo>
                      <a:pt x="17"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5" y="254"/>
                    </a:lnTo>
                    <a:lnTo>
                      <a:pt x="161" y="227"/>
                    </a:lnTo>
                    <a:lnTo>
                      <a:pt x="196" y="213"/>
                    </a:lnTo>
                    <a:lnTo>
                      <a:pt x="238" y="202"/>
                    </a:lnTo>
                    <a:lnTo>
                      <a:pt x="255" y="185"/>
                    </a:lnTo>
                    <a:lnTo>
                      <a:pt x="264" y="1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5" name="Freeform 451"/>
              <p:cNvSpPr>
                <a:spLocks/>
              </p:cNvSpPr>
              <p:nvPr/>
            </p:nvSpPr>
            <p:spPr bwMode="auto">
              <a:xfrm>
                <a:off x="1573"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3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8 w 606"/>
                  <a:gd name="T39" fmla="*/ 127 h 1061"/>
                  <a:gd name="T40" fmla="*/ 114 w 606"/>
                  <a:gd name="T41" fmla="*/ 131 h 1061"/>
                  <a:gd name="T42" fmla="*/ 111 w 606"/>
                  <a:gd name="T43" fmla="*/ 133 h 1061"/>
                  <a:gd name="T44" fmla="*/ 106 w 606"/>
                  <a:gd name="T45" fmla="*/ 130 h 1061"/>
                  <a:gd name="T46" fmla="*/ 103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2 w 606"/>
                  <a:gd name="T75" fmla="*/ 185 h 1061"/>
                  <a:gd name="T76" fmla="*/ 43 w 606"/>
                  <a:gd name="T77" fmla="*/ 117 h 1061"/>
                  <a:gd name="T78" fmla="*/ 34 w 606"/>
                  <a:gd name="T79" fmla="*/ 79 h 1061"/>
                  <a:gd name="T80" fmla="*/ 24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3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5" y="162"/>
                    </a:moveTo>
                    <a:lnTo>
                      <a:pt x="256" y="158"/>
                    </a:lnTo>
                    <a:lnTo>
                      <a:pt x="245" y="150"/>
                    </a:lnTo>
                    <a:lnTo>
                      <a:pt x="236" y="143"/>
                    </a:lnTo>
                    <a:lnTo>
                      <a:pt x="230" y="135"/>
                    </a:lnTo>
                    <a:lnTo>
                      <a:pt x="224" y="126"/>
                    </a:lnTo>
                    <a:lnTo>
                      <a:pt x="221" y="117"/>
                    </a:lnTo>
                    <a:lnTo>
                      <a:pt x="217" y="108"/>
                    </a:lnTo>
                    <a:lnTo>
                      <a:pt x="215" y="96"/>
                    </a:lnTo>
                    <a:lnTo>
                      <a:pt x="214" y="84"/>
                    </a:lnTo>
                    <a:lnTo>
                      <a:pt x="216" y="71"/>
                    </a:lnTo>
                    <a:lnTo>
                      <a:pt x="219" y="58"/>
                    </a:lnTo>
                    <a:lnTo>
                      <a:pt x="224" y="46"/>
                    </a:lnTo>
                    <a:lnTo>
                      <a:pt x="231" y="35"/>
                    </a:lnTo>
                    <a:lnTo>
                      <a:pt x="238" y="27"/>
                    </a:lnTo>
                    <a:lnTo>
                      <a:pt x="247" y="19"/>
                    </a:lnTo>
                    <a:lnTo>
                      <a:pt x="257" y="12"/>
                    </a:lnTo>
                    <a:lnTo>
                      <a:pt x="268" y="7"/>
                    </a:lnTo>
                    <a:lnTo>
                      <a:pt x="278" y="3"/>
                    </a:lnTo>
                    <a:lnTo>
                      <a:pt x="290" y="0"/>
                    </a:lnTo>
                    <a:lnTo>
                      <a:pt x="301" y="0"/>
                    </a:lnTo>
                    <a:lnTo>
                      <a:pt x="313" y="0"/>
                    </a:lnTo>
                    <a:lnTo>
                      <a:pt x="325" y="4"/>
                    </a:lnTo>
                    <a:lnTo>
                      <a:pt x="338" y="9"/>
                    </a:lnTo>
                    <a:lnTo>
                      <a:pt x="347" y="14"/>
                    </a:lnTo>
                    <a:lnTo>
                      <a:pt x="356" y="21"/>
                    </a:lnTo>
                    <a:lnTo>
                      <a:pt x="364" y="29"/>
                    </a:lnTo>
                    <a:lnTo>
                      <a:pt x="371" y="37"/>
                    </a:lnTo>
                    <a:lnTo>
                      <a:pt x="377" y="48"/>
                    </a:lnTo>
                    <a:lnTo>
                      <a:pt x="382" y="58"/>
                    </a:lnTo>
                    <a:lnTo>
                      <a:pt x="385" y="69"/>
                    </a:lnTo>
                    <a:lnTo>
                      <a:pt x="386" y="82"/>
                    </a:lnTo>
                    <a:lnTo>
                      <a:pt x="386" y="93"/>
                    </a:lnTo>
                    <a:lnTo>
                      <a:pt x="384" y="107"/>
                    </a:lnTo>
                    <a:lnTo>
                      <a:pt x="380" y="118"/>
                    </a:lnTo>
                    <a:lnTo>
                      <a:pt x="376" y="127"/>
                    </a:lnTo>
                    <a:lnTo>
                      <a:pt x="370" y="137"/>
                    </a:lnTo>
                    <a:lnTo>
                      <a:pt x="363" y="144"/>
                    </a:lnTo>
                    <a:lnTo>
                      <a:pt x="356" y="151"/>
                    </a:lnTo>
                    <a:lnTo>
                      <a:pt x="349" y="157"/>
                    </a:lnTo>
                    <a:lnTo>
                      <a:pt x="340" y="162"/>
                    </a:lnTo>
                    <a:lnTo>
                      <a:pt x="352" y="185"/>
                    </a:lnTo>
                    <a:lnTo>
                      <a:pt x="369" y="202"/>
                    </a:lnTo>
                    <a:lnTo>
                      <a:pt x="412" y="213"/>
                    </a:lnTo>
                    <a:lnTo>
                      <a:pt x="445" y="227"/>
                    </a:lnTo>
                    <a:lnTo>
                      <a:pt x="462" y="254"/>
                    </a:lnTo>
                    <a:lnTo>
                      <a:pt x="479" y="302"/>
                    </a:lnTo>
                    <a:lnTo>
                      <a:pt x="492" y="343"/>
                    </a:lnTo>
                    <a:lnTo>
                      <a:pt x="504" y="389"/>
                    </a:lnTo>
                    <a:lnTo>
                      <a:pt x="516" y="416"/>
                    </a:lnTo>
                    <a:lnTo>
                      <a:pt x="542" y="459"/>
                    </a:lnTo>
                    <a:lnTo>
                      <a:pt x="568" y="498"/>
                    </a:lnTo>
                    <a:lnTo>
                      <a:pt x="593" y="516"/>
                    </a:lnTo>
                    <a:lnTo>
                      <a:pt x="598" y="523"/>
                    </a:lnTo>
                    <a:lnTo>
                      <a:pt x="603" y="533"/>
                    </a:lnTo>
                    <a:lnTo>
                      <a:pt x="606" y="545"/>
                    </a:lnTo>
                    <a:lnTo>
                      <a:pt x="606" y="561"/>
                    </a:lnTo>
                    <a:lnTo>
                      <a:pt x="605" y="576"/>
                    </a:lnTo>
                    <a:lnTo>
                      <a:pt x="603" y="587"/>
                    </a:lnTo>
                    <a:lnTo>
                      <a:pt x="599" y="601"/>
                    </a:lnTo>
                    <a:lnTo>
                      <a:pt x="594" y="611"/>
                    </a:lnTo>
                    <a:lnTo>
                      <a:pt x="586" y="617"/>
                    </a:lnTo>
                    <a:lnTo>
                      <a:pt x="580" y="621"/>
                    </a:lnTo>
                    <a:lnTo>
                      <a:pt x="575" y="629"/>
                    </a:lnTo>
                    <a:lnTo>
                      <a:pt x="571" y="632"/>
                    </a:lnTo>
                    <a:lnTo>
                      <a:pt x="565" y="631"/>
                    </a:lnTo>
                    <a:lnTo>
                      <a:pt x="557" y="628"/>
                    </a:lnTo>
                    <a:lnTo>
                      <a:pt x="548" y="622"/>
                    </a:lnTo>
                    <a:lnTo>
                      <a:pt x="538" y="614"/>
                    </a:lnTo>
                    <a:lnTo>
                      <a:pt x="531" y="601"/>
                    </a:lnTo>
                    <a:lnTo>
                      <a:pt x="526" y="590"/>
                    </a:lnTo>
                    <a:lnTo>
                      <a:pt x="522" y="577"/>
                    </a:lnTo>
                    <a:lnTo>
                      <a:pt x="520" y="565"/>
                    </a:lnTo>
                    <a:lnTo>
                      <a:pt x="517" y="549"/>
                    </a:lnTo>
                    <a:lnTo>
                      <a:pt x="516" y="534"/>
                    </a:lnTo>
                    <a:lnTo>
                      <a:pt x="518" y="522"/>
                    </a:lnTo>
                    <a:lnTo>
                      <a:pt x="519" y="506"/>
                    </a:lnTo>
                    <a:lnTo>
                      <a:pt x="517" y="494"/>
                    </a:lnTo>
                    <a:lnTo>
                      <a:pt x="479" y="441"/>
                    </a:lnTo>
                    <a:lnTo>
                      <a:pt x="449" y="401"/>
                    </a:lnTo>
                    <a:lnTo>
                      <a:pt x="432" y="373"/>
                    </a:lnTo>
                    <a:lnTo>
                      <a:pt x="425" y="376"/>
                    </a:lnTo>
                    <a:lnTo>
                      <a:pt x="405" y="476"/>
                    </a:lnTo>
                    <a:lnTo>
                      <a:pt x="391" y="556"/>
                    </a:lnTo>
                    <a:lnTo>
                      <a:pt x="411" y="668"/>
                    </a:lnTo>
                    <a:lnTo>
                      <a:pt x="426" y="746"/>
                    </a:lnTo>
                    <a:lnTo>
                      <a:pt x="450" y="876"/>
                    </a:lnTo>
                    <a:lnTo>
                      <a:pt x="467" y="974"/>
                    </a:lnTo>
                    <a:lnTo>
                      <a:pt x="475" y="982"/>
                    </a:lnTo>
                    <a:lnTo>
                      <a:pt x="488" y="985"/>
                    </a:lnTo>
                    <a:lnTo>
                      <a:pt x="506" y="988"/>
                    </a:lnTo>
                    <a:lnTo>
                      <a:pt x="523" y="993"/>
                    </a:lnTo>
                    <a:lnTo>
                      <a:pt x="538" y="1001"/>
                    </a:lnTo>
                    <a:lnTo>
                      <a:pt x="551" y="1011"/>
                    </a:lnTo>
                    <a:lnTo>
                      <a:pt x="564" y="1023"/>
                    </a:lnTo>
                    <a:lnTo>
                      <a:pt x="571" y="1035"/>
                    </a:lnTo>
                    <a:lnTo>
                      <a:pt x="575" y="1047"/>
                    </a:lnTo>
                    <a:lnTo>
                      <a:pt x="578" y="1060"/>
                    </a:lnTo>
                    <a:lnTo>
                      <a:pt x="378" y="1060"/>
                    </a:lnTo>
                    <a:lnTo>
                      <a:pt x="331" y="876"/>
                    </a:lnTo>
                    <a:lnTo>
                      <a:pt x="305" y="784"/>
                    </a:lnTo>
                    <a:lnTo>
                      <a:pt x="281" y="876"/>
                    </a:lnTo>
                    <a:lnTo>
                      <a:pt x="229" y="1061"/>
                    </a:lnTo>
                    <a:lnTo>
                      <a:pt x="29" y="1061"/>
                    </a:lnTo>
                    <a:lnTo>
                      <a:pt x="32" y="1045"/>
                    </a:lnTo>
                    <a:lnTo>
                      <a:pt x="37" y="1033"/>
                    </a:lnTo>
                    <a:lnTo>
                      <a:pt x="45" y="1021"/>
                    </a:lnTo>
                    <a:lnTo>
                      <a:pt x="56" y="1010"/>
                    </a:lnTo>
                    <a:lnTo>
                      <a:pt x="72" y="1000"/>
                    </a:lnTo>
                    <a:lnTo>
                      <a:pt x="89" y="992"/>
                    </a:lnTo>
                    <a:lnTo>
                      <a:pt x="107" y="986"/>
                    </a:lnTo>
                    <a:lnTo>
                      <a:pt x="130" y="981"/>
                    </a:lnTo>
                    <a:lnTo>
                      <a:pt x="143" y="968"/>
                    </a:lnTo>
                    <a:lnTo>
                      <a:pt x="161" y="876"/>
                    </a:lnTo>
                    <a:lnTo>
                      <a:pt x="185" y="746"/>
                    </a:lnTo>
                    <a:lnTo>
                      <a:pt x="198" y="668"/>
                    </a:lnTo>
                    <a:lnTo>
                      <a:pt x="217" y="556"/>
                    </a:lnTo>
                    <a:lnTo>
                      <a:pt x="203" y="476"/>
                    </a:lnTo>
                    <a:lnTo>
                      <a:pt x="179" y="376"/>
                    </a:lnTo>
                    <a:lnTo>
                      <a:pt x="175" y="373"/>
                    </a:lnTo>
                    <a:lnTo>
                      <a:pt x="165" y="389"/>
                    </a:lnTo>
                    <a:lnTo>
                      <a:pt x="143" y="422"/>
                    </a:lnTo>
                    <a:lnTo>
                      <a:pt x="120" y="453"/>
                    </a:lnTo>
                    <a:lnTo>
                      <a:pt x="89" y="496"/>
                    </a:lnTo>
                    <a:lnTo>
                      <a:pt x="87" y="510"/>
                    </a:lnTo>
                    <a:lnTo>
                      <a:pt x="89" y="523"/>
                    </a:lnTo>
                    <a:lnTo>
                      <a:pt x="91" y="536"/>
                    </a:lnTo>
                    <a:lnTo>
                      <a:pt x="89" y="555"/>
                    </a:lnTo>
                    <a:lnTo>
                      <a:pt x="85" y="575"/>
                    </a:lnTo>
                    <a:lnTo>
                      <a:pt x="78" y="597"/>
                    </a:lnTo>
                    <a:lnTo>
                      <a:pt x="73" y="607"/>
                    </a:lnTo>
                    <a:lnTo>
                      <a:pt x="67" y="614"/>
                    </a:lnTo>
                    <a:lnTo>
                      <a:pt x="60" y="621"/>
                    </a:lnTo>
                    <a:lnTo>
                      <a:pt x="51" y="627"/>
                    </a:lnTo>
                    <a:lnTo>
                      <a:pt x="45" y="630"/>
                    </a:lnTo>
                    <a:lnTo>
                      <a:pt x="37" y="632"/>
                    </a:lnTo>
                    <a:lnTo>
                      <a:pt x="31" y="629"/>
                    </a:lnTo>
                    <a:lnTo>
                      <a:pt x="26" y="621"/>
                    </a:lnTo>
                    <a:lnTo>
                      <a:pt x="17" y="615"/>
                    </a:lnTo>
                    <a:lnTo>
                      <a:pt x="12" y="610"/>
                    </a:lnTo>
                    <a:lnTo>
                      <a:pt x="7" y="600"/>
                    </a:lnTo>
                    <a:lnTo>
                      <a:pt x="3" y="589"/>
                    </a:lnTo>
                    <a:lnTo>
                      <a:pt x="2" y="576"/>
                    </a:lnTo>
                    <a:lnTo>
                      <a:pt x="0" y="559"/>
                    </a:lnTo>
                    <a:lnTo>
                      <a:pt x="1" y="544"/>
                    </a:lnTo>
                    <a:lnTo>
                      <a:pt x="4" y="529"/>
                    </a:lnTo>
                    <a:lnTo>
                      <a:pt x="13" y="517"/>
                    </a:lnTo>
                    <a:lnTo>
                      <a:pt x="26" y="508"/>
                    </a:lnTo>
                    <a:lnTo>
                      <a:pt x="38" y="498"/>
                    </a:lnTo>
                    <a:lnTo>
                      <a:pt x="61" y="466"/>
                    </a:lnTo>
                    <a:lnTo>
                      <a:pt x="92" y="416"/>
                    </a:lnTo>
                    <a:lnTo>
                      <a:pt x="103" y="389"/>
                    </a:lnTo>
                    <a:lnTo>
                      <a:pt x="115" y="344"/>
                    </a:lnTo>
                    <a:lnTo>
                      <a:pt x="127" y="304"/>
                    </a:lnTo>
                    <a:lnTo>
                      <a:pt x="146" y="254"/>
                    </a:lnTo>
                    <a:lnTo>
                      <a:pt x="162" y="227"/>
                    </a:lnTo>
                    <a:lnTo>
                      <a:pt x="197" y="213"/>
                    </a:lnTo>
                    <a:lnTo>
                      <a:pt x="239" y="202"/>
                    </a:lnTo>
                    <a:lnTo>
                      <a:pt x="256" y="185"/>
                    </a:lnTo>
                    <a:lnTo>
                      <a:pt x="265" y="1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6" name="Freeform 452"/>
              <p:cNvSpPr>
                <a:spLocks/>
              </p:cNvSpPr>
              <p:nvPr/>
            </p:nvSpPr>
            <p:spPr bwMode="auto">
              <a:xfrm>
                <a:off x="1705" y="912"/>
                <a:ext cx="119" cy="224"/>
              </a:xfrm>
              <a:custGeom>
                <a:avLst/>
                <a:gdLst>
                  <a:gd name="T0" fmla="*/ 48 w 606"/>
                  <a:gd name="T1" fmla="*/ 32 h 1061"/>
                  <a:gd name="T2" fmla="*/ 44 w 606"/>
                  <a:gd name="T3" fmla="*/ 27 h 1061"/>
                  <a:gd name="T4" fmla="*/ 42 w 606"/>
                  <a:gd name="T5" fmla="*/ 20 h 1061"/>
                  <a:gd name="T6" fmla="*/ 43 w 606"/>
                  <a:gd name="T7" fmla="*/ 12 h 1061"/>
                  <a:gd name="T8" fmla="*/ 47 w 606"/>
                  <a:gd name="T9" fmla="*/ 6 h 1061"/>
                  <a:gd name="T10" fmla="*/ 52 w 606"/>
                  <a:gd name="T11" fmla="*/ 1 h 1061"/>
                  <a:gd name="T12" fmla="*/ 59 w 606"/>
                  <a:gd name="T13" fmla="*/ 0 h 1061"/>
                  <a:gd name="T14" fmla="*/ 66 w 606"/>
                  <a:gd name="T15" fmla="*/ 2 h 1061"/>
                  <a:gd name="T16" fmla="*/ 71 w 606"/>
                  <a:gd name="T17" fmla="*/ 6 h 1061"/>
                  <a:gd name="T18" fmla="*/ 75 w 606"/>
                  <a:gd name="T19" fmla="*/ 12 h 1061"/>
                  <a:gd name="T20" fmla="*/ 76 w 606"/>
                  <a:gd name="T21" fmla="*/ 20 h 1061"/>
                  <a:gd name="T22" fmla="*/ 74 w 606"/>
                  <a:gd name="T23" fmla="*/ 27 h 1061"/>
                  <a:gd name="T24" fmla="*/ 70 w 606"/>
                  <a:gd name="T25" fmla="*/ 32 h 1061"/>
                  <a:gd name="T26" fmla="*/ 69 w 606"/>
                  <a:gd name="T27" fmla="*/ 39 h 1061"/>
                  <a:gd name="T28" fmla="*/ 87 w 606"/>
                  <a:gd name="T29" fmla="*/ 48 h 1061"/>
                  <a:gd name="T30" fmla="*/ 97 w 606"/>
                  <a:gd name="T31" fmla="*/ 72 h 1061"/>
                  <a:gd name="T32" fmla="*/ 106 w 606"/>
                  <a:gd name="T33" fmla="*/ 97 h 1061"/>
                  <a:gd name="T34" fmla="*/ 117 w 606"/>
                  <a:gd name="T35" fmla="*/ 110 h 1061"/>
                  <a:gd name="T36" fmla="*/ 119 w 606"/>
                  <a:gd name="T37" fmla="*/ 118 h 1061"/>
                  <a:gd name="T38" fmla="*/ 117 w 606"/>
                  <a:gd name="T39" fmla="*/ 127 h 1061"/>
                  <a:gd name="T40" fmla="*/ 114 w 606"/>
                  <a:gd name="T41" fmla="*/ 131 h 1061"/>
                  <a:gd name="T42" fmla="*/ 111 w 606"/>
                  <a:gd name="T43" fmla="*/ 133 h 1061"/>
                  <a:gd name="T44" fmla="*/ 106 w 606"/>
                  <a:gd name="T45" fmla="*/ 130 h 1061"/>
                  <a:gd name="T46" fmla="*/ 102 w 606"/>
                  <a:gd name="T47" fmla="*/ 122 h 1061"/>
                  <a:gd name="T48" fmla="*/ 101 w 606"/>
                  <a:gd name="T49" fmla="*/ 113 h 1061"/>
                  <a:gd name="T50" fmla="*/ 102 w 606"/>
                  <a:gd name="T51" fmla="*/ 104 h 1061"/>
                  <a:gd name="T52" fmla="*/ 85 w 606"/>
                  <a:gd name="T53" fmla="*/ 79 h 1061"/>
                  <a:gd name="T54" fmla="*/ 77 w 606"/>
                  <a:gd name="T55" fmla="*/ 117 h 1061"/>
                  <a:gd name="T56" fmla="*/ 88 w 606"/>
                  <a:gd name="T57" fmla="*/ 185 h 1061"/>
                  <a:gd name="T58" fmla="*/ 96 w 606"/>
                  <a:gd name="T59" fmla="*/ 208 h 1061"/>
                  <a:gd name="T60" fmla="*/ 106 w 606"/>
                  <a:gd name="T61" fmla="*/ 211 h 1061"/>
                  <a:gd name="T62" fmla="*/ 112 w 606"/>
                  <a:gd name="T63" fmla="*/ 219 h 1061"/>
                  <a:gd name="T64" fmla="*/ 74 w 606"/>
                  <a:gd name="T65" fmla="*/ 224 h 1061"/>
                  <a:gd name="T66" fmla="*/ 55 w 606"/>
                  <a:gd name="T67" fmla="*/ 185 h 1061"/>
                  <a:gd name="T68" fmla="*/ 6 w 606"/>
                  <a:gd name="T69" fmla="*/ 221 h 1061"/>
                  <a:gd name="T70" fmla="*/ 11 w 606"/>
                  <a:gd name="T71" fmla="*/ 213 h 1061"/>
                  <a:gd name="T72" fmla="*/ 21 w 606"/>
                  <a:gd name="T73" fmla="*/ 208 h 1061"/>
                  <a:gd name="T74" fmla="*/ 31 w 606"/>
                  <a:gd name="T75" fmla="*/ 185 h 1061"/>
                  <a:gd name="T76" fmla="*/ 42 w 606"/>
                  <a:gd name="T77" fmla="*/ 117 h 1061"/>
                  <a:gd name="T78" fmla="*/ 34 w 606"/>
                  <a:gd name="T79" fmla="*/ 79 h 1061"/>
                  <a:gd name="T80" fmla="*/ 23 w 606"/>
                  <a:gd name="T81" fmla="*/ 96 h 1061"/>
                  <a:gd name="T82" fmla="*/ 17 w 606"/>
                  <a:gd name="T83" fmla="*/ 110 h 1061"/>
                  <a:gd name="T84" fmla="*/ 17 w 606"/>
                  <a:gd name="T85" fmla="*/ 121 h 1061"/>
                  <a:gd name="T86" fmla="*/ 13 w 606"/>
                  <a:gd name="T87" fmla="*/ 130 h 1061"/>
                  <a:gd name="T88" fmla="*/ 9 w 606"/>
                  <a:gd name="T89" fmla="*/ 133 h 1061"/>
                  <a:gd name="T90" fmla="*/ 5 w 606"/>
                  <a:gd name="T91" fmla="*/ 131 h 1061"/>
                  <a:gd name="T92" fmla="*/ 1 w 606"/>
                  <a:gd name="T93" fmla="*/ 127 h 1061"/>
                  <a:gd name="T94" fmla="*/ 0 w 606"/>
                  <a:gd name="T95" fmla="*/ 118 h 1061"/>
                  <a:gd name="T96" fmla="*/ 3 w 606"/>
                  <a:gd name="T97" fmla="*/ 109 h 1061"/>
                  <a:gd name="T98" fmla="*/ 12 w 606"/>
                  <a:gd name="T99" fmla="*/ 98 h 1061"/>
                  <a:gd name="T100" fmla="*/ 22 w 606"/>
                  <a:gd name="T101" fmla="*/ 73 h 1061"/>
                  <a:gd name="T102" fmla="*/ 32 w 606"/>
                  <a:gd name="T103" fmla="*/ 48 h 1061"/>
                  <a:gd name="T104" fmla="*/ 50 w 606"/>
                  <a:gd name="T105" fmla="*/ 39 h 10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6"/>
                  <a:gd name="T160" fmla="*/ 0 h 1061"/>
                  <a:gd name="T161" fmla="*/ 606 w 606"/>
                  <a:gd name="T162" fmla="*/ 1061 h 10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6" h="1061">
                    <a:moveTo>
                      <a:pt x="264" y="162"/>
                    </a:moveTo>
                    <a:lnTo>
                      <a:pt x="255" y="158"/>
                    </a:lnTo>
                    <a:lnTo>
                      <a:pt x="244" y="150"/>
                    </a:lnTo>
                    <a:lnTo>
                      <a:pt x="236" y="143"/>
                    </a:lnTo>
                    <a:lnTo>
                      <a:pt x="229" y="135"/>
                    </a:lnTo>
                    <a:lnTo>
                      <a:pt x="224" y="126"/>
                    </a:lnTo>
                    <a:lnTo>
                      <a:pt x="220" y="117"/>
                    </a:lnTo>
                    <a:lnTo>
                      <a:pt x="216" y="108"/>
                    </a:lnTo>
                    <a:lnTo>
                      <a:pt x="215" y="96"/>
                    </a:lnTo>
                    <a:lnTo>
                      <a:pt x="214" y="84"/>
                    </a:lnTo>
                    <a:lnTo>
                      <a:pt x="215" y="71"/>
                    </a:lnTo>
                    <a:lnTo>
                      <a:pt x="218" y="58"/>
                    </a:lnTo>
                    <a:lnTo>
                      <a:pt x="224" y="46"/>
                    </a:lnTo>
                    <a:lnTo>
                      <a:pt x="230" y="35"/>
                    </a:lnTo>
                    <a:lnTo>
                      <a:pt x="238" y="27"/>
                    </a:lnTo>
                    <a:lnTo>
                      <a:pt x="247" y="19"/>
                    </a:lnTo>
                    <a:lnTo>
                      <a:pt x="256" y="12"/>
                    </a:lnTo>
                    <a:lnTo>
                      <a:pt x="267" y="7"/>
                    </a:lnTo>
                    <a:lnTo>
                      <a:pt x="277" y="3"/>
                    </a:lnTo>
                    <a:lnTo>
                      <a:pt x="289" y="0"/>
                    </a:lnTo>
                    <a:lnTo>
                      <a:pt x="300" y="0"/>
                    </a:lnTo>
                    <a:lnTo>
                      <a:pt x="312" y="0"/>
                    </a:lnTo>
                    <a:lnTo>
                      <a:pt x="324" y="4"/>
                    </a:lnTo>
                    <a:lnTo>
                      <a:pt x="337" y="9"/>
                    </a:lnTo>
                    <a:lnTo>
                      <a:pt x="346" y="14"/>
                    </a:lnTo>
                    <a:lnTo>
                      <a:pt x="355" y="21"/>
                    </a:lnTo>
                    <a:lnTo>
                      <a:pt x="364" y="29"/>
                    </a:lnTo>
                    <a:lnTo>
                      <a:pt x="370" y="37"/>
                    </a:lnTo>
                    <a:lnTo>
                      <a:pt x="377" y="48"/>
                    </a:lnTo>
                    <a:lnTo>
                      <a:pt x="381" y="58"/>
                    </a:lnTo>
                    <a:lnTo>
                      <a:pt x="384" y="69"/>
                    </a:lnTo>
                    <a:lnTo>
                      <a:pt x="386" y="82"/>
                    </a:lnTo>
                    <a:lnTo>
                      <a:pt x="385" y="93"/>
                    </a:lnTo>
                    <a:lnTo>
                      <a:pt x="383" y="107"/>
                    </a:lnTo>
                    <a:lnTo>
                      <a:pt x="379" y="118"/>
                    </a:lnTo>
                    <a:lnTo>
                      <a:pt x="376" y="127"/>
                    </a:lnTo>
                    <a:lnTo>
                      <a:pt x="369" y="137"/>
                    </a:lnTo>
                    <a:lnTo>
                      <a:pt x="363" y="144"/>
                    </a:lnTo>
                    <a:lnTo>
                      <a:pt x="355" y="151"/>
                    </a:lnTo>
                    <a:lnTo>
                      <a:pt x="348" y="157"/>
                    </a:lnTo>
                    <a:lnTo>
                      <a:pt x="340" y="162"/>
                    </a:lnTo>
                    <a:lnTo>
                      <a:pt x="352" y="185"/>
                    </a:lnTo>
                    <a:lnTo>
                      <a:pt x="368" y="202"/>
                    </a:lnTo>
                    <a:lnTo>
                      <a:pt x="412" y="213"/>
                    </a:lnTo>
                    <a:lnTo>
                      <a:pt x="445" y="227"/>
                    </a:lnTo>
                    <a:lnTo>
                      <a:pt x="461" y="254"/>
                    </a:lnTo>
                    <a:lnTo>
                      <a:pt x="479" y="302"/>
                    </a:lnTo>
                    <a:lnTo>
                      <a:pt x="492" y="343"/>
                    </a:lnTo>
                    <a:lnTo>
                      <a:pt x="504" y="389"/>
                    </a:lnTo>
                    <a:lnTo>
                      <a:pt x="516" y="416"/>
                    </a:lnTo>
                    <a:lnTo>
                      <a:pt x="541" y="459"/>
                    </a:lnTo>
                    <a:lnTo>
                      <a:pt x="567" y="498"/>
                    </a:lnTo>
                    <a:lnTo>
                      <a:pt x="592" y="516"/>
                    </a:lnTo>
                    <a:lnTo>
                      <a:pt x="598" y="523"/>
                    </a:lnTo>
                    <a:lnTo>
                      <a:pt x="602" y="533"/>
                    </a:lnTo>
                    <a:lnTo>
                      <a:pt x="605" y="545"/>
                    </a:lnTo>
                    <a:lnTo>
                      <a:pt x="606" y="561"/>
                    </a:lnTo>
                    <a:lnTo>
                      <a:pt x="604" y="576"/>
                    </a:lnTo>
                    <a:lnTo>
                      <a:pt x="602" y="587"/>
                    </a:lnTo>
                    <a:lnTo>
                      <a:pt x="598" y="601"/>
                    </a:lnTo>
                    <a:lnTo>
                      <a:pt x="593" y="611"/>
                    </a:lnTo>
                    <a:lnTo>
                      <a:pt x="586" y="617"/>
                    </a:lnTo>
                    <a:lnTo>
                      <a:pt x="579" y="621"/>
                    </a:lnTo>
                    <a:lnTo>
                      <a:pt x="574" y="629"/>
                    </a:lnTo>
                    <a:lnTo>
                      <a:pt x="570" y="632"/>
                    </a:lnTo>
                    <a:lnTo>
                      <a:pt x="564" y="631"/>
                    </a:lnTo>
                    <a:lnTo>
                      <a:pt x="556" y="628"/>
                    </a:lnTo>
                    <a:lnTo>
                      <a:pt x="547" y="622"/>
                    </a:lnTo>
                    <a:lnTo>
                      <a:pt x="538" y="614"/>
                    </a:lnTo>
                    <a:lnTo>
                      <a:pt x="530" y="601"/>
                    </a:lnTo>
                    <a:lnTo>
                      <a:pt x="526" y="590"/>
                    </a:lnTo>
                    <a:lnTo>
                      <a:pt x="521" y="577"/>
                    </a:lnTo>
                    <a:lnTo>
                      <a:pt x="519" y="565"/>
                    </a:lnTo>
                    <a:lnTo>
                      <a:pt x="517" y="549"/>
                    </a:lnTo>
                    <a:lnTo>
                      <a:pt x="516" y="534"/>
                    </a:lnTo>
                    <a:lnTo>
                      <a:pt x="517" y="522"/>
                    </a:lnTo>
                    <a:lnTo>
                      <a:pt x="518" y="506"/>
                    </a:lnTo>
                    <a:lnTo>
                      <a:pt x="517" y="494"/>
                    </a:lnTo>
                    <a:lnTo>
                      <a:pt x="478" y="441"/>
                    </a:lnTo>
                    <a:lnTo>
                      <a:pt x="448" y="401"/>
                    </a:lnTo>
                    <a:lnTo>
                      <a:pt x="431" y="373"/>
                    </a:lnTo>
                    <a:lnTo>
                      <a:pt x="424" y="376"/>
                    </a:lnTo>
                    <a:lnTo>
                      <a:pt x="404" y="476"/>
                    </a:lnTo>
                    <a:lnTo>
                      <a:pt x="390" y="556"/>
                    </a:lnTo>
                    <a:lnTo>
                      <a:pt x="411" y="668"/>
                    </a:lnTo>
                    <a:lnTo>
                      <a:pt x="425" y="746"/>
                    </a:lnTo>
                    <a:lnTo>
                      <a:pt x="449" y="876"/>
                    </a:lnTo>
                    <a:lnTo>
                      <a:pt x="467" y="974"/>
                    </a:lnTo>
                    <a:lnTo>
                      <a:pt x="474" y="982"/>
                    </a:lnTo>
                    <a:lnTo>
                      <a:pt x="487" y="985"/>
                    </a:lnTo>
                    <a:lnTo>
                      <a:pt x="505" y="988"/>
                    </a:lnTo>
                    <a:lnTo>
                      <a:pt x="522" y="993"/>
                    </a:lnTo>
                    <a:lnTo>
                      <a:pt x="538" y="1001"/>
                    </a:lnTo>
                    <a:lnTo>
                      <a:pt x="551" y="1011"/>
                    </a:lnTo>
                    <a:lnTo>
                      <a:pt x="563" y="1023"/>
                    </a:lnTo>
                    <a:lnTo>
                      <a:pt x="571" y="1035"/>
                    </a:lnTo>
                    <a:lnTo>
                      <a:pt x="574" y="1047"/>
                    </a:lnTo>
                    <a:lnTo>
                      <a:pt x="577" y="1060"/>
                    </a:lnTo>
                    <a:lnTo>
                      <a:pt x="378" y="1060"/>
                    </a:lnTo>
                    <a:lnTo>
                      <a:pt x="331" y="876"/>
                    </a:lnTo>
                    <a:lnTo>
                      <a:pt x="305" y="784"/>
                    </a:lnTo>
                    <a:lnTo>
                      <a:pt x="280" y="876"/>
                    </a:lnTo>
                    <a:lnTo>
                      <a:pt x="228" y="1061"/>
                    </a:lnTo>
                    <a:lnTo>
                      <a:pt x="30" y="1061"/>
                    </a:lnTo>
                    <a:lnTo>
                      <a:pt x="32" y="1045"/>
                    </a:lnTo>
                    <a:lnTo>
                      <a:pt x="37" y="1033"/>
                    </a:lnTo>
                    <a:lnTo>
                      <a:pt x="45" y="1021"/>
                    </a:lnTo>
                    <a:lnTo>
                      <a:pt x="56" y="1010"/>
                    </a:lnTo>
                    <a:lnTo>
                      <a:pt x="71" y="1000"/>
                    </a:lnTo>
                    <a:lnTo>
                      <a:pt x="88" y="992"/>
                    </a:lnTo>
                    <a:lnTo>
                      <a:pt x="106" y="986"/>
                    </a:lnTo>
                    <a:lnTo>
                      <a:pt x="129" y="981"/>
                    </a:lnTo>
                    <a:lnTo>
                      <a:pt x="142" y="968"/>
                    </a:lnTo>
                    <a:lnTo>
                      <a:pt x="160" y="876"/>
                    </a:lnTo>
                    <a:lnTo>
                      <a:pt x="184" y="746"/>
                    </a:lnTo>
                    <a:lnTo>
                      <a:pt x="197" y="668"/>
                    </a:lnTo>
                    <a:lnTo>
                      <a:pt x="216" y="556"/>
                    </a:lnTo>
                    <a:lnTo>
                      <a:pt x="203" y="476"/>
                    </a:lnTo>
                    <a:lnTo>
                      <a:pt x="179" y="376"/>
                    </a:lnTo>
                    <a:lnTo>
                      <a:pt x="174" y="373"/>
                    </a:lnTo>
                    <a:lnTo>
                      <a:pt x="164" y="389"/>
                    </a:lnTo>
                    <a:lnTo>
                      <a:pt x="142" y="422"/>
                    </a:lnTo>
                    <a:lnTo>
                      <a:pt x="119" y="453"/>
                    </a:lnTo>
                    <a:lnTo>
                      <a:pt x="88" y="496"/>
                    </a:lnTo>
                    <a:lnTo>
                      <a:pt x="87" y="510"/>
                    </a:lnTo>
                    <a:lnTo>
                      <a:pt x="88" y="523"/>
                    </a:lnTo>
                    <a:lnTo>
                      <a:pt x="90" y="536"/>
                    </a:lnTo>
                    <a:lnTo>
                      <a:pt x="88" y="555"/>
                    </a:lnTo>
                    <a:lnTo>
                      <a:pt x="85" y="575"/>
                    </a:lnTo>
                    <a:lnTo>
                      <a:pt x="77" y="597"/>
                    </a:lnTo>
                    <a:lnTo>
                      <a:pt x="72" y="607"/>
                    </a:lnTo>
                    <a:lnTo>
                      <a:pt x="66" y="614"/>
                    </a:lnTo>
                    <a:lnTo>
                      <a:pt x="60" y="621"/>
                    </a:lnTo>
                    <a:lnTo>
                      <a:pt x="52" y="627"/>
                    </a:lnTo>
                    <a:lnTo>
                      <a:pt x="45" y="630"/>
                    </a:lnTo>
                    <a:lnTo>
                      <a:pt x="37" y="632"/>
                    </a:lnTo>
                    <a:lnTo>
                      <a:pt x="31" y="629"/>
                    </a:lnTo>
                    <a:lnTo>
                      <a:pt x="27" y="621"/>
                    </a:lnTo>
                    <a:lnTo>
                      <a:pt x="18" y="615"/>
                    </a:lnTo>
                    <a:lnTo>
                      <a:pt x="12" y="610"/>
                    </a:lnTo>
                    <a:lnTo>
                      <a:pt x="7" y="600"/>
                    </a:lnTo>
                    <a:lnTo>
                      <a:pt x="4" y="589"/>
                    </a:lnTo>
                    <a:lnTo>
                      <a:pt x="2" y="576"/>
                    </a:lnTo>
                    <a:lnTo>
                      <a:pt x="0" y="559"/>
                    </a:lnTo>
                    <a:lnTo>
                      <a:pt x="1" y="544"/>
                    </a:lnTo>
                    <a:lnTo>
                      <a:pt x="5" y="529"/>
                    </a:lnTo>
                    <a:lnTo>
                      <a:pt x="13" y="517"/>
                    </a:lnTo>
                    <a:lnTo>
                      <a:pt x="26" y="508"/>
                    </a:lnTo>
                    <a:lnTo>
                      <a:pt x="39" y="498"/>
                    </a:lnTo>
                    <a:lnTo>
                      <a:pt x="61" y="466"/>
                    </a:lnTo>
                    <a:lnTo>
                      <a:pt x="91" y="416"/>
                    </a:lnTo>
                    <a:lnTo>
                      <a:pt x="102" y="389"/>
                    </a:lnTo>
                    <a:lnTo>
                      <a:pt x="114" y="344"/>
                    </a:lnTo>
                    <a:lnTo>
                      <a:pt x="126" y="304"/>
                    </a:lnTo>
                    <a:lnTo>
                      <a:pt x="146" y="254"/>
                    </a:lnTo>
                    <a:lnTo>
                      <a:pt x="161" y="227"/>
                    </a:lnTo>
                    <a:lnTo>
                      <a:pt x="196" y="213"/>
                    </a:lnTo>
                    <a:lnTo>
                      <a:pt x="238" y="202"/>
                    </a:lnTo>
                    <a:lnTo>
                      <a:pt x="255" y="185"/>
                    </a:lnTo>
                    <a:lnTo>
                      <a:pt x="264" y="1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51203" name="Rectangle 3"/>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04" name="Text Box 4"/>
          <p:cNvSpPr txBox="1">
            <a:spLocks noChangeArrowheads="1"/>
          </p:cNvSpPr>
          <p:nvPr/>
        </p:nvSpPr>
        <p:spPr bwMode="auto">
          <a:xfrm>
            <a:off x="457200" y="565150"/>
            <a:ext cx="837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Environment – environment interaction?</a:t>
            </a:r>
            <a:endParaRPr lang="en-US" sz="2400">
              <a:solidFill>
                <a:schemeClr val="tx1"/>
              </a:solidFill>
              <a:latin typeface="Comic Sans MS" charset="0"/>
            </a:endParaRPr>
          </a:p>
        </p:txBody>
      </p:sp>
      <p:sp>
        <p:nvSpPr>
          <p:cNvPr id="51205"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51206" name="Oval 6"/>
          <p:cNvSpPr>
            <a:spLocks noChangeArrowheads="1"/>
          </p:cNvSpPr>
          <p:nvPr/>
        </p:nvSpPr>
        <p:spPr bwMode="auto">
          <a:xfrm>
            <a:off x="2667000" y="4267200"/>
            <a:ext cx="2971800" cy="1371600"/>
          </a:xfrm>
          <a:prstGeom prst="ellipse">
            <a:avLst/>
          </a:prstGeom>
          <a:solidFill>
            <a:schemeClr val="accent1">
              <a:alpha val="49019"/>
            </a:schemeClr>
          </a:solidFill>
          <a:ln w="38100">
            <a:solidFill>
              <a:srgbClr val="000080"/>
            </a:solidFill>
            <a:round/>
            <a:headEnd/>
            <a:tailEnd/>
          </a:ln>
        </p:spPr>
        <p:txBody>
          <a:bodyPr wrap="none" anchor="ctr"/>
          <a:lstStyle/>
          <a:p>
            <a:pPr algn="ctr"/>
            <a:r>
              <a:rPr lang="en-US" b="1"/>
              <a:t>Psychosis</a:t>
            </a:r>
            <a:endParaRPr lang="en-US"/>
          </a:p>
        </p:txBody>
      </p:sp>
      <p:sp>
        <p:nvSpPr>
          <p:cNvPr id="51207" name="Oval 7"/>
          <p:cNvSpPr>
            <a:spLocks noChangeArrowheads="1"/>
          </p:cNvSpPr>
          <p:nvPr/>
        </p:nvSpPr>
        <p:spPr bwMode="auto">
          <a:xfrm>
            <a:off x="4800600" y="1828800"/>
            <a:ext cx="3276600" cy="1371600"/>
          </a:xfrm>
          <a:prstGeom prst="ellipse">
            <a:avLst/>
          </a:prstGeom>
          <a:solidFill>
            <a:schemeClr val="accent1">
              <a:alpha val="49019"/>
            </a:schemeClr>
          </a:solidFill>
          <a:ln w="38100">
            <a:solidFill>
              <a:srgbClr val="000080"/>
            </a:solidFill>
            <a:round/>
            <a:headEnd/>
            <a:tailEnd/>
          </a:ln>
        </p:spPr>
        <p:txBody>
          <a:bodyPr wrap="none" anchor="ctr"/>
          <a:lstStyle/>
          <a:p>
            <a:pPr algn="ctr"/>
            <a:r>
              <a:rPr lang="en-US" b="1"/>
              <a:t>Environment</a:t>
            </a:r>
            <a:endParaRPr lang="en-US"/>
          </a:p>
        </p:txBody>
      </p:sp>
      <p:sp>
        <p:nvSpPr>
          <p:cNvPr id="51208" name="Oval 8"/>
          <p:cNvSpPr>
            <a:spLocks noChangeArrowheads="1"/>
          </p:cNvSpPr>
          <p:nvPr/>
        </p:nvSpPr>
        <p:spPr bwMode="auto">
          <a:xfrm>
            <a:off x="533400" y="1752600"/>
            <a:ext cx="3200400" cy="1371600"/>
          </a:xfrm>
          <a:prstGeom prst="ellipse">
            <a:avLst/>
          </a:prstGeom>
          <a:solidFill>
            <a:schemeClr val="accent1">
              <a:alpha val="49019"/>
            </a:schemeClr>
          </a:solidFill>
          <a:ln w="38100">
            <a:solidFill>
              <a:srgbClr val="000080"/>
            </a:solidFill>
            <a:round/>
            <a:headEnd/>
            <a:tailEnd/>
          </a:ln>
        </p:spPr>
        <p:txBody>
          <a:bodyPr wrap="none" anchor="ctr"/>
          <a:lstStyle/>
          <a:p>
            <a:pPr algn="ctr"/>
            <a:r>
              <a:rPr lang="en-US" b="1"/>
              <a:t>Environment</a:t>
            </a:r>
            <a:endParaRPr lang="en-US"/>
          </a:p>
        </p:txBody>
      </p:sp>
      <p:sp>
        <p:nvSpPr>
          <p:cNvPr id="51209" name="Line 9"/>
          <p:cNvSpPr>
            <a:spLocks noChangeShapeType="1"/>
          </p:cNvSpPr>
          <p:nvPr/>
        </p:nvSpPr>
        <p:spPr bwMode="auto">
          <a:xfrm>
            <a:off x="3810000" y="2514600"/>
            <a:ext cx="838200" cy="0"/>
          </a:xfrm>
          <a:prstGeom prst="line">
            <a:avLst/>
          </a:prstGeom>
          <a:noFill/>
          <a:ln w="44450">
            <a:solidFill>
              <a:srgbClr val="E2513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0" name="Line 10"/>
          <p:cNvSpPr>
            <a:spLocks noChangeShapeType="1"/>
          </p:cNvSpPr>
          <p:nvPr/>
        </p:nvSpPr>
        <p:spPr bwMode="auto">
          <a:xfrm>
            <a:off x="4267200" y="2514600"/>
            <a:ext cx="0" cy="1676400"/>
          </a:xfrm>
          <a:prstGeom prst="line">
            <a:avLst/>
          </a:prstGeom>
          <a:noFill/>
          <a:ln w="44450">
            <a:solidFill>
              <a:srgbClr val="E2513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6"/>
          <p:cNvSpPr>
            <a:spLocks/>
          </p:cNvSpPr>
          <p:nvPr/>
        </p:nvSpPr>
        <p:spPr bwMode="auto">
          <a:xfrm>
            <a:off x="1524000" y="2895600"/>
            <a:ext cx="6553200" cy="2755900"/>
          </a:xfrm>
          <a:custGeom>
            <a:avLst/>
            <a:gdLst>
              <a:gd name="T0" fmla="*/ 0 w 4128"/>
              <a:gd name="T1" fmla="*/ 2438400 h 1736"/>
              <a:gd name="T2" fmla="*/ 533400 w 4128"/>
              <a:gd name="T3" fmla="*/ 1371600 h 1736"/>
              <a:gd name="T4" fmla="*/ 1066800 w 4128"/>
              <a:gd name="T5" fmla="*/ 2438400 h 1736"/>
              <a:gd name="T6" fmla="*/ 1828800 w 4128"/>
              <a:gd name="T7" fmla="*/ 1066800 h 1736"/>
              <a:gd name="T8" fmla="*/ 2514600 w 4128"/>
              <a:gd name="T9" fmla="*/ 2438400 h 1736"/>
              <a:gd name="T10" fmla="*/ 3429000 w 4128"/>
              <a:gd name="T11" fmla="*/ 685800 h 1736"/>
              <a:gd name="T12" fmla="*/ 4191000 w 4128"/>
              <a:gd name="T13" fmla="*/ 2438400 h 1736"/>
              <a:gd name="T14" fmla="*/ 5181600 w 4128"/>
              <a:gd name="T15" fmla="*/ 0 h 1736"/>
              <a:gd name="T16" fmla="*/ 6019800 w 4128"/>
              <a:gd name="T17" fmla="*/ 2438400 h 1736"/>
              <a:gd name="T18" fmla="*/ 6553200 w 4128"/>
              <a:gd name="T19" fmla="*/ 1905000 h 17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28"/>
              <a:gd name="T31" fmla="*/ 0 h 1736"/>
              <a:gd name="T32" fmla="*/ 4128 w 4128"/>
              <a:gd name="T33" fmla="*/ 1736 h 17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28" h="1736">
                <a:moveTo>
                  <a:pt x="0" y="1536"/>
                </a:moveTo>
                <a:cubicBezTo>
                  <a:pt x="112" y="1200"/>
                  <a:pt x="224" y="864"/>
                  <a:pt x="336" y="864"/>
                </a:cubicBezTo>
                <a:cubicBezTo>
                  <a:pt x="448" y="864"/>
                  <a:pt x="536" y="1568"/>
                  <a:pt x="672" y="1536"/>
                </a:cubicBezTo>
                <a:cubicBezTo>
                  <a:pt x="808" y="1504"/>
                  <a:pt x="1000" y="672"/>
                  <a:pt x="1152" y="672"/>
                </a:cubicBezTo>
                <a:cubicBezTo>
                  <a:pt x="1304" y="672"/>
                  <a:pt x="1416" y="1576"/>
                  <a:pt x="1584" y="1536"/>
                </a:cubicBezTo>
                <a:cubicBezTo>
                  <a:pt x="1752" y="1496"/>
                  <a:pt x="1984" y="432"/>
                  <a:pt x="2160" y="432"/>
                </a:cubicBezTo>
                <a:cubicBezTo>
                  <a:pt x="2336" y="432"/>
                  <a:pt x="2456" y="1608"/>
                  <a:pt x="2640" y="1536"/>
                </a:cubicBezTo>
                <a:cubicBezTo>
                  <a:pt x="2824" y="1464"/>
                  <a:pt x="3072" y="0"/>
                  <a:pt x="3264" y="0"/>
                </a:cubicBezTo>
                <a:cubicBezTo>
                  <a:pt x="3456" y="0"/>
                  <a:pt x="3648" y="1336"/>
                  <a:pt x="3792" y="1536"/>
                </a:cubicBezTo>
                <a:cubicBezTo>
                  <a:pt x="3936" y="1736"/>
                  <a:pt x="4032" y="1468"/>
                  <a:pt x="4128" y="1200"/>
                </a:cubicBezTo>
              </a:path>
            </a:pathLst>
          </a:cu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51" name="Line 7"/>
          <p:cNvSpPr>
            <a:spLocks noChangeShapeType="1"/>
          </p:cNvSpPr>
          <p:nvPr/>
        </p:nvSpPr>
        <p:spPr bwMode="auto">
          <a:xfrm flipV="1">
            <a:off x="1143000" y="5334000"/>
            <a:ext cx="381000" cy="609600"/>
          </a:xfrm>
          <a:prstGeom prst="line">
            <a:avLst/>
          </a:prstGeom>
          <a:noFill/>
          <a:ln w="38100">
            <a:solidFill>
              <a:srgbClr val="E2513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2" name="Rectangle 8"/>
          <p:cNvSpPr>
            <a:spLocks noChangeArrowheads="1"/>
          </p:cNvSpPr>
          <p:nvPr/>
        </p:nvSpPr>
        <p:spPr bwMode="auto">
          <a:xfrm>
            <a:off x="2514600" y="2590800"/>
            <a:ext cx="6019800" cy="3124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3253" name="Text Box 9"/>
          <p:cNvSpPr txBox="1">
            <a:spLocks noChangeArrowheads="1"/>
          </p:cNvSpPr>
          <p:nvPr/>
        </p:nvSpPr>
        <p:spPr bwMode="auto">
          <a:xfrm>
            <a:off x="2667000" y="2187575"/>
            <a:ext cx="3919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4000" b="1">
                <a:solidFill>
                  <a:srgbClr val="000080"/>
                </a:solidFill>
              </a:rPr>
              <a:t>Sensitization</a:t>
            </a:r>
            <a:endParaRPr lang="en-US" sz="4000">
              <a:solidFill>
                <a:srgbClr val="000080"/>
              </a:solidFill>
              <a:latin typeface="Comic Sans MS" charset="0"/>
            </a:endParaRPr>
          </a:p>
        </p:txBody>
      </p:sp>
      <p:sp>
        <p:nvSpPr>
          <p:cNvPr id="53254" name="Text Box 10"/>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53255" name="Rectangle 11"/>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3256" name="Text Box 5"/>
          <p:cNvSpPr txBox="1">
            <a:spLocks noChangeArrowheads="1"/>
          </p:cNvSpPr>
          <p:nvPr/>
        </p:nvSpPr>
        <p:spPr bwMode="auto">
          <a:xfrm>
            <a:off x="457200" y="565150"/>
            <a:ext cx="3021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Sensitization?</a:t>
            </a:r>
            <a:endParaRPr lang="en-US" sz="2400">
              <a:solidFill>
                <a:schemeClr val="tx1"/>
              </a:solidFill>
              <a:latin typeface="Comic Sans MS" charset="0"/>
            </a:endParaRPr>
          </a:p>
        </p:txBody>
      </p:sp>
      <p:sp>
        <p:nvSpPr>
          <p:cNvPr id="53257" name="Rectangle 12"/>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2" name="TextBox 1"/>
          <p:cNvSpPr txBox="1"/>
          <p:nvPr/>
        </p:nvSpPr>
        <p:spPr>
          <a:xfrm>
            <a:off x="6023552" y="6525344"/>
            <a:ext cx="2362020" cy="461665"/>
          </a:xfrm>
          <a:prstGeom prst="rect">
            <a:avLst/>
          </a:prstGeom>
          <a:noFill/>
        </p:spPr>
        <p:txBody>
          <a:bodyPr wrap="none" rtlCol="0">
            <a:spAutoFit/>
          </a:bodyPr>
          <a:lstStyle/>
          <a:p>
            <a:r>
              <a:rPr lang="en-US" sz="1200" dirty="0" err="1">
                <a:solidFill>
                  <a:schemeClr val="tx1"/>
                </a:solidFill>
                <a:latin typeface="+mj-lt"/>
              </a:rPr>
              <a:t>Collip</a:t>
            </a:r>
            <a:r>
              <a:rPr lang="en-US" sz="1200" dirty="0">
                <a:solidFill>
                  <a:schemeClr val="tx1"/>
                </a:solidFill>
                <a:latin typeface="+mj-lt"/>
              </a:rPr>
              <a:t> et al, 2008, </a:t>
            </a:r>
            <a:r>
              <a:rPr lang="en-US" sz="1200" dirty="0" err="1">
                <a:solidFill>
                  <a:schemeClr val="tx1"/>
                </a:solidFill>
                <a:latin typeface="+mj-lt"/>
              </a:rPr>
              <a:t>Schiz</a:t>
            </a:r>
            <a:r>
              <a:rPr lang="en-US" sz="1200" dirty="0">
                <a:solidFill>
                  <a:schemeClr val="tx1"/>
                </a:solidFill>
                <a:latin typeface="+mj-lt"/>
              </a:rPr>
              <a:t> Bull</a:t>
            </a:r>
          </a:p>
          <a:p>
            <a:endParaRPr lang="en-US" sz="1200" dirty="0">
              <a:solidFill>
                <a:schemeClr val="tx1"/>
              </a:solidFill>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reeform 2"/>
          <p:cNvSpPr>
            <a:spLocks/>
          </p:cNvSpPr>
          <p:nvPr/>
        </p:nvSpPr>
        <p:spPr bwMode="auto">
          <a:xfrm>
            <a:off x="1524000" y="2895600"/>
            <a:ext cx="6553200" cy="2755900"/>
          </a:xfrm>
          <a:custGeom>
            <a:avLst/>
            <a:gdLst>
              <a:gd name="T0" fmla="*/ 0 w 4128"/>
              <a:gd name="T1" fmla="*/ 2438400 h 1736"/>
              <a:gd name="T2" fmla="*/ 533400 w 4128"/>
              <a:gd name="T3" fmla="*/ 1371600 h 1736"/>
              <a:gd name="T4" fmla="*/ 1066800 w 4128"/>
              <a:gd name="T5" fmla="*/ 2438400 h 1736"/>
              <a:gd name="T6" fmla="*/ 1828800 w 4128"/>
              <a:gd name="T7" fmla="*/ 1066800 h 1736"/>
              <a:gd name="T8" fmla="*/ 2514600 w 4128"/>
              <a:gd name="T9" fmla="*/ 2438400 h 1736"/>
              <a:gd name="T10" fmla="*/ 3429000 w 4128"/>
              <a:gd name="T11" fmla="*/ 685800 h 1736"/>
              <a:gd name="T12" fmla="*/ 4191000 w 4128"/>
              <a:gd name="T13" fmla="*/ 2438400 h 1736"/>
              <a:gd name="T14" fmla="*/ 5181600 w 4128"/>
              <a:gd name="T15" fmla="*/ 0 h 1736"/>
              <a:gd name="T16" fmla="*/ 6019800 w 4128"/>
              <a:gd name="T17" fmla="*/ 2438400 h 1736"/>
              <a:gd name="T18" fmla="*/ 6553200 w 4128"/>
              <a:gd name="T19" fmla="*/ 1905000 h 17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28"/>
              <a:gd name="T31" fmla="*/ 0 h 1736"/>
              <a:gd name="T32" fmla="*/ 4128 w 4128"/>
              <a:gd name="T33" fmla="*/ 1736 h 17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28" h="1736">
                <a:moveTo>
                  <a:pt x="0" y="1536"/>
                </a:moveTo>
                <a:cubicBezTo>
                  <a:pt x="112" y="1200"/>
                  <a:pt x="224" y="864"/>
                  <a:pt x="336" y="864"/>
                </a:cubicBezTo>
                <a:cubicBezTo>
                  <a:pt x="448" y="864"/>
                  <a:pt x="536" y="1568"/>
                  <a:pt x="672" y="1536"/>
                </a:cubicBezTo>
                <a:cubicBezTo>
                  <a:pt x="808" y="1504"/>
                  <a:pt x="1000" y="672"/>
                  <a:pt x="1152" y="672"/>
                </a:cubicBezTo>
                <a:cubicBezTo>
                  <a:pt x="1304" y="672"/>
                  <a:pt x="1416" y="1576"/>
                  <a:pt x="1584" y="1536"/>
                </a:cubicBezTo>
                <a:cubicBezTo>
                  <a:pt x="1752" y="1496"/>
                  <a:pt x="1984" y="432"/>
                  <a:pt x="2160" y="432"/>
                </a:cubicBezTo>
                <a:cubicBezTo>
                  <a:pt x="2336" y="432"/>
                  <a:pt x="2456" y="1608"/>
                  <a:pt x="2640" y="1536"/>
                </a:cubicBezTo>
                <a:cubicBezTo>
                  <a:pt x="2824" y="1464"/>
                  <a:pt x="3072" y="0"/>
                  <a:pt x="3264" y="0"/>
                </a:cubicBezTo>
                <a:cubicBezTo>
                  <a:pt x="3456" y="0"/>
                  <a:pt x="3648" y="1336"/>
                  <a:pt x="3792" y="1536"/>
                </a:cubicBezTo>
                <a:cubicBezTo>
                  <a:pt x="3936" y="1736"/>
                  <a:pt x="4032" y="1468"/>
                  <a:pt x="4128" y="1200"/>
                </a:cubicBezTo>
              </a:path>
            </a:pathLst>
          </a:cu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299" name="Line 3"/>
          <p:cNvSpPr>
            <a:spLocks noChangeShapeType="1"/>
          </p:cNvSpPr>
          <p:nvPr/>
        </p:nvSpPr>
        <p:spPr bwMode="auto">
          <a:xfrm flipV="1">
            <a:off x="1143000" y="5334000"/>
            <a:ext cx="381000" cy="609600"/>
          </a:xfrm>
          <a:prstGeom prst="line">
            <a:avLst/>
          </a:prstGeom>
          <a:noFill/>
          <a:ln w="38100">
            <a:solidFill>
              <a:srgbClr val="E2513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0" name="Text Box 5"/>
          <p:cNvSpPr txBox="1">
            <a:spLocks noChangeArrowheads="1"/>
          </p:cNvSpPr>
          <p:nvPr/>
        </p:nvSpPr>
        <p:spPr bwMode="auto">
          <a:xfrm>
            <a:off x="2667000" y="2187575"/>
            <a:ext cx="3919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4000" b="1">
                <a:solidFill>
                  <a:srgbClr val="000080"/>
                </a:solidFill>
              </a:rPr>
              <a:t>Sensitization</a:t>
            </a:r>
            <a:endParaRPr lang="en-US" sz="4000">
              <a:solidFill>
                <a:srgbClr val="000080"/>
              </a:solidFill>
              <a:latin typeface="Comic Sans MS" charset="0"/>
            </a:endParaRPr>
          </a:p>
        </p:txBody>
      </p:sp>
      <p:sp>
        <p:nvSpPr>
          <p:cNvPr id="55301" name="Text Box 6"/>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55302" name="Rectangle 7"/>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5303" name="Text Box 8"/>
          <p:cNvSpPr txBox="1">
            <a:spLocks noChangeArrowheads="1"/>
          </p:cNvSpPr>
          <p:nvPr/>
        </p:nvSpPr>
        <p:spPr bwMode="auto">
          <a:xfrm>
            <a:off x="457200" y="565150"/>
            <a:ext cx="3021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Sensitization?</a:t>
            </a:r>
            <a:endParaRPr lang="en-US" sz="2400">
              <a:solidFill>
                <a:schemeClr val="tx1"/>
              </a:solidFill>
              <a:latin typeface="Comic Sans MS" charset="0"/>
            </a:endParaRPr>
          </a:p>
        </p:txBody>
      </p:sp>
      <p:sp>
        <p:nvSpPr>
          <p:cNvPr id="55304" name="Rectangle 9"/>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55305" name="Line 10"/>
          <p:cNvSpPr>
            <a:spLocks noChangeShapeType="1"/>
          </p:cNvSpPr>
          <p:nvPr/>
        </p:nvSpPr>
        <p:spPr bwMode="auto">
          <a:xfrm flipV="1">
            <a:off x="2209800" y="5334000"/>
            <a:ext cx="381000" cy="609600"/>
          </a:xfrm>
          <a:prstGeom prst="line">
            <a:avLst/>
          </a:prstGeom>
          <a:noFill/>
          <a:ln w="38100">
            <a:solidFill>
              <a:srgbClr val="E2513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6" name="Line 11"/>
          <p:cNvSpPr>
            <a:spLocks noChangeShapeType="1"/>
          </p:cNvSpPr>
          <p:nvPr/>
        </p:nvSpPr>
        <p:spPr bwMode="auto">
          <a:xfrm flipV="1">
            <a:off x="3657600" y="5334000"/>
            <a:ext cx="381000" cy="609600"/>
          </a:xfrm>
          <a:prstGeom prst="line">
            <a:avLst/>
          </a:prstGeom>
          <a:noFill/>
          <a:ln w="38100">
            <a:solidFill>
              <a:srgbClr val="E2513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7" name="Line 12"/>
          <p:cNvSpPr>
            <a:spLocks noChangeShapeType="1"/>
          </p:cNvSpPr>
          <p:nvPr/>
        </p:nvSpPr>
        <p:spPr bwMode="auto">
          <a:xfrm flipV="1">
            <a:off x="5334000" y="5334000"/>
            <a:ext cx="381000" cy="609600"/>
          </a:xfrm>
          <a:prstGeom prst="line">
            <a:avLst/>
          </a:prstGeom>
          <a:noFill/>
          <a:ln w="38100">
            <a:solidFill>
              <a:srgbClr val="E2513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Box 11"/>
          <p:cNvSpPr txBox="1"/>
          <p:nvPr/>
        </p:nvSpPr>
        <p:spPr>
          <a:xfrm>
            <a:off x="6023552" y="6525344"/>
            <a:ext cx="2362020" cy="461665"/>
          </a:xfrm>
          <a:prstGeom prst="rect">
            <a:avLst/>
          </a:prstGeom>
          <a:noFill/>
        </p:spPr>
        <p:txBody>
          <a:bodyPr wrap="none" rtlCol="0">
            <a:spAutoFit/>
          </a:bodyPr>
          <a:lstStyle/>
          <a:p>
            <a:r>
              <a:rPr lang="en-US" sz="1200" dirty="0" err="1">
                <a:solidFill>
                  <a:schemeClr val="tx1"/>
                </a:solidFill>
                <a:latin typeface="+mj-lt"/>
              </a:rPr>
              <a:t>Collip</a:t>
            </a:r>
            <a:r>
              <a:rPr lang="en-US" sz="1200" dirty="0">
                <a:solidFill>
                  <a:schemeClr val="tx1"/>
                </a:solidFill>
                <a:latin typeface="+mj-lt"/>
              </a:rPr>
              <a:t> et al, 2008, </a:t>
            </a:r>
            <a:r>
              <a:rPr lang="en-US" sz="1200" dirty="0" err="1">
                <a:solidFill>
                  <a:schemeClr val="tx1"/>
                </a:solidFill>
                <a:latin typeface="+mj-lt"/>
              </a:rPr>
              <a:t>Schiz</a:t>
            </a:r>
            <a:r>
              <a:rPr lang="en-US" sz="1200" dirty="0">
                <a:solidFill>
                  <a:schemeClr val="tx1"/>
                </a:solidFill>
                <a:latin typeface="+mj-lt"/>
              </a:rPr>
              <a:t> Bull</a:t>
            </a:r>
          </a:p>
          <a:p>
            <a:endParaRPr lang="en-US" sz="1200" dirty="0">
              <a:solidFill>
                <a:schemeClr val="tx1"/>
              </a:solidFill>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2514600" y="2590800"/>
            <a:ext cx="6019800" cy="3124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7347" name="Text Box 6"/>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57348" name="Rectangle 7"/>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349" name="Text Box 8"/>
          <p:cNvSpPr txBox="1">
            <a:spLocks noChangeArrowheads="1"/>
          </p:cNvSpPr>
          <p:nvPr/>
        </p:nvSpPr>
        <p:spPr bwMode="auto">
          <a:xfrm>
            <a:off x="457200" y="565150"/>
            <a:ext cx="4179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Trauma x cannabis?</a:t>
            </a:r>
            <a:endParaRPr lang="en-US" sz="2400">
              <a:solidFill>
                <a:schemeClr val="tx1"/>
              </a:solidFill>
              <a:latin typeface="Comic Sans MS" charset="0"/>
            </a:endParaRPr>
          </a:p>
        </p:txBody>
      </p:sp>
      <p:sp>
        <p:nvSpPr>
          <p:cNvPr id="57350" name="Rectangle 9"/>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57351" name="Line 28"/>
          <p:cNvSpPr>
            <a:spLocks noChangeShapeType="1"/>
          </p:cNvSpPr>
          <p:nvPr/>
        </p:nvSpPr>
        <p:spPr bwMode="auto">
          <a:xfrm>
            <a:off x="3429000" y="2057400"/>
            <a:ext cx="4267200" cy="0"/>
          </a:xfrm>
          <a:prstGeom prst="line">
            <a:avLst/>
          </a:prstGeom>
          <a:noFill/>
          <a:ln w="57150">
            <a:solidFill>
              <a:srgbClr val="E25132"/>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7352" name="Line 29"/>
          <p:cNvSpPr>
            <a:spLocks noChangeShapeType="1"/>
          </p:cNvSpPr>
          <p:nvPr/>
        </p:nvSpPr>
        <p:spPr bwMode="auto">
          <a:xfrm>
            <a:off x="2590800" y="5334000"/>
            <a:ext cx="5638800" cy="0"/>
          </a:xfrm>
          <a:prstGeom prst="line">
            <a:avLst/>
          </a:prstGeom>
          <a:noFill/>
          <a:ln w="57150">
            <a:solidFill>
              <a:srgbClr val="E25132"/>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7353" name="Text Box 30"/>
          <p:cNvSpPr txBox="1">
            <a:spLocks noChangeArrowheads="1"/>
          </p:cNvSpPr>
          <p:nvPr/>
        </p:nvSpPr>
        <p:spPr bwMode="auto">
          <a:xfrm>
            <a:off x="3962400" y="1371600"/>
            <a:ext cx="2743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80000"/>
              </a:lnSpc>
              <a:spcBef>
                <a:spcPct val="50000"/>
              </a:spcBef>
            </a:pPr>
            <a:r>
              <a:rPr lang="en-US" sz="2800" b="1">
                <a:solidFill>
                  <a:srgbClr val="0E026A"/>
                </a:solidFill>
                <a:latin typeface="Arial" charset="0"/>
              </a:rPr>
              <a:t>Cannabis</a:t>
            </a:r>
            <a:endParaRPr lang="en-GB" sz="3600" b="1">
              <a:solidFill>
                <a:srgbClr val="0E026A"/>
              </a:solidFill>
              <a:latin typeface="Arial" charset="0"/>
            </a:endParaRPr>
          </a:p>
        </p:txBody>
      </p:sp>
      <p:sp>
        <p:nvSpPr>
          <p:cNvPr id="57354" name="Text Box 35"/>
          <p:cNvSpPr txBox="1">
            <a:spLocks noChangeArrowheads="1"/>
          </p:cNvSpPr>
          <p:nvPr/>
        </p:nvSpPr>
        <p:spPr bwMode="auto">
          <a:xfrm>
            <a:off x="2286000" y="5410200"/>
            <a:ext cx="6629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80000"/>
              </a:lnSpc>
              <a:spcBef>
                <a:spcPct val="50000"/>
              </a:spcBef>
            </a:pPr>
            <a:r>
              <a:rPr lang="en-US" sz="2800" b="1">
                <a:solidFill>
                  <a:srgbClr val="0E0363"/>
                </a:solidFill>
                <a:latin typeface="Arial" charset="0"/>
              </a:rPr>
              <a:t>Psychotic symptoms (CAPE)</a:t>
            </a:r>
            <a:endParaRPr lang="en-GB" sz="2800" b="1">
              <a:solidFill>
                <a:srgbClr val="0E0363"/>
              </a:solidFill>
              <a:latin typeface="Arial" charset="0"/>
            </a:endParaRPr>
          </a:p>
        </p:txBody>
      </p:sp>
      <p:grpSp>
        <p:nvGrpSpPr>
          <p:cNvPr id="2" name="Group 25"/>
          <p:cNvGrpSpPr>
            <a:grpSpLocks/>
          </p:cNvGrpSpPr>
          <p:nvPr/>
        </p:nvGrpSpPr>
        <p:grpSpPr bwMode="auto">
          <a:xfrm>
            <a:off x="2438400" y="2514600"/>
            <a:ext cx="2970213" cy="2603500"/>
            <a:chOff x="1536" y="1584"/>
            <a:chExt cx="1871" cy="1640"/>
          </a:xfrm>
        </p:grpSpPr>
        <p:sp>
          <p:nvSpPr>
            <p:cNvPr id="57364" name="Text Box 31"/>
            <p:cNvSpPr txBox="1">
              <a:spLocks noChangeArrowheads="1"/>
            </p:cNvSpPr>
            <p:nvPr/>
          </p:nvSpPr>
          <p:spPr bwMode="auto">
            <a:xfrm>
              <a:off x="1536" y="2112"/>
              <a:ext cx="1871"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90000"/>
                </a:lnSpc>
                <a:spcBef>
                  <a:spcPct val="50000"/>
                </a:spcBef>
              </a:pPr>
              <a:r>
                <a:rPr lang="en-US" sz="2400" b="1">
                  <a:solidFill>
                    <a:schemeClr val="tx1"/>
                  </a:solidFill>
                  <a:latin typeface="Arial" charset="0"/>
                </a:rPr>
                <a:t>No childhood trauma</a:t>
              </a:r>
              <a:endParaRPr lang="en-GB" sz="2400" b="1">
                <a:solidFill>
                  <a:schemeClr val="tx1"/>
                </a:solidFill>
                <a:latin typeface="Arial" charset="0"/>
              </a:endParaRPr>
            </a:p>
          </p:txBody>
        </p:sp>
        <p:sp>
          <p:nvSpPr>
            <p:cNvPr id="57365" name="Line 33"/>
            <p:cNvSpPr>
              <a:spLocks noChangeShapeType="1"/>
            </p:cNvSpPr>
            <p:nvPr/>
          </p:nvSpPr>
          <p:spPr bwMode="auto">
            <a:xfrm flipH="1">
              <a:off x="2640" y="1584"/>
              <a:ext cx="399" cy="448"/>
            </a:xfrm>
            <a:prstGeom prst="line">
              <a:avLst/>
            </a:prstGeom>
            <a:noFill/>
            <a:ln w="79375">
              <a:solidFill>
                <a:schemeClr val="tx1"/>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7366" name="Line 36"/>
            <p:cNvSpPr>
              <a:spLocks noChangeShapeType="1"/>
            </p:cNvSpPr>
            <p:nvPr/>
          </p:nvSpPr>
          <p:spPr bwMode="auto">
            <a:xfrm>
              <a:off x="2400" y="2592"/>
              <a:ext cx="7" cy="632"/>
            </a:xfrm>
            <a:prstGeom prst="line">
              <a:avLst/>
            </a:prstGeom>
            <a:noFill/>
            <a:ln w="79375">
              <a:solidFill>
                <a:schemeClr val="tx1"/>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 name="Group 26"/>
          <p:cNvGrpSpPr>
            <a:grpSpLocks/>
          </p:cNvGrpSpPr>
          <p:nvPr/>
        </p:nvGrpSpPr>
        <p:grpSpPr bwMode="auto">
          <a:xfrm>
            <a:off x="5791200" y="2438400"/>
            <a:ext cx="3124200" cy="2743200"/>
            <a:chOff x="3648" y="1536"/>
            <a:chExt cx="1968" cy="1728"/>
          </a:xfrm>
        </p:grpSpPr>
        <p:sp>
          <p:nvSpPr>
            <p:cNvPr id="57361" name="Text Box 32"/>
            <p:cNvSpPr txBox="1">
              <a:spLocks noChangeArrowheads="1"/>
            </p:cNvSpPr>
            <p:nvPr/>
          </p:nvSpPr>
          <p:spPr bwMode="auto">
            <a:xfrm>
              <a:off x="3648" y="2112"/>
              <a:ext cx="196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90000"/>
                </a:lnSpc>
                <a:spcBef>
                  <a:spcPct val="50000"/>
                </a:spcBef>
              </a:pPr>
              <a:r>
                <a:rPr lang="en-US" sz="2400" b="1">
                  <a:solidFill>
                    <a:srgbClr val="333333"/>
                  </a:solidFill>
                  <a:latin typeface="Arial" charset="0"/>
                </a:rPr>
                <a:t>Childhood trauma</a:t>
              </a:r>
              <a:endParaRPr lang="en-GB" sz="2400" b="1">
                <a:solidFill>
                  <a:srgbClr val="333333"/>
                </a:solidFill>
                <a:latin typeface="Arial" charset="0"/>
              </a:endParaRPr>
            </a:p>
          </p:txBody>
        </p:sp>
        <p:sp>
          <p:nvSpPr>
            <p:cNvPr id="57362" name="Line 34"/>
            <p:cNvSpPr>
              <a:spLocks noChangeShapeType="1"/>
            </p:cNvSpPr>
            <p:nvPr/>
          </p:nvSpPr>
          <p:spPr bwMode="auto">
            <a:xfrm>
              <a:off x="3888" y="1536"/>
              <a:ext cx="398" cy="448"/>
            </a:xfrm>
            <a:prstGeom prst="line">
              <a:avLst/>
            </a:prstGeom>
            <a:noFill/>
            <a:ln w="79375">
              <a:solidFill>
                <a:schemeClr val="bg2"/>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7363" name="Line 37"/>
            <p:cNvSpPr>
              <a:spLocks noChangeShapeType="1"/>
            </p:cNvSpPr>
            <p:nvPr/>
          </p:nvSpPr>
          <p:spPr bwMode="auto">
            <a:xfrm>
              <a:off x="4656" y="2592"/>
              <a:ext cx="0" cy="672"/>
            </a:xfrm>
            <a:prstGeom prst="line">
              <a:avLst/>
            </a:prstGeom>
            <a:noFill/>
            <a:ln w="79375">
              <a:solidFill>
                <a:srgbClr val="5F5F5F"/>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sp>
        <p:nvSpPr>
          <p:cNvPr id="57357" name="Text Box 39"/>
          <p:cNvSpPr txBox="1">
            <a:spLocks noChangeArrowheads="1"/>
          </p:cNvSpPr>
          <p:nvPr/>
        </p:nvSpPr>
        <p:spPr bwMode="auto">
          <a:xfrm>
            <a:off x="128588" y="3290888"/>
            <a:ext cx="96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000" b="1">
                <a:solidFill>
                  <a:srgbClr val="FF0000"/>
                </a:solidFill>
                <a:latin typeface="Arial" charset="0"/>
              </a:rPr>
              <a:t>Age 7:</a:t>
            </a:r>
          </a:p>
        </p:txBody>
      </p:sp>
      <p:sp>
        <p:nvSpPr>
          <p:cNvPr id="57358" name="Text Box 40"/>
          <p:cNvSpPr txBox="1">
            <a:spLocks noChangeArrowheads="1"/>
          </p:cNvSpPr>
          <p:nvPr/>
        </p:nvSpPr>
        <p:spPr bwMode="auto">
          <a:xfrm>
            <a:off x="228600" y="5348288"/>
            <a:ext cx="111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000" b="1">
                <a:solidFill>
                  <a:srgbClr val="FF0000"/>
                </a:solidFill>
                <a:latin typeface="Arial" charset="0"/>
              </a:rPr>
              <a:t>Age 19:</a:t>
            </a:r>
          </a:p>
        </p:txBody>
      </p:sp>
      <p:sp>
        <p:nvSpPr>
          <p:cNvPr id="57359" name="Text Box 41"/>
          <p:cNvSpPr txBox="1">
            <a:spLocks noChangeArrowheads="1"/>
          </p:cNvSpPr>
          <p:nvPr/>
        </p:nvSpPr>
        <p:spPr bwMode="auto">
          <a:xfrm>
            <a:off x="228600" y="1295400"/>
            <a:ext cx="3200400" cy="338138"/>
          </a:xfrm>
          <a:prstGeom prst="rect">
            <a:avLst/>
          </a:prstGeom>
          <a:solidFill>
            <a:schemeClr val="accent1"/>
          </a:solidFill>
          <a:ln w="25400">
            <a:solidFill>
              <a:srgbClr val="000080"/>
            </a:solidFill>
            <a:miter lim="800000"/>
            <a:headEnd/>
            <a:tailEnd/>
          </a:ln>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spcBef>
                <a:spcPct val="50000"/>
              </a:spcBef>
            </a:pPr>
            <a:r>
              <a:rPr lang="nl-NL" sz="1600">
                <a:solidFill>
                  <a:schemeClr val="tx1"/>
                </a:solidFill>
              </a:rPr>
              <a:t>Greek Birthcohort; N= 3500</a:t>
            </a:r>
          </a:p>
        </p:txBody>
      </p:sp>
      <p:sp>
        <p:nvSpPr>
          <p:cNvPr id="57360" name="Text Box 24"/>
          <p:cNvSpPr txBox="1">
            <a:spLocks noChangeArrowheads="1"/>
          </p:cNvSpPr>
          <p:nvPr/>
        </p:nvSpPr>
        <p:spPr bwMode="auto">
          <a:xfrm>
            <a:off x="6084168" y="6550025"/>
            <a:ext cx="25547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dirty="0" err="1">
                <a:solidFill>
                  <a:srgbClr val="000000"/>
                </a:solidFill>
              </a:rPr>
              <a:t>Konings</a:t>
            </a:r>
            <a:r>
              <a:rPr lang="en-US" sz="1200" dirty="0">
                <a:solidFill>
                  <a:srgbClr val="000000"/>
                </a:solidFill>
              </a:rPr>
              <a:t> et al, </a:t>
            </a:r>
            <a:r>
              <a:rPr lang="en-US" sz="1200" dirty="0" smtClean="0">
                <a:solidFill>
                  <a:srgbClr val="000000"/>
                </a:solidFill>
              </a:rPr>
              <a:t>Psych Med 2012</a:t>
            </a:r>
            <a:endParaRPr lang="en-US" sz="12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
          <p:cNvSpPr>
            <a:spLocks noChangeArrowheads="1"/>
          </p:cNvSpPr>
          <p:nvPr/>
        </p:nvSpPr>
        <p:spPr bwMode="auto">
          <a:xfrm>
            <a:off x="2514600" y="2590800"/>
            <a:ext cx="6019800" cy="3124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9396" name="Text Box 6"/>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59397" name="Rectangle 7"/>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398" name="Text Box 8"/>
          <p:cNvSpPr txBox="1">
            <a:spLocks noChangeArrowheads="1"/>
          </p:cNvSpPr>
          <p:nvPr/>
        </p:nvSpPr>
        <p:spPr bwMode="auto">
          <a:xfrm>
            <a:off x="457200" y="565150"/>
            <a:ext cx="3960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Trauma x cannabis</a:t>
            </a:r>
            <a:endParaRPr lang="en-US" sz="2400">
              <a:solidFill>
                <a:schemeClr val="tx1"/>
              </a:solidFill>
              <a:latin typeface="Comic Sans MS" charset="0"/>
            </a:endParaRPr>
          </a:p>
        </p:txBody>
      </p:sp>
      <p:sp>
        <p:nvSpPr>
          <p:cNvPr id="59399" name="Rectangle 9"/>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graphicFrame>
        <p:nvGraphicFramePr>
          <p:cNvPr id="3" name="Chart 2"/>
          <p:cNvGraphicFramePr/>
          <p:nvPr>
            <p:extLst>
              <p:ext uri="{D42A27DB-BD31-4B8C-83A1-F6EECF244321}">
                <p14:modId xmlns:p14="http://schemas.microsoft.com/office/powerpoint/2010/main" val="2366401580"/>
              </p:ext>
            </p:extLst>
          </p:nvPr>
        </p:nvGraphicFramePr>
        <p:xfrm>
          <a:off x="1547664" y="1772816"/>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491880" y="5405154"/>
            <a:ext cx="2740579" cy="400110"/>
          </a:xfrm>
          <a:prstGeom prst="rect">
            <a:avLst/>
          </a:prstGeom>
          <a:noFill/>
        </p:spPr>
        <p:txBody>
          <a:bodyPr wrap="none" rtlCol="0">
            <a:spAutoFit/>
          </a:bodyPr>
          <a:lstStyle/>
          <a:p>
            <a:r>
              <a:rPr lang="en-US" sz="2000" dirty="0" smtClean="0"/>
              <a:t>Maltreatment Age 7</a:t>
            </a:r>
            <a:endParaRPr lang="en-US" sz="2000" dirty="0"/>
          </a:p>
        </p:txBody>
      </p:sp>
      <p:sp>
        <p:nvSpPr>
          <p:cNvPr id="5" name="TextBox 4"/>
          <p:cNvSpPr txBox="1"/>
          <p:nvPr/>
        </p:nvSpPr>
        <p:spPr>
          <a:xfrm>
            <a:off x="467544" y="2276872"/>
            <a:ext cx="869824" cy="707886"/>
          </a:xfrm>
          <a:prstGeom prst="rect">
            <a:avLst/>
          </a:prstGeom>
          <a:noFill/>
        </p:spPr>
        <p:txBody>
          <a:bodyPr wrap="none" rtlCol="0">
            <a:spAutoFit/>
          </a:bodyPr>
          <a:lstStyle/>
          <a:p>
            <a:r>
              <a:rPr lang="en-US" sz="2000" dirty="0" smtClean="0"/>
              <a:t>CAPE</a:t>
            </a:r>
          </a:p>
          <a:p>
            <a:r>
              <a:rPr lang="en-US" sz="2000" dirty="0" smtClean="0"/>
              <a:t>score</a:t>
            </a:r>
            <a:endParaRPr lang="en-US" sz="2000" dirty="0"/>
          </a:p>
        </p:txBody>
      </p:sp>
      <p:sp>
        <p:nvSpPr>
          <p:cNvPr id="12" name="Text Box 24"/>
          <p:cNvSpPr txBox="1">
            <a:spLocks noChangeArrowheads="1"/>
          </p:cNvSpPr>
          <p:nvPr/>
        </p:nvSpPr>
        <p:spPr bwMode="auto">
          <a:xfrm>
            <a:off x="6084168" y="6550025"/>
            <a:ext cx="25547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dirty="0" err="1">
                <a:solidFill>
                  <a:srgbClr val="000000"/>
                </a:solidFill>
              </a:rPr>
              <a:t>Konings</a:t>
            </a:r>
            <a:r>
              <a:rPr lang="en-US" sz="1200" dirty="0">
                <a:solidFill>
                  <a:srgbClr val="000000"/>
                </a:solidFill>
              </a:rPr>
              <a:t> et al, </a:t>
            </a:r>
            <a:r>
              <a:rPr lang="en-US" sz="1200" dirty="0" smtClean="0">
                <a:solidFill>
                  <a:srgbClr val="000000"/>
                </a:solidFill>
              </a:rPr>
              <a:t>Psych Med 2012</a:t>
            </a:r>
            <a:endParaRPr lang="en-US" sz="12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67587" name="Rectangle 3"/>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88" name="Text Box 4"/>
          <p:cNvSpPr txBox="1">
            <a:spLocks noChangeArrowheads="1"/>
          </p:cNvSpPr>
          <p:nvPr/>
        </p:nvSpPr>
        <p:spPr bwMode="auto">
          <a:xfrm>
            <a:off x="304800" y="533400"/>
            <a:ext cx="5110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Trauma  &lt;- &gt; life events</a:t>
            </a:r>
            <a:endParaRPr lang="en-US" sz="2400">
              <a:solidFill>
                <a:schemeClr val="tx1"/>
              </a:solidFill>
              <a:latin typeface="Comic Sans MS" charset="0"/>
            </a:endParaRPr>
          </a:p>
        </p:txBody>
      </p:sp>
      <p:sp>
        <p:nvSpPr>
          <p:cNvPr id="67589"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201735" name="Text Box 7"/>
          <p:cNvSpPr txBox="1">
            <a:spLocks noChangeArrowheads="1"/>
          </p:cNvSpPr>
          <p:nvPr/>
        </p:nvSpPr>
        <p:spPr bwMode="auto">
          <a:xfrm>
            <a:off x="549275" y="2620144"/>
            <a:ext cx="1355725" cy="579438"/>
          </a:xfrm>
          <a:prstGeom prst="rect">
            <a:avLst/>
          </a:prstGeom>
          <a:noFill/>
          <a:ln w="9525">
            <a:noFill/>
            <a:miter lim="800000"/>
            <a:headEnd/>
            <a:tailEnd/>
          </a:ln>
          <a:effec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spcBef>
                <a:spcPct val="50000"/>
              </a:spcBef>
            </a:pPr>
            <a:r>
              <a:rPr lang="en-GB" b="1" dirty="0" smtClean="0">
                <a:solidFill>
                  <a:srgbClr val="E25132"/>
                </a:solidFill>
                <a:effectLst>
                  <a:outerShdw blurRad="38100" dist="38100" dir="2700000" algn="tl">
                    <a:srgbClr val="DDDDDD"/>
                  </a:outerShdw>
                </a:effectLst>
                <a:latin typeface="+mj-lt"/>
              </a:rPr>
              <a:t>T0</a:t>
            </a:r>
            <a:endParaRPr lang="en-GB" b="1" dirty="0">
              <a:solidFill>
                <a:srgbClr val="E25132"/>
              </a:solidFill>
              <a:effectLst>
                <a:outerShdw blurRad="38100" dist="38100" dir="2700000" algn="tl">
                  <a:srgbClr val="DDDDDD"/>
                </a:outerShdw>
              </a:effectLst>
              <a:latin typeface="+mj-lt"/>
            </a:endParaRPr>
          </a:p>
        </p:txBody>
      </p:sp>
      <p:sp>
        <p:nvSpPr>
          <p:cNvPr id="201736" name="Text Box 8"/>
          <p:cNvSpPr txBox="1">
            <a:spLocks noChangeArrowheads="1"/>
          </p:cNvSpPr>
          <p:nvPr/>
        </p:nvSpPr>
        <p:spPr bwMode="auto">
          <a:xfrm>
            <a:off x="323528" y="4725144"/>
            <a:ext cx="1872208" cy="584776"/>
          </a:xfrm>
          <a:prstGeom prst="rect">
            <a:avLst/>
          </a:prstGeom>
          <a:noFill/>
          <a:ln w="9525">
            <a:noFill/>
            <a:miter lim="800000"/>
            <a:headEnd/>
            <a:tailEnd/>
          </a:ln>
          <a:effectLst/>
        </p:spPr>
        <p:txBody>
          <a:bodyPr wrap="squar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spcBef>
                <a:spcPct val="50000"/>
              </a:spcBef>
            </a:pPr>
            <a:r>
              <a:rPr lang="en-GB" b="1" dirty="0" smtClean="0">
                <a:solidFill>
                  <a:srgbClr val="E25132"/>
                </a:solidFill>
                <a:effectLst>
                  <a:outerShdw blurRad="38100" dist="38100" dir="2700000" algn="tl">
                    <a:srgbClr val="DDDDDD"/>
                  </a:outerShdw>
                </a:effectLst>
                <a:latin typeface="+mj-lt"/>
              </a:rPr>
              <a:t>T1/T2</a:t>
            </a:r>
            <a:endParaRPr lang="en-GB" b="1" dirty="0">
              <a:solidFill>
                <a:srgbClr val="9A1D5C"/>
              </a:solidFill>
              <a:effectLst>
                <a:outerShdw blurRad="38100" dist="38100" dir="2700000" algn="tl">
                  <a:srgbClr val="DDDDDD"/>
                </a:outerShdw>
              </a:effectLst>
              <a:latin typeface="+mj-lt"/>
            </a:endParaRPr>
          </a:p>
        </p:txBody>
      </p:sp>
      <p:sp>
        <p:nvSpPr>
          <p:cNvPr id="67593" name="Text Box 9"/>
          <p:cNvSpPr txBox="1">
            <a:spLocks noChangeArrowheads="1"/>
          </p:cNvSpPr>
          <p:nvPr/>
        </p:nvSpPr>
        <p:spPr bwMode="auto">
          <a:xfrm>
            <a:off x="2555776" y="2420888"/>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nSpc>
                <a:spcPct val="80000"/>
              </a:lnSpc>
              <a:spcBef>
                <a:spcPct val="50000"/>
              </a:spcBef>
            </a:pPr>
            <a:r>
              <a:rPr lang="en-GB" sz="2400" b="1" dirty="0" smtClean="0">
                <a:solidFill>
                  <a:schemeClr val="tx1"/>
                </a:solidFill>
              </a:rPr>
              <a:t>Childhood trauma</a:t>
            </a:r>
            <a:endParaRPr lang="en-GB" sz="2400" b="1" dirty="0">
              <a:solidFill>
                <a:schemeClr val="tx1"/>
              </a:solidFill>
            </a:endParaRPr>
          </a:p>
        </p:txBody>
      </p:sp>
      <p:sp>
        <p:nvSpPr>
          <p:cNvPr id="201738" name="Text Box 10"/>
          <p:cNvSpPr txBox="1">
            <a:spLocks noChangeArrowheads="1"/>
          </p:cNvSpPr>
          <p:nvPr/>
        </p:nvSpPr>
        <p:spPr bwMode="auto">
          <a:xfrm>
            <a:off x="3692525" y="5134744"/>
            <a:ext cx="1858963" cy="384175"/>
          </a:xfrm>
          <a:prstGeom prst="rect">
            <a:avLst/>
          </a:prstGeom>
          <a:noFill/>
          <a:ln w="76200">
            <a:noFill/>
            <a:miter lim="800000"/>
            <a:headEnd/>
            <a:tailEnd/>
          </a:ln>
          <a:effec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80000"/>
              </a:lnSpc>
              <a:spcBef>
                <a:spcPct val="50000"/>
              </a:spcBef>
            </a:pPr>
            <a:r>
              <a:rPr lang="en-US" sz="2400" b="1">
                <a:solidFill>
                  <a:srgbClr val="000080"/>
                </a:solidFill>
              </a:rPr>
              <a:t>Psychosis</a:t>
            </a:r>
            <a:endParaRPr lang="en-US" sz="3600" b="1">
              <a:solidFill>
                <a:srgbClr val="000080"/>
              </a:solidFill>
              <a:effectLst>
                <a:outerShdw blurRad="38100" dist="38100" dir="2700000" algn="tl">
                  <a:srgbClr val="DDDDDD"/>
                </a:outerShdw>
              </a:effectLst>
              <a:latin typeface="Comic Sans MS" charset="0"/>
            </a:endParaRPr>
          </a:p>
        </p:txBody>
      </p:sp>
      <p:sp>
        <p:nvSpPr>
          <p:cNvPr id="67595" name="Rectangle 11"/>
          <p:cNvSpPr>
            <a:spLocks noChangeArrowheads="1"/>
          </p:cNvSpPr>
          <p:nvPr/>
        </p:nvSpPr>
        <p:spPr bwMode="auto">
          <a:xfrm>
            <a:off x="228600" y="1219200"/>
            <a:ext cx="4487416" cy="481608"/>
          </a:xfrm>
          <a:prstGeom prst="rect">
            <a:avLst/>
          </a:prstGeom>
          <a:solidFill>
            <a:schemeClr val="accent1"/>
          </a:solidFill>
          <a:ln w="25400">
            <a:solidFill>
              <a:srgbClr val="003366"/>
            </a:solidFill>
            <a:miter lim="800000"/>
            <a:headEnd/>
            <a:tailEnd/>
          </a:ln>
        </p:spPr>
        <p:txBody>
          <a:bodyPr wrap="none" anchor="ctr"/>
          <a:lstStyle/>
          <a:p>
            <a:r>
              <a:rPr lang="en-US" sz="1600" dirty="0" smtClean="0"/>
              <a:t>Nemesis </a:t>
            </a:r>
            <a:r>
              <a:rPr lang="en-US" sz="1600" dirty="0"/>
              <a:t>study, </a:t>
            </a:r>
            <a:r>
              <a:rPr lang="en-US" sz="1600" dirty="0" smtClean="0"/>
              <a:t>4848 general population</a:t>
            </a:r>
            <a:endParaRPr lang="en-US" sz="1600" dirty="0"/>
          </a:p>
        </p:txBody>
      </p:sp>
      <p:sp>
        <p:nvSpPr>
          <p:cNvPr id="67596" name="Line 12"/>
          <p:cNvSpPr>
            <a:spLocks noChangeShapeType="1"/>
          </p:cNvSpPr>
          <p:nvPr/>
        </p:nvSpPr>
        <p:spPr bwMode="auto">
          <a:xfrm>
            <a:off x="1981200" y="2924944"/>
            <a:ext cx="5046663" cy="1270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67598" name="Line 14"/>
          <p:cNvSpPr>
            <a:spLocks noChangeShapeType="1"/>
          </p:cNvSpPr>
          <p:nvPr/>
        </p:nvSpPr>
        <p:spPr bwMode="auto">
          <a:xfrm>
            <a:off x="1981200" y="5058544"/>
            <a:ext cx="5046663" cy="1270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67599" name="Text Box 31"/>
          <p:cNvSpPr txBox="1">
            <a:spLocks noChangeArrowheads="1"/>
          </p:cNvSpPr>
          <p:nvPr/>
        </p:nvSpPr>
        <p:spPr bwMode="auto">
          <a:xfrm>
            <a:off x="1447800" y="3763144"/>
            <a:ext cx="29702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90000"/>
              </a:lnSpc>
              <a:spcBef>
                <a:spcPct val="50000"/>
              </a:spcBef>
            </a:pPr>
            <a:r>
              <a:rPr lang="en-US" sz="2400" b="1" dirty="0">
                <a:solidFill>
                  <a:schemeClr val="tx1"/>
                </a:solidFill>
                <a:latin typeface="Arial" charset="0"/>
              </a:rPr>
              <a:t>No </a:t>
            </a:r>
            <a:r>
              <a:rPr lang="en-US" sz="2400" b="1" dirty="0" smtClean="0">
                <a:solidFill>
                  <a:schemeClr val="tx1"/>
                </a:solidFill>
                <a:latin typeface="Arial" charset="0"/>
              </a:rPr>
              <a:t>Cannabis</a:t>
            </a:r>
            <a:endParaRPr lang="en-GB" sz="2400" b="1" dirty="0">
              <a:solidFill>
                <a:schemeClr val="tx1"/>
              </a:solidFill>
              <a:latin typeface="Arial" charset="0"/>
            </a:endParaRPr>
          </a:p>
        </p:txBody>
      </p:sp>
      <p:sp>
        <p:nvSpPr>
          <p:cNvPr id="67600" name="Text Box 32"/>
          <p:cNvSpPr txBox="1">
            <a:spLocks noChangeArrowheads="1"/>
          </p:cNvSpPr>
          <p:nvPr/>
        </p:nvSpPr>
        <p:spPr bwMode="auto">
          <a:xfrm>
            <a:off x="4788024" y="3717032"/>
            <a:ext cx="3352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90000"/>
              </a:lnSpc>
              <a:spcBef>
                <a:spcPct val="50000"/>
              </a:spcBef>
            </a:pPr>
            <a:r>
              <a:rPr lang="en-US" sz="2400" b="1" dirty="0" smtClean="0">
                <a:solidFill>
                  <a:srgbClr val="333333"/>
                </a:solidFill>
                <a:latin typeface="Arial" charset="0"/>
              </a:rPr>
              <a:t>Cannabis</a:t>
            </a:r>
            <a:endParaRPr lang="en-GB" sz="2400" b="1" dirty="0">
              <a:solidFill>
                <a:srgbClr val="333333"/>
              </a:solidFill>
              <a:latin typeface="Arial" charset="0"/>
            </a:endParaRPr>
          </a:p>
        </p:txBody>
      </p:sp>
      <p:sp>
        <p:nvSpPr>
          <p:cNvPr id="67601" name="Line 33"/>
          <p:cNvSpPr>
            <a:spLocks noChangeShapeType="1"/>
          </p:cNvSpPr>
          <p:nvPr/>
        </p:nvSpPr>
        <p:spPr bwMode="auto">
          <a:xfrm flipH="1">
            <a:off x="2819400" y="3229744"/>
            <a:ext cx="457200" cy="482600"/>
          </a:xfrm>
          <a:prstGeom prst="line">
            <a:avLst/>
          </a:prstGeom>
          <a:noFill/>
          <a:ln w="79375">
            <a:solidFill>
              <a:schemeClr val="tx1"/>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02" name="Line 34"/>
          <p:cNvSpPr>
            <a:spLocks noChangeShapeType="1"/>
          </p:cNvSpPr>
          <p:nvPr/>
        </p:nvSpPr>
        <p:spPr bwMode="auto">
          <a:xfrm>
            <a:off x="5867400" y="3153544"/>
            <a:ext cx="403225" cy="482600"/>
          </a:xfrm>
          <a:prstGeom prst="line">
            <a:avLst/>
          </a:prstGeom>
          <a:noFill/>
          <a:ln w="79375">
            <a:solidFill>
              <a:schemeClr val="bg2"/>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03" name="Line 36"/>
          <p:cNvSpPr>
            <a:spLocks noChangeShapeType="1"/>
          </p:cNvSpPr>
          <p:nvPr/>
        </p:nvSpPr>
        <p:spPr bwMode="auto">
          <a:xfrm>
            <a:off x="2819400" y="4525144"/>
            <a:ext cx="11113" cy="469900"/>
          </a:xfrm>
          <a:prstGeom prst="line">
            <a:avLst/>
          </a:prstGeom>
          <a:noFill/>
          <a:ln w="79375">
            <a:solidFill>
              <a:schemeClr val="tx1"/>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04" name="Line 37"/>
          <p:cNvSpPr>
            <a:spLocks noChangeShapeType="1"/>
          </p:cNvSpPr>
          <p:nvPr/>
        </p:nvSpPr>
        <p:spPr bwMode="auto">
          <a:xfrm>
            <a:off x="6400800" y="4296544"/>
            <a:ext cx="0" cy="685800"/>
          </a:xfrm>
          <a:prstGeom prst="line">
            <a:avLst/>
          </a:prstGeom>
          <a:noFill/>
          <a:ln w="79375">
            <a:solidFill>
              <a:srgbClr val="5F5F5F"/>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3" name="Text Box 24"/>
          <p:cNvSpPr txBox="1">
            <a:spLocks noChangeArrowheads="1"/>
          </p:cNvSpPr>
          <p:nvPr/>
        </p:nvSpPr>
        <p:spPr bwMode="auto">
          <a:xfrm>
            <a:off x="6084168" y="6550025"/>
            <a:ext cx="25547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dirty="0" err="1">
                <a:solidFill>
                  <a:srgbClr val="000000"/>
                </a:solidFill>
              </a:rPr>
              <a:t>Konings</a:t>
            </a:r>
            <a:r>
              <a:rPr lang="en-US" sz="1200" dirty="0">
                <a:solidFill>
                  <a:srgbClr val="000000"/>
                </a:solidFill>
              </a:rPr>
              <a:t> et al, </a:t>
            </a:r>
            <a:r>
              <a:rPr lang="en-US" sz="1200" dirty="0" smtClean="0">
                <a:solidFill>
                  <a:srgbClr val="000000"/>
                </a:solidFill>
              </a:rPr>
              <a:t>Psych Med 2012</a:t>
            </a:r>
            <a:endParaRPr lang="en-US" sz="12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
          <p:cNvSpPr>
            <a:spLocks noChangeArrowheads="1"/>
          </p:cNvSpPr>
          <p:nvPr/>
        </p:nvSpPr>
        <p:spPr bwMode="auto">
          <a:xfrm>
            <a:off x="2514600" y="2590800"/>
            <a:ext cx="6019800" cy="3124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9396" name="Text Box 6"/>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59397" name="Rectangle 7"/>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398" name="Text Box 8"/>
          <p:cNvSpPr txBox="1">
            <a:spLocks noChangeArrowheads="1"/>
          </p:cNvSpPr>
          <p:nvPr/>
        </p:nvSpPr>
        <p:spPr bwMode="auto">
          <a:xfrm>
            <a:off x="457200" y="565150"/>
            <a:ext cx="3960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Trauma x cannabis</a:t>
            </a:r>
            <a:endParaRPr lang="en-US" sz="2400">
              <a:solidFill>
                <a:schemeClr val="tx1"/>
              </a:solidFill>
              <a:latin typeface="Comic Sans MS" charset="0"/>
            </a:endParaRPr>
          </a:p>
        </p:txBody>
      </p:sp>
      <p:sp>
        <p:nvSpPr>
          <p:cNvPr id="59399" name="Rectangle 9"/>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graphicFrame>
        <p:nvGraphicFramePr>
          <p:cNvPr id="3" name="Chart 2"/>
          <p:cNvGraphicFramePr/>
          <p:nvPr>
            <p:extLst>
              <p:ext uri="{D42A27DB-BD31-4B8C-83A1-F6EECF244321}">
                <p14:modId xmlns:p14="http://schemas.microsoft.com/office/powerpoint/2010/main" val="3431886552"/>
              </p:ext>
            </p:extLst>
          </p:nvPr>
        </p:nvGraphicFramePr>
        <p:xfrm>
          <a:off x="1547664" y="1484784"/>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491880" y="5661248"/>
            <a:ext cx="2476083" cy="400110"/>
          </a:xfrm>
          <a:prstGeom prst="rect">
            <a:avLst/>
          </a:prstGeom>
          <a:noFill/>
        </p:spPr>
        <p:txBody>
          <a:bodyPr wrap="none" rtlCol="0">
            <a:spAutoFit/>
          </a:bodyPr>
          <a:lstStyle/>
          <a:p>
            <a:r>
              <a:rPr lang="en-US" sz="2000" dirty="0" smtClean="0"/>
              <a:t>Childhood trauma</a:t>
            </a:r>
            <a:endParaRPr lang="en-US" sz="2000" dirty="0"/>
          </a:p>
        </p:txBody>
      </p:sp>
      <p:sp>
        <p:nvSpPr>
          <p:cNvPr id="5" name="TextBox 4"/>
          <p:cNvSpPr txBox="1"/>
          <p:nvPr/>
        </p:nvSpPr>
        <p:spPr>
          <a:xfrm>
            <a:off x="107504" y="2132856"/>
            <a:ext cx="1368152" cy="646331"/>
          </a:xfrm>
          <a:prstGeom prst="rect">
            <a:avLst/>
          </a:prstGeom>
          <a:noFill/>
        </p:spPr>
        <p:txBody>
          <a:bodyPr wrap="square" rtlCol="0">
            <a:spAutoFit/>
          </a:bodyPr>
          <a:lstStyle/>
          <a:p>
            <a:r>
              <a:rPr lang="en-US" sz="1800" dirty="0" smtClean="0"/>
              <a:t>% T1/T2 Psychosis</a:t>
            </a:r>
            <a:endParaRPr lang="en-US" sz="1800" dirty="0"/>
          </a:p>
        </p:txBody>
      </p:sp>
      <p:sp>
        <p:nvSpPr>
          <p:cNvPr id="12" name="Text Box 24"/>
          <p:cNvSpPr txBox="1">
            <a:spLocks noChangeArrowheads="1"/>
          </p:cNvSpPr>
          <p:nvPr/>
        </p:nvSpPr>
        <p:spPr bwMode="auto">
          <a:xfrm>
            <a:off x="6084168" y="6550025"/>
            <a:ext cx="25547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dirty="0" err="1">
                <a:solidFill>
                  <a:srgbClr val="000000"/>
                </a:solidFill>
              </a:rPr>
              <a:t>Konings</a:t>
            </a:r>
            <a:r>
              <a:rPr lang="en-US" sz="1200" dirty="0">
                <a:solidFill>
                  <a:srgbClr val="000000"/>
                </a:solidFill>
              </a:rPr>
              <a:t> et al, </a:t>
            </a:r>
            <a:r>
              <a:rPr lang="en-US" sz="1200" dirty="0" smtClean="0">
                <a:solidFill>
                  <a:srgbClr val="000000"/>
                </a:solidFill>
              </a:rPr>
              <a:t>Psych Med 2012</a:t>
            </a:r>
            <a:endParaRPr lang="en-US" sz="1200" dirty="0">
              <a:solidFill>
                <a:srgbClr val="000000"/>
              </a:solidFill>
            </a:endParaRPr>
          </a:p>
        </p:txBody>
      </p:sp>
    </p:spTree>
    <p:extLst>
      <p:ext uri="{BB962C8B-B14F-4D97-AF65-F5344CB8AC3E}">
        <p14:creationId xmlns:p14="http://schemas.microsoft.com/office/powerpoint/2010/main" val="3432039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67587" name="Rectangle 3"/>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88" name="Text Box 4"/>
          <p:cNvSpPr txBox="1">
            <a:spLocks noChangeArrowheads="1"/>
          </p:cNvSpPr>
          <p:nvPr/>
        </p:nvSpPr>
        <p:spPr bwMode="auto">
          <a:xfrm>
            <a:off x="304800" y="533400"/>
            <a:ext cx="5110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Trauma  &lt;- &gt; life events</a:t>
            </a:r>
            <a:endParaRPr lang="en-US" sz="2400">
              <a:solidFill>
                <a:schemeClr val="tx1"/>
              </a:solidFill>
              <a:latin typeface="Comic Sans MS" charset="0"/>
            </a:endParaRPr>
          </a:p>
        </p:txBody>
      </p:sp>
      <p:sp>
        <p:nvSpPr>
          <p:cNvPr id="67589"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201735" name="Text Box 7"/>
          <p:cNvSpPr txBox="1">
            <a:spLocks noChangeArrowheads="1"/>
          </p:cNvSpPr>
          <p:nvPr/>
        </p:nvSpPr>
        <p:spPr bwMode="auto">
          <a:xfrm>
            <a:off x="395536" y="4797152"/>
            <a:ext cx="1355725" cy="579438"/>
          </a:xfrm>
          <a:prstGeom prst="rect">
            <a:avLst/>
          </a:prstGeom>
          <a:noFill/>
          <a:ln w="9525">
            <a:noFill/>
            <a:miter lim="800000"/>
            <a:headEnd/>
            <a:tailEnd/>
          </a:ln>
          <a:effec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spcBef>
                <a:spcPct val="50000"/>
              </a:spcBef>
            </a:pPr>
            <a:r>
              <a:rPr lang="en-GB" b="1" dirty="0" smtClean="0">
                <a:solidFill>
                  <a:srgbClr val="E25132"/>
                </a:solidFill>
                <a:effectLst>
                  <a:outerShdw blurRad="38100" dist="38100" dir="2700000" algn="tl">
                    <a:srgbClr val="DDDDDD"/>
                  </a:outerShdw>
                </a:effectLst>
                <a:latin typeface="+mj-lt"/>
              </a:rPr>
              <a:t>T0</a:t>
            </a:r>
            <a:endParaRPr lang="en-GB" b="1" dirty="0">
              <a:solidFill>
                <a:srgbClr val="E25132"/>
              </a:solidFill>
              <a:effectLst>
                <a:outerShdw blurRad="38100" dist="38100" dir="2700000" algn="tl">
                  <a:srgbClr val="DDDDDD"/>
                </a:outerShdw>
              </a:effectLst>
              <a:latin typeface="+mj-lt"/>
            </a:endParaRPr>
          </a:p>
        </p:txBody>
      </p:sp>
      <p:sp>
        <p:nvSpPr>
          <p:cNvPr id="67593" name="Text Box 9"/>
          <p:cNvSpPr txBox="1">
            <a:spLocks noChangeArrowheads="1"/>
          </p:cNvSpPr>
          <p:nvPr/>
        </p:nvSpPr>
        <p:spPr bwMode="auto">
          <a:xfrm>
            <a:off x="3131840" y="2060848"/>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nSpc>
                <a:spcPct val="80000"/>
              </a:lnSpc>
              <a:spcBef>
                <a:spcPct val="50000"/>
              </a:spcBef>
            </a:pPr>
            <a:r>
              <a:rPr lang="en-GB" sz="2400" b="1" dirty="0" err="1" smtClean="0">
                <a:solidFill>
                  <a:schemeClr val="tx1"/>
                </a:solidFill>
              </a:rPr>
              <a:t>Urbanicity</a:t>
            </a:r>
            <a:endParaRPr lang="en-GB" sz="2400" b="1" dirty="0">
              <a:solidFill>
                <a:schemeClr val="tx1"/>
              </a:solidFill>
            </a:endParaRPr>
          </a:p>
        </p:txBody>
      </p:sp>
      <p:sp>
        <p:nvSpPr>
          <p:cNvPr id="201738" name="Text Box 10"/>
          <p:cNvSpPr txBox="1">
            <a:spLocks noChangeArrowheads="1"/>
          </p:cNvSpPr>
          <p:nvPr/>
        </p:nvSpPr>
        <p:spPr bwMode="auto">
          <a:xfrm>
            <a:off x="3300074" y="5333146"/>
            <a:ext cx="2643873" cy="400110"/>
          </a:xfrm>
          <a:prstGeom prst="rect">
            <a:avLst/>
          </a:prstGeom>
          <a:noFill/>
          <a:ln w="76200">
            <a:noFill/>
            <a:miter lim="800000"/>
            <a:headEnd/>
            <a:tailEnd/>
          </a:ln>
          <a:effec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80000"/>
              </a:lnSpc>
              <a:spcBef>
                <a:spcPct val="50000"/>
              </a:spcBef>
            </a:pPr>
            <a:r>
              <a:rPr lang="en-US" sz="2400" b="1" dirty="0" smtClean="0">
                <a:solidFill>
                  <a:srgbClr val="000080"/>
                </a:solidFill>
              </a:rPr>
              <a:t>Case / control</a:t>
            </a:r>
            <a:endParaRPr lang="en-US" sz="3600" b="1" dirty="0">
              <a:solidFill>
                <a:srgbClr val="000080"/>
              </a:solidFill>
              <a:effectLst>
                <a:outerShdw blurRad="38100" dist="38100" dir="2700000" algn="tl">
                  <a:srgbClr val="DDDDDD"/>
                </a:outerShdw>
              </a:effectLst>
              <a:latin typeface="Comic Sans MS" charset="0"/>
            </a:endParaRPr>
          </a:p>
        </p:txBody>
      </p:sp>
      <p:sp>
        <p:nvSpPr>
          <p:cNvPr id="67595" name="Rectangle 11"/>
          <p:cNvSpPr>
            <a:spLocks noChangeArrowheads="1"/>
          </p:cNvSpPr>
          <p:nvPr/>
        </p:nvSpPr>
        <p:spPr bwMode="auto">
          <a:xfrm>
            <a:off x="228600" y="1219200"/>
            <a:ext cx="4991472" cy="481608"/>
          </a:xfrm>
          <a:prstGeom prst="rect">
            <a:avLst/>
          </a:prstGeom>
          <a:solidFill>
            <a:schemeClr val="accent1"/>
          </a:solidFill>
          <a:ln w="25400">
            <a:solidFill>
              <a:srgbClr val="003366"/>
            </a:solidFill>
            <a:miter lim="800000"/>
            <a:headEnd/>
            <a:tailEnd/>
          </a:ln>
        </p:spPr>
        <p:txBody>
          <a:bodyPr wrap="none" anchor="ctr"/>
          <a:lstStyle/>
          <a:p>
            <a:r>
              <a:rPr lang="en-US" sz="1600" dirty="0" smtClean="0"/>
              <a:t>GROUP </a:t>
            </a:r>
            <a:r>
              <a:rPr lang="en-US" sz="1600" dirty="0"/>
              <a:t>study, </a:t>
            </a:r>
            <a:r>
              <a:rPr lang="en-US" sz="1600" dirty="0" smtClean="0"/>
              <a:t>1119 patients / 589 controls</a:t>
            </a:r>
            <a:endParaRPr lang="en-US" sz="1600" dirty="0"/>
          </a:p>
        </p:txBody>
      </p:sp>
      <p:sp>
        <p:nvSpPr>
          <p:cNvPr id="67596" name="Line 12"/>
          <p:cNvSpPr>
            <a:spLocks noChangeShapeType="1"/>
          </p:cNvSpPr>
          <p:nvPr/>
        </p:nvSpPr>
        <p:spPr bwMode="auto">
          <a:xfrm>
            <a:off x="1979712" y="5157192"/>
            <a:ext cx="5046663" cy="1270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67599" name="Text Box 31"/>
          <p:cNvSpPr txBox="1">
            <a:spLocks noChangeArrowheads="1"/>
          </p:cNvSpPr>
          <p:nvPr/>
        </p:nvSpPr>
        <p:spPr bwMode="auto">
          <a:xfrm>
            <a:off x="1403648" y="3789040"/>
            <a:ext cx="29702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90000"/>
              </a:lnSpc>
              <a:spcBef>
                <a:spcPct val="50000"/>
              </a:spcBef>
            </a:pPr>
            <a:r>
              <a:rPr lang="en-US" sz="2400" b="1" dirty="0">
                <a:solidFill>
                  <a:schemeClr val="tx1"/>
                </a:solidFill>
                <a:latin typeface="Arial" charset="0"/>
              </a:rPr>
              <a:t>No </a:t>
            </a:r>
            <a:r>
              <a:rPr lang="en-US" sz="2400" b="1" dirty="0" smtClean="0">
                <a:solidFill>
                  <a:schemeClr val="tx1"/>
                </a:solidFill>
                <a:latin typeface="Arial" charset="0"/>
              </a:rPr>
              <a:t>Trauma</a:t>
            </a:r>
            <a:endParaRPr lang="en-GB" sz="2400" b="1" dirty="0">
              <a:solidFill>
                <a:schemeClr val="tx1"/>
              </a:solidFill>
              <a:latin typeface="Arial" charset="0"/>
            </a:endParaRPr>
          </a:p>
        </p:txBody>
      </p:sp>
      <p:sp>
        <p:nvSpPr>
          <p:cNvPr id="67600" name="Text Box 32"/>
          <p:cNvSpPr txBox="1">
            <a:spLocks noChangeArrowheads="1"/>
          </p:cNvSpPr>
          <p:nvPr/>
        </p:nvSpPr>
        <p:spPr bwMode="auto">
          <a:xfrm>
            <a:off x="4644008" y="3717032"/>
            <a:ext cx="3352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90000"/>
              </a:lnSpc>
              <a:spcBef>
                <a:spcPct val="50000"/>
              </a:spcBef>
            </a:pPr>
            <a:r>
              <a:rPr lang="en-US" sz="2400" b="1" dirty="0" smtClean="0">
                <a:solidFill>
                  <a:srgbClr val="333333"/>
                </a:solidFill>
                <a:latin typeface="Arial" charset="0"/>
              </a:rPr>
              <a:t>Trauma</a:t>
            </a:r>
            <a:endParaRPr lang="en-GB" sz="2400" b="1" dirty="0">
              <a:solidFill>
                <a:srgbClr val="333333"/>
              </a:solidFill>
              <a:latin typeface="Arial" charset="0"/>
            </a:endParaRPr>
          </a:p>
        </p:txBody>
      </p:sp>
      <p:sp>
        <p:nvSpPr>
          <p:cNvPr id="67601" name="Line 33"/>
          <p:cNvSpPr>
            <a:spLocks noChangeShapeType="1"/>
          </p:cNvSpPr>
          <p:nvPr/>
        </p:nvSpPr>
        <p:spPr bwMode="auto">
          <a:xfrm flipH="1">
            <a:off x="2819400" y="3229744"/>
            <a:ext cx="457200" cy="482600"/>
          </a:xfrm>
          <a:prstGeom prst="line">
            <a:avLst/>
          </a:prstGeom>
          <a:noFill/>
          <a:ln w="79375">
            <a:solidFill>
              <a:schemeClr val="tx1"/>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02" name="Line 34"/>
          <p:cNvSpPr>
            <a:spLocks noChangeShapeType="1"/>
          </p:cNvSpPr>
          <p:nvPr/>
        </p:nvSpPr>
        <p:spPr bwMode="auto">
          <a:xfrm>
            <a:off x="5867400" y="3153544"/>
            <a:ext cx="403225" cy="482600"/>
          </a:xfrm>
          <a:prstGeom prst="line">
            <a:avLst/>
          </a:prstGeom>
          <a:noFill/>
          <a:ln w="79375">
            <a:solidFill>
              <a:schemeClr val="bg2"/>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03" name="Line 36"/>
          <p:cNvSpPr>
            <a:spLocks noChangeShapeType="1"/>
          </p:cNvSpPr>
          <p:nvPr/>
        </p:nvSpPr>
        <p:spPr bwMode="auto">
          <a:xfrm>
            <a:off x="2819400" y="4525144"/>
            <a:ext cx="11113" cy="469900"/>
          </a:xfrm>
          <a:prstGeom prst="line">
            <a:avLst/>
          </a:prstGeom>
          <a:noFill/>
          <a:ln w="79375">
            <a:solidFill>
              <a:schemeClr val="tx1"/>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04" name="Line 37"/>
          <p:cNvSpPr>
            <a:spLocks noChangeShapeType="1"/>
          </p:cNvSpPr>
          <p:nvPr/>
        </p:nvSpPr>
        <p:spPr bwMode="auto">
          <a:xfrm>
            <a:off x="6400800" y="4296544"/>
            <a:ext cx="0" cy="685800"/>
          </a:xfrm>
          <a:prstGeom prst="line">
            <a:avLst/>
          </a:prstGeom>
          <a:noFill/>
          <a:ln w="79375">
            <a:solidFill>
              <a:srgbClr val="5F5F5F"/>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3" name="Text Box 24"/>
          <p:cNvSpPr txBox="1">
            <a:spLocks noChangeArrowheads="1"/>
          </p:cNvSpPr>
          <p:nvPr/>
        </p:nvSpPr>
        <p:spPr bwMode="auto">
          <a:xfrm>
            <a:off x="6084168" y="6550025"/>
            <a:ext cx="21251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dirty="0" err="1" smtClean="0">
                <a:solidFill>
                  <a:srgbClr val="000000"/>
                </a:solidFill>
              </a:rPr>
              <a:t>Frissen</a:t>
            </a:r>
            <a:r>
              <a:rPr lang="en-US" sz="1200" dirty="0" smtClean="0">
                <a:solidFill>
                  <a:srgbClr val="000000"/>
                </a:solidFill>
              </a:rPr>
              <a:t> et al, SPPE, 2015</a:t>
            </a:r>
            <a:endParaRPr lang="en-US" sz="1200" dirty="0">
              <a:solidFill>
                <a:srgbClr val="000000"/>
              </a:solidFill>
            </a:endParaRPr>
          </a:p>
        </p:txBody>
      </p:sp>
    </p:spTree>
    <p:extLst>
      <p:ext uri="{BB962C8B-B14F-4D97-AF65-F5344CB8AC3E}">
        <p14:creationId xmlns:p14="http://schemas.microsoft.com/office/powerpoint/2010/main" val="19883267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Line 6"/>
          <p:cNvSpPr>
            <a:spLocks noChangeShapeType="1"/>
          </p:cNvSpPr>
          <p:nvPr/>
        </p:nvSpPr>
        <p:spPr bwMode="auto">
          <a:xfrm>
            <a:off x="1907704" y="5085184"/>
            <a:ext cx="6016625"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 name="Text Box 7"/>
          <p:cNvSpPr txBox="1">
            <a:spLocks noChangeArrowheads="1"/>
          </p:cNvSpPr>
          <p:nvPr/>
        </p:nvSpPr>
        <p:spPr bwMode="auto">
          <a:xfrm>
            <a:off x="1936750" y="5076726"/>
            <a:ext cx="2274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en-GB" sz="2000">
                <a:solidFill>
                  <a:schemeClr val="tx1"/>
                </a:solidFill>
                <a:latin typeface="Arial" charset="0"/>
              </a:rPr>
              <a:t>birth</a:t>
            </a:r>
          </a:p>
        </p:txBody>
      </p:sp>
      <p:sp>
        <p:nvSpPr>
          <p:cNvPr id="8195" name="Text Box 8"/>
          <p:cNvSpPr txBox="1">
            <a:spLocks noChangeArrowheads="1"/>
          </p:cNvSpPr>
          <p:nvPr/>
        </p:nvSpPr>
        <p:spPr bwMode="auto">
          <a:xfrm>
            <a:off x="3190875" y="5116414"/>
            <a:ext cx="162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en-GB" sz="2000">
                <a:solidFill>
                  <a:schemeClr val="tx1"/>
                </a:solidFill>
                <a:latin typeface="Arial" charset="0"/>
              </a:rPr>
              <a:t>adolescence</a:t>
            </a:r>
          </a:p>
        </p:txBody>
      </p:sp>
      <p:sp>
        <p:nvSpPr>
          <p:cNvPr id="8196" name="Text Box 9"/>
          <p:cNvSpPr txBox="1">
            <a:spLocks noChangeArrowheads="1"/>
          </p:cNvSpPr>
          <p:nvPr/>
        </p:nvSpPr>
        <p:spPr bwMode="auto">
          <a:xfrm>
            <a:off x="5346700" y="5116414"/>
            <a:ext cx="1389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en-GB" sz="2000">
                <a:solidFill>
                  <a:schemeClr val="tx1"/>
                </a:solidFill>
                <a:latin typeface="Arial" charset="0"/>
              </a:rPr>
              <a:t>adulthood</a:t>
            </a:r>
          </a:p>
        </p:txBody>
      </p:sp>
      <p:sp>
        <p:nvSpPr>
          <p:cNvPr id="8197" name="Line 10"/>
          <p:cNvSpPr>
            <a:spLocks noChangeShapeType="1"/>
          </p:cNvSpPr>
          <p:nvPr/>
        </p:nvSpPr>
        <p:spPr bwMode="auto">
          <a:xfrm flipV="1">
            <a:off x="1922463" y="2089051"/>
            <a:ext cx="0" cy="3043238"/>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8198" name="Text Box 11"/>
          <p:cNvSpPr txBox="1">
            <a:spLocks noChangeArrowheads="1"/>
          </p:cNvSpPr>
          <p:nvPr/>
        </p:nvSpPr>
        <p:spPr bwMode="auto">
          <a:xfrm>
            <a:off x="1257300" y="1412776"/>
            <a:ext cx="1319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en-GB" sz="2000" dirty="0">
                <a:solidFill>
                  <a:schemeClr val="tx1"/>
                </a:solidFill>
                <a:latin typeface="Arial" charset="0"/>
              </a:rPr>
              <a:t>Level of psychosis</a:t>
            </a:r>
          </a:p>
        </p:txBody>
      </p:sp>
      <p:sp>
        <p:nvSpPr>
          <p:cNvPr id="8199" name="Text Box 12"/>
          <p:cNvSpPr txBox="1">
            <a:spLocks noChangeArrowheads="1"/>
          </p:cNvSpPr>
          <p:nvPr/>
        </p:nvSpPr>
        <p:spPr bwMode="auto">
          <a:xfrm>
            <a:off x="828675" y="4814789"/>
            <a:ext cx="766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en-GB" sz="2000">
                <a:solidFill>
                  <a:schemeClr val="tx1"/>
                </a:solidFill>
                <a:latin typeface="Arial" charset="0"/>
              </a:rPr>
              <a:t>none</a:t>
            </a:r>
          </a:p>
        </p:txBody>
      </p:sp>
      <p:sp>
        <p:nvSpPr>
          <p:cNvPr id="34826" name="Freeform 13"/>
          <p:cNvSpPr>
            <a:spLocks/>
          </p:cNvSpPr>
          <p:nvPr/>
        </p:nvSpPr>
        <p:spPr bwMode="auto">
          <a:xfrm>
            <a:off x="2100263" y="3878164"/>
            <a:ext cx="5902325" cy="898525"/>
          </a:xfrm>
          <a:custGeom>
            <a:avLst/>
            <a:gdLst>
              <a:gd name="T0" fmla="*/ 0 w 4183"/>
              <a:gd name="T1" fmla="*/ 1426408438 h 566"/>
              <a:gd name="T2" fmla="*/ 2071568593 w 4183"/>
              <a:gd name="T3" fmla="*/ 934977175 h 566"/>
              <a:gd name="T4" fmla="*/ 2147483647 w 4183"/>
              <a:gd name="T5" fmla="*/ 17640300 h 566"/>
              <a:gd name="T6" fmla="*/ 2147483647 w 4183"/>
              <a:gd name="T7" fmla="*/ 1048385000 h 566"/>
              <a:gd name="T8" fmla="*/ 2147483647 w 4183"/>
              <a:gd name="T9" fmla="*/ 1318042513 h 566"/>
              <a:gd name="T10" fmla="*/ 0 60000 65536"/>
              <a:gd name="T11" fmla="*/ 0 60000 65536"/>
              <a:gd name="T12" fmla="*/ 0 60000 65536"/>
              <a:gd name="T13" fmla="*/ 0 60000 65536"/>
              <a:gd name="T14" fmla="*/ 0 60000 65536"/>
              <a:gd name="T15" fmla="*/ 0 w 4183"/>
              <a:gd name="T16" fmla="*/ 0 h 566"/>
              <a:gd name="T17" fmla="*/ 4183 w 4183"/>
              <a:gd name="T18" fmla="*/ 566 h 566"/>
            </a:gdLst>
            <a:ahLst/>
            <a:cxnLst>
              <a:cxn ang="T10">
                <a:pos x="T0" y="T1"/>
              </a:cxn>
              <a:cxn ang="T11">
                <a:pos x="T2" y="T3"/>
              </a:cxn>
              <a:cxn ang="T12">
                <a:pos x="T4" y="T5"/>
              </a:cxn>
              <a:cxn ang="T13">
                <a:pos x="T6" y="T7"/>
              </a:cxn>
              <a:cxn ang="T14">
                <a:pos x="T8" y="T9"/>
              </a:cxn>
            </a:cxnLst>
            <a:rect l="T15" t="T16" r="T17" b="T18"/>
            <a:pathLst>
              <a:path w="4183" h="566">
                <a:moveTo>
                  <a:pt x="0" y="566"/>
                </a:moveTo>
                <a:cubicBezTo>
                  <a:pt x="137" y="535"/>
                  <a:pt x="589" y="464"/>
                  <a:pt x="822" y="371"/>
                </a:cubicBezTo>
                <a:cubicBezTo>
                  <a:pt x="1055" y="278"/>
                  <a:pt x="1192" y="0"/>
                  <a:pt x="1398" y="7"/>
                </a:cubicBezTo>
                <a:cubicBezTo>
                  <a:pt x="1604" y="14"/>
                  <a:pt x="1595" y="330"/>
                  <a:pt x="2059" y="416"/>
                </a:cubicBezTo>
                <a:cubicBezTo>
                  <a:pt x="2523" y="502"/>
                  <a:pt x="3741" y="501"/>
                  <a:pt x="4183" y="523"/>
                </a:cubicBezTo>
              </a:path>
            </a:pathLst>
          </a:custGeom>
          <a:noFill/>
          <a:ln w="57150">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8201" name="Text Box 14"/>
          <p:cNvSpPr txBox="1">
            <a:spLocks noChangeArrowheads="1"/>
          </p:cNvSpPr>
          <p:nvPr/>
        </p:nvSpPr>
        <p:spPr bwMode="auto">
          <a:xfrm>
            <a:off x="7234238" y="5116414"/>
            <a:ext cx="105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en-GB" sz="2000">
                <a:solidFill>
                  <a:schemeClr val="tx1"/>
                </a:solidFill>
                <a:latin typeface="Arial" charset="0"/>
              </a:rPr>
              <a:t>old age</a:t>
            </a:r>
          </a:p>
        </p:txBody>
      </p:sp>
      <p:grpSp>
        <p:nvGrpSpPr>
          <p:cNvPr id="3" name="Group 18"/>
          <p:cNvGrpSpPr>
            <a:grpSpLocks/>
          </p:cNvGrpSpPr>
          <p:nvPr/>
        </p:nvGrpSpPr>
        <p:grpSpPr bwMode="auto">
          <a:xfrm>
            <a:off x="2076450" y="3617814"/>
            <a:ext cx="5905500" cy="987425"/>
            <a:chOff x="1471" y="2650"/>
            <a:chExt cx="4185" cy="622"/>
          </a:xfrm>
        </p:grpSpPr>
        <p:sp>
          <p:nvSpPr>
            <p:cNvPr id="8214" name="Freeform 19"/>
            <p:cNvSpPr>
              <a:spLocks/>
            </p:cNvSpPr>
            <p:nvPr/>
          </p:nvSpPr>
          <p:spPr bwMode="auto">
            <a:xfrm>
              <a:off x="1471" y="2650"/>
              <a:ext cx="4185" cy="622"/>
            </a:xfrm>
            <a:custGeom>
              <a:avLst/>
              <a:gdLst>
                <a:gd name="T0" fmla="*/ 0 w 4185"/>
                <a:gd name="T1" fmla="*/ 622 h 622"/>
                <a:gd name="T2" fmla="*/ 771 w 4185"/>
                <a:gd name="T3" fmla="*/ 450 h 622"/>
                <a:gd name="T4" fmla="*/ 1406 w 4185"/>
                <a:gd name="T5" fmla="*/ 38 h 622"/>
                <a:gd name="T6" fmla="*/ 2575 w 4185"/>
                <a:gd name="T7" fmla="*/ 224 h 622"/>
                <a:gd name="T8" fmla="*/ 4185 w 4185"/>
                <a:gd name="T9" fmla="*/ 546 h 622"/>
                <a:gd name="T10" fmla="*/ 0 60000 65536"/>
                <a:gd name="T11" fmla="*/ 0 60000 65536"/>
                <a:gd name="T12" fmla="*/ 0 60000 65536"/>
                <a:gd name="T13" fmla="*/ 0 60000 65536"/>
                <a:gd name="T14" fmla="*/ 0 60000 65536"/>
                <a:gd name="T15" fmla="*/ 0 w 4185"/>
                <a:gd name="T16" fmla="*/ 0 h 622"/>
                <a:gd name="T17" fmla="*/ 4185 w 4185"/>
                <a:gd name="T18" fmla="*/ 622 h 622"/>
              </a:gdLst>
              <a:ahLst/>
              <a:cxnLst>
                <a:cxn ang="T10">
                  <a:pos x="T0" y="T1"/>
                </a:cxn>
                <a:cxn ang="T11">
                  <a:pos x="T2" y="T3"/>
                </a:cxn>
                <a:cxn ang="T12">
                  <a:pos x="T4" y="T5"/>
                </a:cxn>
                <a:cxn ang="T13">
                  <a:pos x="T6" y="T7"/>
                </a:cxn>
                <a:cxn ang="T14">
                  <a:pos x="T8" y="T9"/>
                </a:cxn>
              </a:cxnLst>
              <a:rect l="T15" t="T16" r="T17" b="T18"/>
              <a:pathLst>
                <a:path w="4185" h="622">
                  <a:moveTo>
                    <a:pt x="0" y="622"/>
                  </a:moveTo>
                  <a:cubicBezTo>
                    <a:pt x="128" y="593"/>
                    <a:pt x="537" y="547"/>
                    <a:pt x="771" y="450"/>
                  </a:cubicBezTo>
                  <a:cubicBezTo>
                    <a:pt x="1005" y="353"/>
                    <a:pt x="1105" y="76"/>
                    <a:pt x="1406" y="38"/>
                  </a:cubicBezTo>
                  <a:cubicBezTo>
                    <a:pt x="1707" y="0"/>
                    <a:pt x="2112" y="139"/>
                    <a:pt x="2575" y="224"/>
                  </a:cubicBezTo>
                  <a:cubicBezTo>
                    <a:pt x="3038" y="309"/>
                    <a:pt x="3850" y="479"/>
                    <a:pt x="4185" y="546"/>
                  </a:cubicBezTo>
                </a:path>
              </a:pathLst>
            </a:custGeom>
            <a:noFill/>
            <a:ln w="57150">
              <a:solidFill>
                <a:srgbClr val="222268"/>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5" name="AutoShape 20"/>
            <p:cNvSpPr>
              <a:spLocks noChangeArrowheads="1"/>
            </p:cNvSpPr>
            <p:nvPr/>
          </p:nvSpPr>
          <p:spPr bwMode="auto">
            <a:xfrm>
              <a:off x="2042" y="2887"/>
              <a:ext cx="182" cy="182"/>
            </a:xfrm>
            <a:prstGeom prst="lightningBolt">
              <a:avLst/>
            </a:prstGeom>
            <a:solidFill>
              <a:schemeClr val="hlink"/>
            </a:solidFill>
            <a:ln w="9525">
              <a:solidFill>
                <a:srgbClr val="222268"/>
              </a:solidFill>
              <a:miter lim="800000"/>
              <a:headEnd/>
              <a:tailEnd/>
            </a:ln>
          </p:spPr>
          <p:txBody>
            <a:bodyPr wrap="none" anchor="ctr"/>
            <a:lstStyle/>
            <a:p>
              <a:pPr>
                <a:lnSpc>
                  <a:spcPct val="90000"/>
                </a:lnSpc>
              </a:pPr>
              <a:endParaRPr lang="en-US"/>
            </a:p>
          </p:txBody>
        </p:sp>
      </p:grpSp>
      <p:grpSp>
        <p:nvGrpSpPr>
          <p:cNvPr id="4" name="Group 21"/>
          <p:cNvGrpSpPr>
            <a:grpSpLocks/>
          </p:cNvGrpSpPr>
          <p:nvPr/>
        </p:nvGrpSpPr>
        <p:grpSpPr bwMode="auto">
          <a:xfrm>
            <a:off x="2114550" y="2843114"/>
            <a:ext cx="5842000" cy="1646237"/>
            <a:chOff x="1498" y="2162"/>
            <a:chExt cx="4141" cy="1037"/>
          </a:xfrm>
        </p:grpSpPr>
        <p:sp>
          <p:nvSpPr>
            <p:cNvPr id="8210" name="Freeform 22"/>
            <p:cNvSpPr>
              <a:spLocks/>
            </p:cNvSpPr>
            <p:nvPr/>
          </p:nvSpPr>
          <p:spPr bwMode="auto">
            <a:xfrm>
              <a:off x="1498" y="2260"/>
              <a:ext cx="4141" cy="939"/>
            </a:xfrm>
            <a:custGeom>
              <a:avLst/>
              <a:gdLst>
                <a:gd name="T0" fmla="*/ 0 w 4141"/>
                <a:gd name="T1" fmla="*/ 939 h 939"/>
                <a:gd name="T2" fmla="*/ 676 w 4141"/>
                <a:gd name="T3" fmla="*/ 501 h 939"/>
                <a:gd name="T4" fmla="*/ 1379 w 4141"/>
                <a:gd name="T5" fmla="*/ 292 h 939"/>
                <a:gd name="T6" fmla="*/ 2074 w 4141"/>
                <a:gd name="T7" fmla="*/ 250 h 939"/>
                <a:gd name="T8" fmla="*/ 2845 w 4141"/>
                <a:gd name="T9" fmla="*/ 13 h 939"/>
                <a:gd name="T10" fmla="*/ 4141 w 4141"/>
                <a:gd name="T11" fmla="*/ 326 h 939"/>
                <a:gd name="T12" fmla="*/ 0 60000 65536"/>
                <a:gd name="T13" fmla="*/ 0 60000 65536"/>
                <a:gd name="T14" fmla="*/ 0 60000 65536"/>
                <a:gd name="T15" fmla="*/ 0 60000 65536"/>
                <a:gd name="T16" fmla="*/ 0 60000 65536"/>
                <a:gd name="T17" fmla="*/ 0 60000 65536"/>
                <a:gd name="T18" fmla="*/ 0 w 4141"/>
                <a:gd name="T19" fmla="*/ 0 h 939"/>
                <a:gd name="T20" fmla="*/ 4141 w 4141"/>
                <a:gd name="T21" fmla="*/ 939 h 939"/>
              </a:gdLst>
              <a:ahLst/>
              <a:cxnLst>
                <a:cxn ang="T12">
                  <a:pos x="T0" y="T1"/>
                </a:cxn>
                <a:cxn ang="T13">
                  <a:pos x="T2" y="T3"/>
                </a:cxn>
                <a:cxn ang="T14">
                  <a:pos x="T4" y="T5"/>
                </a:cxn>
                <a:cxn ang="T15">
                  <a:pos x="T6" y="T7"/>
                </a:cxn>
                <a:cxn ang="T16">
                  <a:pos x="T8" y="T9"/>
                </a:cxn>
                <a:cxn ang="T17">
                  <a:pos x="T10" y="T11"/>
                </a:cxn>
              </a:cxnLst>
              <a:rect l="T18" t="T19" r="T20" b="T21"/>
              <a:pathLst>
                <a:path w="4141" h="939">
                  <a:moveTo>
                    <a:pt x="0" y="939"/>
                  </a:moveTo>
                  <a:cubicBezTo>
                    <a:pt x="113" y="866"/>
                    <a:pt x="446" y="609"/>
                    <a:pt x="676" y="501"/>
                  </a:cubicBezTo>
                  <a:cubicBezTo>
                    <a:pt x="906" y="393"/>
                    <a:pt x="1146" y="334"/>
                    <a:pt x="1379" y="292"/>
                  </a:cubicBezTo>
                  <a:cubicBezTo>
                    <a:pt x="1612" y="250"/>
                    <a:pt x="1830" y="296"/>
                    <a:pt x="2074" y="250"/>
                  </a:cubicBezTo>
                  <a:cubicBezTo>
                    <a:pt x="2318" y="204"/>
                    <a:pt x="2501" y="0"/>
                    <a:pt x="2845" y="13"/>
                  </a:cubicBezTo>
                  <a:cubicBezTo>
                    <a:pt x="3189" y="26"/>
                    <a:pt x="3871" y="261"/>
                    <a:pt x="4141" y="326"/>
                  </a:cubicBezTo>
                </a:path>
              </a:pathLst>
            </a:custGeom>
            <a:noFill/>
            <a:ln w="57150">
              <a:solidFill>
                <a:srgbClr val="222268"/>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1" name="AutoShape 23"/>
            <p:cNvSpPr>
              <a:spLocks noChangeArrowheads="1"/>
            </p:cNvSpPr>
            <p:nvPr/>
          </p:nvSpPr>
          <p:spPr bwMode="auto">
            <a:xfrm>
              <a:off x="1861" y="2253"/>
              <a:ext cx="272" cy="454"/>
            </a:xfrm>
            <a:prstGeom prst="lightningBolt">
              <a:avLst/>
            </a:prstGeom>
            <a:solidFill>
              <a:srgbClr val="FF00FF"/>
            </a:solidFill>
            <a:ln w="9525">
              <a:solidFill>
                <a:srgbClr val="222268"/>
              </a:solidFill>
              <a:miter lim="800000"/>
              <a:headEnd/>
              <a:tailEnd/>
            </a:ln>
          </p:spPr>
          <p:txBody>
            <a:bodyPr wrap="none" anchor="ctr"/>
            <a:lstStyle/>
            <a:p>
              <a:pPr>
                <a:lnSpc>
                  <a:spcPct val="90000"/>
                </a:lnSpc>
              </a:pPr>
              <a:endParaRPr lang="en-US"/>
            </a:p>
          </p:txBody>
        </p:sp>
        <p:sp>
          <p:nvSpPr>
            <p:cNvPr id="8212" name="AutoShape 24"/>
            <p:cNvSpPr>
              <a:spLocks noChangeArrowheads="1"/>
            </p:cNvSpPr>
            <p:nvPr/>
          </p:nvSpPr>
          <p:spPr bwMode="auto">
            <a:xfrm>
              <a:off x="2042" y="2162"/>
              <a:ext cx="272" cy="454"/>
            </a:xfrm>
            <a:prstGeom prst="lightningBolt">
              <a:avLst/>
            </a:prstGeom>
            <a:solidFill>
              <a:srgbClr val="00FF00"/>
            </a:solidFill>
            <a:ln w="9525">
              <a:solidFill>
                <a:srgbClr val="222268"/>
              </a:solidFill>
              <a:miter lim="800000"/>
              <a:headEnd/>
              <a:tailEnd/>
            </a:ln>
          </p:spPr>
          <p:txBody>
            <a:bodyPr wrap="none" anchor="ctr"/>
            <a:lstStyle/>
            <a:p>
              <a:pPr>
                <a:lnSpc>
                  <a:spcPct val="90000"/>
                </a:lnSpc>
              </a:pPr>
              <a:endParaRPr lang="en-US"/>
            </a:p>
          </p:txBody>
        </p:sp>
        <p:sp>
          <p:nvSpPr>
            <p:cNvPr id="8213" name="AutoShape 25"/>
            <p:cNvSpPr>
              <a:spLocks noChangeArrowheads="1"/>
            </p:cNvSpPr>
            <p:nvPr/>
          </p:nvSpPr>
          <p:spPr bwMode="auto">
            <a:xfrm>
              <a:off x="1679" y="2389"/>
              <a:ext cx="272" cy="454"/>
            </a:xfrm>
            <a:prstGeom prst="lightningBolt">
              <a:avLst/>
            </a:prstGeom>
            <a:solidFill>
              <a:schemeClr val="hlink"/>
            </a:solidFill>
            <a:ln w="9525">
              <a:solidFill>
                <a:srgbClr val="222268"/>
              </a:solidFill>
              <a:miter lim="800000"/>
              <a:headEnd/>
              <a:tailEnd/>
            </a:ln>
          </p:spPr>
          <p:txBody>
            <a:bodyPr wrap="none" anchor="ctr"/>
            <a:lstStyle/>
            <a:p>
              <a:pPr>
                <a:lnSpc>
                  <a:spcPct val="90000"/>
                </a:lnSpc>
              </a:pPr>
              <a:endParaRPr lang="en-US"/>
            </a:p>
          </p:txBody>
        </p:sp>
      </p:grpSp>
      <p:sp>
        <p:nvSpPr>
          <p:cNvPr id="8204" name="Text Box 26"/>
          <p:cNvSpPr txBox="1">
            <a:spLocks noChangeArrowheads="1"/>
          </p:cNvSpPr>
          <p:nvPr/>
        </p:nvSpPr>
        <p:spPr bwMode="auto">
          <a:xfrm>
            <a:off x="250825" y="3724176"/>
            <a:ext cx="1762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en-GB" sz="2000">
                <a:solidFill>
                  <a:schemeClr val="tx1"/>
                </a:solidFill>
                <a:latin typeface="Arial" charset="0"/>
              </a:rPr>
              <a:t>Subclinical, “schizotypal”</a:t>
            </a:r>
          </a:p>
        </p:txBody>
      </p:sp>
      <p:sp>
        <p:nvSpPr>
          <p:cNvPr id="8205" name="Text Box 27"/>
          <p:cNvSpPr txBox="1">
            <a:spLocks noChangeArrowheads="1"/>
          </p:cNvSpPr>
          <p:nvPr/>
        </p:nvSpPr>
        <p:spPr bwMode="auto">
          <a:xfrm>
            <a:off x="412750" y="2433539"/>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en-GB" sz="2000">
                <a:solidFill>
                  <a:schemeClr val="tx1"/>
                </a:solidFill>
                <a:latin typeface="Arial" charset="0"/>
              </a:rPr>
              <a:t>Psychotic disorder</a:t>
            </a:r>
          </a:p>
        </p:txBody>
      </p:sp>
      <p:sp>
        <p:nvSpPr>
          <p:cNvPr id="8208" name="Rectangle 1"/>
          <p:cNvSpPr>
            <a:spLocks noChangeArrowheads="1"/>
          </p:cNvSpPr>
          <p:nvPr/>
        </p:nvSpPr>
        <p:spPr bwMode="auto">
          <a:xfrm>
            <a:off x="0" y="549275"/>
            <a:ext cx="9144000" cy="431800"/>
          </a:xfrm>
          <a:prstGeom prst="rect">
            <a:avLst/>
          </a:prstGeom>
          <a:solidFill>
            <a:srgbClr val="222268"/>
          </a:solidFill>
          <a:ln w="9525">
            <a:solidFill>
              <a:schemeClr val="tx1"/>
            </a:solidFill>
            <a:round/>
            <a:headEnd/>
            <a:tailEnd/>
          </a:ln>
        </p:spPr>
        <p:txBody>
          <a:bodyPr/>
          <a:lstStyle/>
          <a:p>
            <a:r>
              <a:rPr lang="en-US" sz="2400" b="1" dirty="0" smtClean="0">
                <a:solidFill>
                  <a:srgbClr val="FF6600"/>
                </a:solidFill>
              </a:rPr>
              <a:t>Psychosis as a continuum </a:t>
            </a:r>
            <a:endParaRPr lang="en-US" sz="2400" b="1" dirty="0">
              <a:solidFill>
                <a:srgbClr val="FF6600"/>
              </a:solidFill>
            </a:endParaRPr>
          </a:p>
        </p:txBody>
      </p:sp>
      <p:sp>
        <p:nvSpPr>
          <p:cNvPr id="8209" name="TextBox 4"/>
          <p:cNvSpPr txBox="1">
            <a:spLocks noChangeArrowheads="1"/>
          </p:cNvSpPr>
          <p:nvPr/>
        </p:nvSpPr>
        <p:spPr bwMode="auto">
          <a:xfrm>
            <a:off x="34925" y="6524625"/>
            <a:ext cx="9096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a:t>Collip et al, schiz bull 2008; Wigman et al schiz bull 2011; Cougnard et al, Psych Med 2007; Dominguez et al 2009</a:t>
            </a:r>
          </a:p>
        </p:txBody>
      </p:sp>
      <p:cxnSp>
        <p:nvCxnSpPr>
          <p:cNvPr id="5" name="Straight Arrow Connector 4"/>
          <p:cNvCxnSpPr/>
          <p:nvPr/>
        </p:nvCxnSpPr>
        <p:spPr bwMode="auto">
          <a:xfrm flipH="1">
            <a:off x="3419872" y="2132856"/>
            <a:ext cx="648072" cy="648072"/>
          </a:xfrm>
          <a:prstGeom prst="straightConnector1">
            <a:avLst/>
          </a:prstGeom>
          <a:solidFill>
            <a:schemeClr val="accent1"/>
          </a:solidFill>
          <a:ln w="38100" cap="flat" cmpd="sng" algn="ctr">
            <a:solidFill>
              <a:schemeClr val="accent1">
                <a:lumMod val="25000"/>
              </a:schemeClr>
            </a:solidFill>
            <a:prstDash val="solid"/>
            <a:round/>
            <a:headEnd type="none" w="med" len="med"/>
            <a:tailEnd type="arrow"/>
          </a:ln>
          <a:effectLst/>
        </p:spPr>
      </p:cxnSp>
      <p:sp>
        <p:nvSpPr>
          <p:cNvPr id="6" name="TextBox 5"/>
          <p:cNvSpPr txBox="1"/>
          <p:nvPr/>
        </p:nvSpPr>
        <p:spPr>
          <a:xfrm>
            <a:off x="3851920" y="1412776"/>
            <a:ext cx="5109291" cy="584776"/>
          </a:xfrm>
          <a:prstGeom prst="rect">
            <a:avLst/>
          </a:prstGeom>
          <a:noFill/>
        </p:spPr>
        <p:txBody>
          <a:bodyPr wrap="none" rtlCol="0">
            <a:spAutoFit/>
          </a:bodyPr>
          <a:lstStyle/>
          <a:p>
            <a:r>
              <a:rPr lang="en-US" dirty="0" smtClean="0"/>
              <a:t>What are these factors?</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
          <p:cNvSpPr>
            <a:spLocks noChangeArrowheads="1"/>
          </p:cNvSpPr>
          <p:nvPr/>
        </p:nvSpPr>
        <p:spPr bwMode="auto">
          <a:xfrm>
            <a:off x="2514600" y="2590800"/>
            <a:ext cx="6019800" cy="3124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9396" name="Text Box 6"/>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59397" name="Rectangle 7"/>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398" name="Text Box 8"/>
          <p:cNvSpPr txBox="1">
            <a:spLocks noChangeArrowheads="1"/>
          </p:cNvSpPr>
          <p:nvPr/>
        </p:nvSpPr>
        <p:spPr bwMode="auto">
          <a:xfrm>
            <a:off x="457200" y="565150"/>
            <a:ext cx="4244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dirty="0">
                <a:solidFill>
                  <a:srgbClr val="E25132"/>
                </a:solidFill>
              </a:rPr>
              <a:t>Trauma x </a:t>
            </a:r>
            <a:r>
              <a:rPr lang="en-US" sz="2800" b="1" dirty="0" err="1" smtClean="0">
                <a:solidFill>
                  <a:srgbClr val="E25132"/>
                </a:solidFill>
              </a:rPr>
              <a:t>urbanicity</a:t>
            </a:r>
            <a:endParaRPr lang="en-US" sz="2400" dirty="0">
              <a:solidFill>
                <a:schemeClr val="tx1"/>
              </a:solidFill>
              <a:latin typeface="Comic Sans MS" charset="0"/>
            </a:endParaRPr>
          </a:p>
        </p:txBody>
      </p:sp>
      <p:sp>
        <p:nvSpPr>
          <p:cNvPr id="59399" name="Rectangle 9"/>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graphicFrame>
        <p:nvGraphicFramePr>
          <p:cNvPr id="3" name="Chart 2"/>
          <p:cNvGraphicFramePr/>
          <p:nvPr>
            <p:extLst>
              <p:ext uri="{D42A27DB-BD31-4B8C-83A1-F6EECF244321}">
                <p14:modId xmlns:p14="http://schemas.microsoft.com/office/powerpoint/2010/main" val="1857132076"/>
              </p:ext>
            </p:extLst>
          </p:nvPr>
        </p:nvGraphicFramePr>
        <p:xfrm>
          <a:off x="1547664" y="1484784"/>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491880" y="5661248"/>
            <a:ext cx="2552978" cy="400110"/>
          </a:xfrm>
          <a:prstGeom prst="rect">
            <a:avLst/>
          </a:prstGeom>
          <a:noFill/>
        </p:spPr>
        <p:txBody>
          <a:bodyPr wrap="none" rtlCol="0">
            <a:spAutoFit/>
          </a:bodyPr>
          <a:lstStyle/>
          <a:p>
            <a:r>
              <a:rPr lang="en-US" sz="2000" dirty="0" smtClean="0"/>
              <a:t>Level of </a:t>
            </a:r>
            <a:r>
              <a:rPr lang="en-US" sz="2000" dirty="0" err="1"/>
              <a:t>u</a:t>
            </a:r>
            <a:r>
              <a:rPr lang="en-US" sz="2000" dirty="0" err="1" smtClean="0"/>
              <a:t>rbanicity</a:t>
            </a:r>
            <a:endParaRPr lang="en-US" sz="2000" dirty="0"/>
          </a:p>
        </p:txBody>
      </p:sp>
      <p:sp>
        <p:nvSpPr>
          <p:cNvPr id="5" name="TextBox 4"/>
          <p:cNvSpPr txBox="1"/>
          <p:nvPr/>
        </p:nvSpPr>
        <p:spPr>
          <a:xfrm>
            <a:off x="827584" y="2276872"/>
            <a:ext cx="1368152" cy="369332"/>
          </a:xfrm>
          <a:prstGeom prst="rect">
            <a:avLst/>
          </a:prstGeom>
          <a:noFill/>
        </p:spPr>
        <p:txBody>
          <a:bodyPr wrap="square" rtlCol="0">
            <a:spAutoFit/>
          </a:bodyPr>
          <a:lstStyle/>
          <a:p>
            <a:r>
              <a:rPr lang="en-US" sz="1800" dirty="0" smtClean="0"/>
              <a:t>OR</a:t>
            </a:r>
            <a:endParaRPr lang="en-US" sz="1800" dirty="0"/>
          </a:p>
        </p:txBody>
      </p:sp>
      <p:sp>
        <p:nvSpPr>
          <p:cNvPr id="11" name="Text Box 24"/>
          <p:cNvSpPr txBox="1">
            <a:spLocks noChangeArrowheads="1"/>
          </p:cNvSpPr>
          <p:nvPr/>
        </p:nvSpPr>
        <p:spPr bwMode="auto">
          <a:xfrm>
            <a:off x="6767304" y="6550025"/>
            <a:ext cx="21251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dirty="0" err="1" smtClean="0">
                <a:solidFill>
                  <a:srgbClr val="000000"/>
                </a:solidFill>
              </a:rPr>
              <a:t>Frissen</a:t>
            </a:r>
            <a:r>
              <a:rPr lang="en-US" sz="1200" dirty="0" smtClean="0">
                <a:solidFill>
                  <a:srgbClr val="000000"/>
                </a:solidFill>
              </a:rPr>
              <a:t> et al, SPPE, 2015</a:t>
            </a:r>
            <a:endParaRPr lang="en-US" sz="1200" dirty="0">
              <a:solidFill>
                <a:srgbClr val="000000"/>
              </a:solidFill>
            </a:endParaRPr>
          </a:p>
        </p:txBody>
      </p:sp>
    </p:spTree>
    <p:extLst>
      <p:ext uri="{BB962C8B-B14F-4D97-AF65-F5344CB8AC3E}">
        <p14:creationId xmlns:p14="http://schemas.microsoft.com/office/powerpoint/2010/main" val="2412328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67587" name="Rectangle 3"/>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88" name="Text Box 4"/>
          <p:cNvSpPr txBox="1">
            <a:spLocks noChangeArrowheads="1"/>
          </p:cNvSpPr>
          <p:nvPr/>
        </p:nvSpPr>
        <p:spPr bwMode="auto">
          <a:xfrm>
            <a:off x="304800" y="533400"/>
            <a:ext cx="5110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Trauma  &lt;- &gt; life events</a:t>
            </a:r>
            <a:endParaRPr lang="en-US" sz="2400">
              <a:solidFill>
                <a:schemeClr val="tx1"/>
              </a:solidFill>
              <a:latin typeface="Comic Sans MS" charset="0"/>
            </a:endParaRPr>
          </a:p>
        </p:txBody>
      </p:sp>
      <p:sp>
        <p:nvSpPr>
          <p:cNvPr id="67589"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67590" name="Line 6"/>
          <p:cNvSpPr>
            <a:spLocks noChangeShapeType="1"/>
          </p:cNvSpPr>
          <p:nvPr/>
        </p:nvSpPr>
        <p:spPr bwMode="auto">
          <a:xfrm>
            <a:off x="1981200" y="2362200"/>
            <a:ext cx="5046663" cy="1270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01735" name="Text Box 7"/>
          <p:cNvSpPr txBox="1">
            <a:spLocks noChangeArrowheads="1"/>
          </p:cNvSpPr>
          <p:nvPr/>
        </p:nvSpPr>
        <p:spPr bwMode="auto">
          <a:xfrm>
            <a:off x="549275" y="3124200"/>
            <a:ext cx="1355725" cy="579438"/>
          </a:xfrm>
          <a:prstGeom prst="rect">
            <a:avLst/>
          </a:prstGeom>
          <a:noFill/>
          <a:ln w="9525">
            <a:noFill/>
            <a:miter lim="800000"/>
            <a:headEnd/>
            <a:tailEnd/>
          </a:ln>
          <a:effec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spcBef>
                <a:spcPct val="50000"/>
              </a:spcBef>
            </a:pPr>
            <a:r>
              <a:rPr lang="en-GB" b="1" dirty="0">
                <a:solidFill>
                  <a:srgbClr val="E25132"/>
                </a:solidFill>
                <a:effectLst>
                  <a:outerShdw blurRad="38100" dist="38100" dir="2700000" algn="tl">
                    <a:srgbClr val="DDDDDD"/>
                  </a:outerShdw>
                </a:effectLst>
                <a:latin typeface="+mj-lt"/>
              </a:rPr>
              <a:t>T2</a:t>
            </a:r>
          </a:p>
        </p:txBody>
      </p:sp>
      <p:sp>
        <p:nvSpPr>
          <p:cNvPr id="201736" name="Text Box 8"/>
          <p:cNvSpPr txBox="1">
            <a:spLocks noChangeArrowheads="1"/>
          </p:cNvSpPr>
          <p:nvPr/>
        </p:nvSpPr>
        <p:spPr bwMode="auto">
          <a:xfrm>
            <a:off x="609600" y="5257800"/>
            <a:ext cx="1355725" cy="579438"/>
          </a:xfrm>
          <a:prstGeom prst="rect">
            <a:avLst/>
          </a:prstGeom>
          <a:noFill/>
          <a:ln w="9525">
            <a:noFill/>
            <a:miter lim="800000"/>
            <a:headEnd/>
            <a:tailEnd/>
          </a:ln>
          <a:effec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spcBef>
                <a:spcPct val="50000"/>
              </a:spcBef>
            </a:pPr>
            <a:r>
              <a:rPr lang="en-GB" b="1" dirty="0">
                <a:solidFill>
                  <a:srgbClr val="E25132"/>
                </a:solidFill>
                <a:effectLst>
                  <a:outerShdw blurRad="38100" dist="38100" dir="2700000" algn="tl">
                    <a:srgbClr val="DDDDDD"/>
                  </a:outerShdw>
                </a:effectLst>
                <a:latin typeface="+mj-lt"/>
              </a:rPr>
              <a:t>T3</a:t>
            </a:r>
            <a:endParaRPr lang="en-GB" b="1" dirty="0">
              <a:solidFill>
                <a:srgbClr val="9A1D5C"/>
              </a:solidFill>
              <a:effectLst>
                <a:outerShdw blurRad="38100" dist="38100" dir="2700000" algn="tl">
                  <a:srgbClr val="DDDDDD"/>
                </a:outerShdw>
              </a:effectLst>
              <a:latin typeface="+mj-lt"/>
            </a:endParaRPr>
          </a:p>
        </p:txBody>
      </p:sp>
      <p:sp>
        <p:nvSpPr>
          <p:cNvPr id="67593" name="Text Box 9"/>
          <p:cNvSpPr txBox="1">
            <a:spLocks noChangeArrowheads="1"/>
          </p:cNvSpPr>
          <p:nvPr/>
        </p:nvSpPr>
        <p:spPr bwMode="auto">
          <a:xfrm>
            <a:off x="3352800" y="2895600"/>
            <a:ext cx="256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nSpc>
                <a:spcPct val="80000"/>
              </a:lnSpc>
              <a:spcBef>
                <a:spcPct val="50000"/>
              </a:spcBef>
            </a:pPr>
            <a:r>
              <a:rPr lang="en-GB" sz="2400" b="1">
                <a:solidFill>
                  <a:schemeClr val="tx1"/>
                </a:solidFill>
              </a:rPr>
              <a:t>Life events</a:t>
            </a:r>
          </a:p>
        </p:txBody>
      </p:sp>
      <p:sp>
        <p:nvSpPr>
          <p:cNvPr id="201738" name="Text Box 10"/>
          <p:cNvSpPr txBox="1">
            <a:spLocks noChangeArrowheads="1"/>
          </p:cNvSpPr>
          <p:nvPr/>
        </p:nvSpPr>
        <p:spPr bwMode="auto">
          <a:xfrm>
            <a:off x="3692525" y="5638800"/>
            <a:ext cx="1858963" cy="384175"/>
          </a:xfrm>
          <a:prstGeom prst="rect">
            <a:avLst/>
          </a:prstGeom>
          <a:noFill/>
          <a:ln w="76200">
            <a:noFill/>
            <a:miter lim="800000"/>
            <a:headEnd/>
            <a:tailEnd/>
          </a:ln>
          <a:effec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80000"/>
              </a:lnSpc>
              <a:spcBef>
                <a:spcPct val="50000"/>
              </a:spcBef>
            </a:pPr>
            <a:r>
              <a:rPr lang="en-US" sz="2400" b="1">
                <a:solidFill>
                  <a:srgbClr val="000080"/>
                </a:solidFill>
              </a:rPr>
              <a:t>Psychosis</a:t>
            </a:r>
            <a:endParaRPr lang="en-US" sz="3600" b="1">
              <a:solidFill>
                <a:srgbClr val="000080"/>
              </a:solidFill>
              <a:effectLst>
                <a:outerShdw blurRad="38100" dist="38100" dir="2700000" algn="tl">
                  <a:srgbClr val="DDDDDD"/>
                </a:outerShdw>
              </a:effectLst>
              <a:latin typeface="Comic Sans MS" charset="0"/>
            </a:endParaRPr>
          </a:p>
        </p:txBody>
      </p:sp>
      <p:sp>
        <p:nvSpPr>
          <p:cNvPr id="67595" name="Rectangle 11"/>
          <p:cNvSpPr>
            <a:spLocks noChangeArrowheads="1"/>
          </p:cNvSpPr>
          <p:nvPr/>
        </p:nvSpPr>
        <p:spPr bwMode="auto">
          <a:xfrm>
            <a:off x="228600" y="1219200"/>
            <a:ext cx="7848600" cy="457200"/>
          </a:xfrm>
          <a:prstGeom prst="rect">
            <a:avLst/>
          </a:prstGeom>
          <a:solidFill>
            <a:schemeClr val="accent1"/>
          </a:solidFill>
          <a:ln w="25400">
            <a:solidFill>
              <a:srgbClr val="003366"/>
            </a:solidFill>
            <a:miter lim="800000"/>
            <a:headEnd/>
            <a:tailEnd/>
          </a:ln>
        </p:spPr>
        <p:txBody>
          <a:bodyPr wrap="none" anchor="ctr"/>
          <a:lstStyle/>
          <a:p>
            <a:r>
              <a:rPr lang="en-US" sz="1600"/>
              <a:t>EDSP study, 2437 adolescents ranging from 17 to 24 years</a:t>
            </a:r>
          </a:p>
        </p:txBody>
      </p:sp>
      <p:sp>
        <p:nvSpPr>
          <p:cNvPr id="67596" name="Line 12"/>
          <p:cNvSpPr>
            <a:spLocks noChangeShapeType="1"/>
          </p:cNvSpPr>
          <p:nvPr/>
        </p:nvSpPr>
        <p:spPr bwMode="auto">
          <a:xfrm>
            <a:off x="1981200" y="3429000"/>
            <a:ext cx="5046663" cy="1270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67597" name="Text Box 13"/>
          <p:cNvSpPr txBox="1">
            <a:spLocks noChangeArrowheads="1"/>
          </p:cNvSpPr>
          <p:nvPr/>
        </p:nvSpPr>
        <p:spPr bwMode="auto">
          <a:xfrm>
            <a:off x="5796136" y="6550025"/>
            <a:ext cx="32067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dirty="0" err="1">
                <a:solidFill>
                  <a:srgbClr val="000000"/>
                </a:solidFill>
              </a:rPr>
              <a:t>Lataster</a:t>
            </a:r>
            <a:r>
              <a:rPr lang="en-US" sz="1200" dirty="0">
                <a:solidFill>
                  <a:srgbClr val="000000"/>
                </a:solidFill>
              </a:rPr>
              <a:t> J et al, </a:t>
            </a:r>
            <a:r>
              <a:rPr lang="en-US" sz="1200" dirty="0" err="1" smtClean="0">
                <a:solidFill>
                  <a:srgbClr val="000000"/>
                </a:solidFill>
              </a:rPr>
              <a:t>Acta</a:t>
            </a:r>
            <a:r>
              <a:rPr lang="en-US" sz="1200" dirty="0" smtClean="0">
                <a:solidFill>
                  <a:srgbClr val="000000"/>
                </a:solidFill>
              </a:rPr>
              <a:t> Psych Scan, 2012</a:t>
            </a:r>
            <a:endParaRPr lang="en-US" sz="1200" dirty="0">
              <a:solidFill>
                <a:srgbClr val="000000"/>
              </a:solidFill>
            </a:endParaRPr>
          </a:p>
        </p:txBody>
      </p:sp>
      <p:sp>
        <p:nvSpPr>
          <p:cNvPr id="67598" name="Line 14"/>
          <p:cNvSpPr>
            <a:spLocks noChangeShapeType="1"/>
          </p:cNvSpPr>
          <p:nvPr/>
        </p:nvSpPr>
        <p:spPr bwMode="auto">
          <a:xfrm>
            <a:off x="1981200" y="5562600"/>
            <a:ext cx="5046663" cy="12700"/>
          </a:xfrm>
          <a:prstGeom prst="line">
            <a:avLst/>
          </a:prstGeom>
          <a:noFill/>
          <a:ln w="44450">
            <a:solidFill>
              <a:srgbClr val="FF6600"/>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67599" name="Text Box 31"/>
          <p:cNvSpPr txBox="1">
            <a:spLocks noChangeArrowheads="1"/>
          </p:cNvSpPr>
          <p:nvPr/>
        </p:nvSpPr>
        <p:spPr bwMode="auto">
          <a:xfrm>
            <a:off x="1447800" y="4267200"/>
            <a:ext cx="29702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90000"/>
              </a:lnSpc>
              <a:spcBef>
                <a:spcPct val="50000"/>
              </a:spcBef>
            </a:pPr>
            <a:r>
              <a:rPr lang="en-US" sz="2400" b="1">
                <a:solidFill>
                  <a:schemeClr val="tx1"/>
                </a:solidFill>
                <a:latin typeface="Arial" charset="0"/>
              </a:rPr>
              <a:t>No childhood trauma</a:t>
            </a:r>
            <a:endParaRPr lang="en-GB" sz="2400" b="1">
              <a:solidFill>
                <a:schemeClr val="tx1"/>
              </a:solidFill>
              <a:latin typeface="Arial" charset="0"/>
            </a:endParaRPr>
          </a:p>
        </p:txBody>
      </p:sp>
      <p:sp>
        <p:nvSpPr>
          <p:cNvPr id="67600" name="Text Box 32"/>
          <p:cNvSpPr txBox="1">
            <a:spLocks noChangeArrowheads="1"/>
          </p:cNvSpPr>
          <p:nvPr/>
        </p:nvSpPr>
        <p:spPr bwMode="auto">
          <a:xfrm>
            <a:off x="4724400" y="4191000"/>
            <a:ext cx="3352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lnSpc>
                <a:spcPct val="90000"/>
              </a:lnSpc>
              <a:spcBef>
                <a:spcPct val="50000"/>
              </a:spcBef>
            </a:pPr>
            <a:r>
              <a:rPr lang="en-US" sz="2400" b="1">
                <a:solidFill>
                  <a:srgbClr val="333333"/>
                </a:solidFill>
                <a:latin typeface="Arial" charset="0"/>
              </a:rPr>
              <a:t>Childhood trauma</a:t>
            </a:r>
            <a:endParaRPr lang="en-GB" sz="2400" b="1">
              <a:solidFill>
                <a:srgbClr val="333333"/>
              </a:solidFill>
              <a:latin typeface="Arial" charset="0"/>
            </a:endParaRPr>
          </a:p>
        </p:txBody>
      </p:sp>
      <p:sp>
        <p:nvSpPr>
          <p:cNvPr id="67601" name="Line 33"/>
          <p:cNvSpPr>
            <a:spLocks noChangeShapeType="1"/>
          </p:cNvSpPr>
          <p:nvPr/>
        </p:nvSpPr>
        <p:spPr bwMode="auto">
          <a:xfrm flipH="1">
            <a:off x="2819400" y="3733800"/>
            <a:ext cx="457200" cy="482600"/>
          </a:xfrm>
          <a:prstGeom prst="line">
            <a:avLst/>
          </a:prstGeom>
          <a:noFill/>
          <a:ln w="79375">
            <a:solidFill>
              <a:schemeClr val="tx1"/>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02" name="Line 34"/>
          <p:cNvSpPr>
            <a:spLocks noChangeShapeType="1"/>
          </p:cNvSpPr>
          <p:nvPr/>
        </p:nvSpPr>
        <p:spPr bwMode="auto">
          <a:xfrm>
            <a:off x="5867400" y="3657600"/>
            <a:ext cx="403225" cy="482600"/>
          </a:xfrm>
          <a:prstGeom prst="line">
            <a:avLst/>
          </a:prstGeom>
          <a:noFill/>
          <a:ln w="79375">
            <a:solidFill>
              <a:schemeClr val="bg2"/>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03" name="Line 36"/>
          <p:cNvSpPr>
            <a:spLocks noChangeShapeType="1"/>
          </p:cNvSpPr>
          <p:nvPr/>
        </p:nvSpPr>
        <p:spPr bwMode="auto">
          <a:xfrm>
            <a:off x="2819400" y="5029200"/>
            <a:ext cx="11113" cy="469900"/>
          </a:xfrm>
          <a:prstGeom prst="line">
            <a:avLst/>
          </a:prstGeom>
          <a:noFill/>
          <a:ln w="79375">
            <a:solidFill>
              <a:schemeClr val="tx1"/>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04" name="Line 37"/>
          <p:cNvSpPr>
            <a:spLocks noChangeShapeType="1"/>
          </p:cNvSpPr>
          <p:nvPr/>
        </p:nvSpPr>
        <p:spPr bwMode="auto">
          <a:xfrm>
            <a:off x="6400800" y="4800600"/>
            <a:ext cx="0" cy="685800"/>
          </a:xfrm>
          <a:prstGeom prst="line">
            <a:avLst/>
          </a:prstGeom>
          <a:noFill/>
          <a:ln w="79375">
            <a:solidFill>
              <a:srgbClr val="5F5F5F"/>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1749" name="Text Box 21"/>
          <p:cNvSpPr txBox="1">
            <a:spLocks noChangeArrowheads="1"/>
          </p:cNvSpPr>
          <p:nvPr/>
        </p:nvSpPr>
        <p:spPr bwMode="auto">
          <a:xfrm>
            <a:off x="609600" y="2133600"/>
            <a:ext cx="1355725" cy="579438"/>
          </a:xfrm>
          <a:prstGeom prst="rect">
            <a:avLst/>
          </a:prstGeom>
          <a:noFill/>
          <a:ln w="9525">
            <a:noFill/>
            <a:miter lim="800000"/>
            <a:headEnd/>
            <a:tailEnd/>
          </a:ln>
          <a:effec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spcBef>
                <a:spcPct val="50000"/>
              </a:spcBef>
            </a:pPr>
            <a:r>
              <a:rPr lang="en-GB" b="1" dirty="0">
                <a:solidFill>
                  <a:srgbClr val="E25132"/>
                </a:solidFill>
                <a:effectLst>
                  <a:outerShdw blurRad="38100" dist="38100" dir="2700000" algn="tl">
                    <a:srgbClr val="DDDDDD"/>
                  </a:outerShdw>
                </a:effectLst>
                <a:latin typeface="+mj-lt"/>
              </a:rPr>
              <a:t>T0</a:t>
            </a:r>
          </a:p>
        </p:txBody>
      </p:sp>
      <p:sp>
        <p:nvSpPr>
          <p:cNvPr id="67606" name="Text Box 22"/>
          <p:cNvSpPr txBox="1">
            <a:spLocks noChangeArrowheads="1"/>
          </p:cNvSpPr>
          <p:nvPr/>
        </p:nvSpPr>
        <p:spPr bwMode="auto">
          <a:xfrm>
            <a:off x="3200400" y="1905000"/>
            <a:ext cx="3352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nSpc>
                <a:spcPct val="80000"/>
              </a:lnSpc>
              <a:spcBef>
                <a:spcPct val="50000"/>
              </a:spcBef>
            </a:pPr>
            <a:r>
              <a:rPr lang="en-GB" sz="2000">
                <a:solidFill>
                  <a:schemeClr val="tx1"/>
                </a:solidFill>
              </a:rPr>
              <a:t>No psychosis</a:t>
            </a:r>
            <a:endParaRPr lang="en-GB" sz="2400" b="1">
              <a:solidFill>
                <a:schemeClr val="tx1"/>
              </a:solidFill>
            </a:endParaRPr>
          </a:p>
        </p:txBody>
      </p:sp>
    </p:spTree>
    <p:extLst>
      <p:ext uri="{BB962C8B-B14F-4D97-AF65-F5344CB8AC3E}">
        <p14:creationId xmlns:p14="http://schemas.microsoft.com/office/powerpoint/2010/main" val="1382897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1"/>
          <p:cNvSpPr>
            <a:spLocks noChangeArrowheads="1"/>
          </p:cNvSpPr>
          <p:nvPr/>
        </p:nvSpPr>
        <p:spPr bwMode="auto">
          <a:xfrm>
            <a:off x="3348038" y="549275"/>
            <a:ext cx="5400675" cy="5032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9635"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0" y="1447800"/>
            <a:ext cx="6656388"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588" y="2097088"/>
            <a:ext cx="1439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r>
              <a:rPr lang="en-US" sz="1800">
                <a:solidFill>
                  <a:srgbClr val="00B050"/>
                </a:solidFill>
                <a:latin typeface="Calibri" charset="0"/>
              </a:rPr>
              <a:t>No early life adversity</a:t>
            </a:r>
          </a:p>
        </p:txBody>
      </p:sp>
      <p:sp>
        <p:nvSpPr>
          <p:cNvPr id="6" name="TextBox 5"/>
          <p:cNvSpPr txBox="1">
            <a:spLocks noChangeArrowheads="1"/>
          </p:cNvSpPr>
          <p:nvPr/>
        </p:nvSpPr>
        <p:spPr bwMode="auto">
          <a:xfrm>
            <a:off x="1588" y="4191000"/>
            <a:ext cx="1439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r>
              <a:rPr lang="en-US" sz="1800">
                <a:solidFill>
                  <a:srgbClr val="CC0000"/>
                </a:solidFill>
                <a:latin typeface="Calibri" charset="0"/>
              </a:rPr>
              <a:t>Early life adversity</a:t>
            </a:r>
          </a:p>
        </p:txBody>
      </p:sp>
      <p:sp>
        <p:nvSpPr>
          <p:cNvPr id="7" name="TextBox 6"/>
          <p:cNvSpPr txBox="1">
            <a:spLocks noChangeArrowheads="1"/>
          </p:cNvSpPr>
          <p:nvPr/>
        </p:nvSpPr>
        <p:spPr bwMode="auto">
          <a:xfrm>
            <a:off x="641350" y="1030288"/>
            <a:ext cx="1873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r>
              <a:rPr lang="en-US" sz="1600">
                <a:solidFill>
                  <a:schemeClr val="accent2"/>
                </a:solidFill>
                <a:latin typeface="Calibri" charset="0"/>
              </a:rPr>
              <a:t>N</a:t>
            </a:r>
            <a:r>
              <a:rPr lang="en-US" sz="1600" baseline="30000">
                <a:solidFill>
                  <a:schemeClr val="accent2"/>
                </a:solidFill>
                <a:latin typeface="Calibri" charset="0"/>
              </a:rPr>
              <a:t>o</a:t>
            </a:r>
            <a:r>
              <a:rPr lang="en-US" sz="1600">
                <a:solidFill>
                  <a:schemeClr val="accent2"/>
                </a:solidFill>
                <a:latin typeface="Calibri" charset="0"/>
              </a:rPr>
              <a:t> later life adverse events</a:t>
            </a:r>
          </a:p>
        </p:txBody>
      </p:sp>
      <p:sp>
        <p:nvSpPr>
          <p:cNvPr id="10" name="TextBox 9"/>
          <p:cNvSpPr txBox="1">
            <a:spLocks noChangeArrowheads="1"/>
          </p:cNvSpPr>
          <p:nvPr/>
        </p:nvSpPr>
        <p:spPr bwMode="auto">
          <a:xfrm>
            <a:off x="2627313" y="5791200"/>
            <a:ext cx="5184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r>
              <a:rPr lang="en-US" sz="1800">
                <a:solidFill>
                  <a:schemeClr val="accent2"/>
                </a:solidFill>
                <a:latin typeface="Calibri" charset="0"/>
              </a:rPr>
              <a:t>Percentage with psychotic symptoms / impairment</a:t>
            </a:r>
          </a:p>
        </p:txBody>
      </p:sp>
      <p:sp>
        <p:nvSpPr>
          <p:cNvPr id="11" name="TextBox 10"/>
          <p:cNvSpPr txBox="1">
            <a:spLocks noChangeArrowheads="1"/>
          </p:cNvSpPr>
          <p:nvPr/>
        </p:nvSpPr>
        <p:spPr bwMode="auto">
          <a:xfrm>
            <a:off x="3195638" y="1598613"/>
            <a:ext cx="1439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n=192</a:t>
            </a:r>
          </a:p>
        </p:txBody>
      </p:sp>
      <p:sp>
        <p:nvSpPr>
          <p:cNvPr id="12" name="TextBox 11"/>
          <p:cNvSpPr txBox="1">
            <a:spLocks noChangeArrowheads="1"/>
          </p:cNvSpPr>
          <p:nvPr/>
        </p:nvSpPr>
        <p:spPr bwMode="auto">
          <a:xfrm>
            <a:off x="3657600" y="2054225"/>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n=336</a:t>
            </a:r>
          </a:p>
        </p:txBody>
      </p:sp>
      <p:sp>
        <p:nvSpPr>
          <p:cNvPr id="13" name="TextBox 12"/>
          <p:cNvSpPr txBox="1">
            <a:spLocks noChangeArrowheads="1"/>
          </p:cNvSpPr>
          <p:nvPr/>
        </p:nvSpPr>
        <p:spPr bwMode="auto">
          <a:xfrm>
            <a:off x="4038600" y="2587625"/>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n=341</a:t>
            </a:r>
          </a:p>
        </p:txBody>
      </p:sp>
      <p:sp>
        <p:nvSpPr>
          <p:cNvPr id="16" name="TextBox 15"/>
          <p:cNvSpPr txBox="1">
            <a:spLocks noChangeArrowheads="1"/>
          </p:cNvSpPr>
          <p:nvPr/>
        </p:nvSpPr>
        <p:spPr bwMode="auto">
          <a:xfrm>
            <a:off x="4953000" y="3044825"/>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n=248</a:t>
            </a:r>
          </a:p>
        </p:txBody>
      </p:sp>
      <p:sp>
        <p:nvSpPr>
          <p:cNvPr id="17" name="TextBox 16"/>
          <p:cNvSpPr txBox="1">
            <a:spLocks noChangeArrowheads="1"/>
          </p:cNvSpPr>
          <p:nvPr/>
        </p:nvSpPr>
        <p:spPr bwMode="auto">
          <a:xfrm>
            <a:off x="3124200" y="3505200"/>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 n=76</a:t>
            </a:r>
          </a:p>
        </p:txBody>
      </p:sp>
      <p:sp>
        <p:nvSpPr>
          <p:cNvPr id="18" name="TextBox 17"/>
          <p:cNvSpPr txBox="1">
            <a:spLocks noChangeArrowheads="1"/>
          </p:cNvSpPr>
          <p:nvPr/>
        </p:nvSpPr>
        <p:spPr bwMode="auto">
          <a:xfrm>
            <a:off x="4267200" y="4038600"/>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n=158</a:t>
            </a:r>
          </a:p>
        </p:txBody>
      </p:sp>
      <p:sp>
        <p:nvSpPr>
          <p:cNvPr id="19" name="TextBox 18"/>
          <p:cNvSpPr txBox="1">
            <a:spLocks noChangeArrowheads="1"/>
          </p:cNvSpPr>
          <p:nvPr/>
        </p:nvSpPr>
        <p:spPr bwMode="auto">
          <a:xfrm>
            <a:off x="3352800" y="4548188"/>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n=186</a:t>
            </a:r>
          </a:p>
        </p:txBody>
      </p:sp>
      <p:sp>
        <p:nvSpPr>
          <p:cNvPr id="20" name="TextBox 19"/>
          <p:cNvSpPr txBox="1">
            <a:spLocks noChangeArrowheads="1"/>
          </p:cNvSpPr>
          <p:nvPr/>
        </p:nvSpPr>
        <p:spPr bwMode="auto">
          <a:xfrm>
            <a:off x="7239000" y="5026025"/>
            <a:ext cx="1114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r>
              <a:rPr lang="en-US" sz="1400">
                <a:solidFill>
                  <a:schemeClr val="accent2"/>
                </a:solidFill>
                <a:latin typeface="Calibri" charset="0"/>
              </a:rPr>
              <a:t>n=185</a:t>
            </a:r>
          </a:p>
        </p:txBody>
      </p:sp>
      <p:sp>
        <p:nvSpPr>
          <p:cNvPr id="69649" name="Rectangle 3"/>
          <p:cNvSpPr>
            <a:spLocks noChangeArrowheads="1"/>
          </p:cNvSpPr>
          <p:nvPr/>
        </p:nvSpPr>
        <p:spPr bwMode="auto">
          <a:xfrm>
            <a:off x="0" y="53340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9650" name="Text Box 4"/>
          <p:cNvSpPr txBox="1">
            <a:spLocks noChangeArrowheads="1"/>
          </p:cNvSpPr>
          <p:nvPr/>
        </p:nvSpPr>
        <p:spPr bwMode="auto">
          <a:xfrm>
            <a:off x="76200" y="542925"/>
            <a:ext cx="5110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Trauma  &lt;- &gt; life events</a:t>
            </a:r>
            <a:endParaRPr lang="en-US" sz="2400">
              <a:solidFill>
                <a:schemeClr val="tx1"/>
              </a:solidFill>
              <a:latin typeface="Comic Sans MS" charset="0"/>
            </a:endParaRPr>
          </a:p>
        </p:txBody>
      </p:sp>
      <p:sp>
        <p:nvSpPr>
          <p:cNvPr id="69651" name="TextBox 23"/>
          <p:cNvSpPr txBox="1">
            <a:spLocks noChangeArrowheads="1"/>
          </p:cNvSpPr>
          <p:nvPr/>
        </p:nvSpPr>
        <p:spPr bwMode="auto">
          <a:xfrm>
            <a:off x="6477000" y="1752600"/>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000" b="1">
                <a:solidFill>
                  <a:srgbClr val="FF0000"/>
                </a:solidFill>
                <a:latin typeface="Symbol" charset="0"/>
              </a:rPr>
              <a:t>c</a:t>
            </a:r>
            <a:r>
              <a:rPr lang="en-US" sz="2000" b="1">
                <a:solidFill>
                  <a:srgbClr val="FF0000"/>
                </a:solidFill>
                <a:latin typeface="Calibri" charset="0"/>
              </a:rPr>
              <a:t>2=4.59; p=.032</a:t>
            </a:r>
            <a:endParaRPr lang="en-US" sz="2000" b="1" baseline="30000">
              <a:solidFill>
                <a:srgbClr val="FF0000"/>
              </a:solidFill>
              <a:latin typeface="Calibri" charset="0"/>
            </a:endParaRPr>
          </a:p>
          <a:p>
            <a:endParaRPr lang="en-US" sz="2000"/>
          </a:p>
        </p:txBody>
      </p:sp>
      <p:sp>
        <p:nvSpPr>
          <p:cNvPr id="69652" name="Rectangle 24"/>
          <p:cNvSpPr>
            <a:spLocks noChangeArrowheads="1"/>
          </p:cNvSpPr>
          <p:nvPr/>
        </p:nvSpPr>
        <p:spPr bwMode="auto">
          <a:xfrm>
            <a:off x="76200" y="3505200"/>
            <a:ext cx="8610600" cy="1905000"/>
          </a:xfrm>
          <a:prstGeom prst="rect">
            <a:avLst/>
          </a:prstGeom>
          <a:solidFill>
            <a:schemeClr val="bg1"/>
          </a:solidFill>
          <a:ln w="9525">
            <a:solidFill>
              <a:schemeClr val="bg1"/>
            </a:solidFill>
            <a:round/>
            <a:headEnd/>
            <a:tailEnd/>
          </a:ln>
        </p:spPr>
        <p:txBody>
          <a:bodyPr/>
          <a:lstStyle/>
          <a:p>
            <a:endParaRPr lang="en-US"/>
          </a:p>
        </p:txBody>
      </p:sp>
      <p:sp>
        <p:nvSpPr>
          <p:cNvPr id="69653" name="Rectangle 5"/>
          <p:cNvSpPr>
            <a:spLocks noChangeArrowheads="1"/>
          </p:cNvSpPr>
          <p:nvPr/>
        </p:nvSpPr>
        <p:spPr bwMode="auto">
          <a:xfrm>
            <a:off x="304800" y="6172200"/>
            <a:ext cx="4953000" cy="228600"/>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22" name="Text Box 13"/>
          <p:cNvSpPr txBox="1">
            <a:spLocks noChangeArrowheads="1"/>
          </p:cNvSpPr>
          <p:nvPr/>
        </p:nvSpPr>
        <p:spPr bwMode="auto">
          <a:xfrm>
            <a:off x="5796136" y="6550025"/>
            <a:ext cx="32067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dirty="0" err="1">
                <a:solidFill>
                  <a:srgbClr val="000000"/>
                </a:solidFill>
              </a:rPr>
              <a:t>Lataster</a:t>
            </a:r>
            <a:r>
              <a:rPr lang="en-US" sz="1200" dirty="0">
                <a:solidFill>
                  <a:srgbClr val="000000"/>
                </a:solidFill>
              </a:rPr>
              <a:t> J et al, </a:t>
            </a:r>
            <a:r>
              <a:rPr lang="en-US" sz="1200" dirty="0" err="1" smtClean="0">
                <a:solidFill>
                  <a:srgbClr val="000000"/>
                </a:solidFill>
              </a:rPr>
              <a:t>Acta</a:t>
            </a:r>
            <a:r>
              <a:rPr lang="en-US" sz="1200" dirty="0" smtClean="0">
                <a:solidFill>
                  <a:srgbClr val="000000"/>
                </a:solidFill>
              </a:rPr>
              <a:t> Psych Scan, 2012</a:t>
            </a:r>
            <a:endParaRPr lang="en-US" sz="1200"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6" grpId="0"/>
      <p:bldP spid="17" grpId="0"/>
      <p:bldP spid="18" grpId="0"/>
      <p:bldP spid="19"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1"/>
          <p:cNvSpPr>
            <a:spLocks noChangeArrowheads="1"/>
          </p:cNvSpPr>
          <p:nvPr/>
        </p:nvSpPr>
        <p:spPr bwMode="auto">
          <a:xfrm>
            <a:off x="3348038" y="549275"/>
            <a:ext cx="5400675" cy="5032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70659"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0" y="1447800"/>
            <a:ext cx="6656388"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588" y="2097088"/>
            <a:ext cx="1439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r>
              <a:rPr lang="en-US" sz="1800">
                <a:solidFill>
                  <a:srgbClr val="00B050"/>
                </a:solidFill>
                <a:latin typeface="Calibri" charset="0"/>
              </a:rPr>
              <a:t>No early life adversity</a:t>
            </a:r>
          </a:p>
        </p:txBody>
      </p:sp>
      <p:sp>
        <p:nvSpPr>
          <p:cNvPr id="6" name="TextBox 5"/>
          <p:cNvSpPr txBox="1">
            <a:spLocks noChangeArrowheads="1"/>
          </p:cNvSpPr>
          <p:nvPr/>
        </p:nvSpPr>
        <p:spPr bwMode="auto">
          <a:xfrm>
            <a:off x="1588" y="4191000"/>
            <a:ext cx="1439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r>
              <a:rPr lang="en-US" sz="1800">
                <a:solidFill>
                  <a:srgbClr val="CC0000"/>
                </a:solidFill>
                <a:latin typeface="Calibri" charset="0"/>
              </a:rPr>
              <a:t>Early life adversity</a:t>
            </a:r>
          </a:p>
        </p:txBody>
      </p:sp>
      <p:sp>
        <p:nvSpPr>
          <p:cNvPr id="7" name="TextBox 6"/>
          <p:cNvSpPr txBox="1">
            <a:spLocks noChangeArrowheads="1"/>
          </p:cNvSpPr>
          <p:nvPr/>
        </p:nvSpPr>
        <p:spPr bwMode="auto">
          <a:xfrm>
            <a:off x="641350" y="1030288"/>
            <a:ext cx="1873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r>
              <a:rPr lang="en-US" sz="1600">
                <a:solidFill>
                  <a:schemeClr val="accent2"/>
                </a:solidFill>
                <a:latin typeface="Calibri" charset="0"/>
              </a:rPr>
              <a:t>N</a:t>
            </a:r>
            <a:r>
              <a:rPr lang="en-US" sz="1600" baseline="30000">
                <a:solidFill>
                  <a:schemeClr val="accent2"/>
                </a:solidFill>
                <a:latin typeface="Calibri" charset="0"/>
              </a:rPr>
              <a:t>o</a:t>
            </a:r>
            <a:r>
              <a:rPr lang="en-US" sz="1600">
                <a:solidFill>
                  <a:schemeClr val="accent2"/>
                </a:solidFill>
                <a:latin typeface="Calibri" charset="0"/>
              </a:rPr>
              <a:t> later life adverse events</a:t>
            </a:r>
          </a:p>
        </p:txBody>
      </p:sp>
      <p:sp>
        <p:nvSpPr>
          <p:cNvPr id="10" name="TextBox 9"/>
          <p:cNvSpPr txBox="1">
            <a:spLocks noChangeArrowheads="1"/>
          </p:cNvSpPr>
          <p:nvPr/>
        </p:nvSpPr>
        <p:spPr bwMode="auto">
          <a:xfrm>
            <a:off x="2627313" y="5791200"/>
            <a:ext cx="5184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r>
              <a:rPr lang="en-US" sz="1800">
                <a:solidFill>
                  <a:schemeClr val="accent2"/>
                </a:solidFill>
                <a:latin typeface="Calibri" charset="0"/>
              </a:rPr>
              <a:t>Percentage with psychotic symptoms / impairment</a:t>
            </a:r>
          </a:p>
        </p:txBody>
      </p:sp>
      <p:sp>
        <p:nvSpPr>
          <p:cNvPr id="11" name="TextBox 10"/>
          <p:cNvSpPr txBox="1">
            <a:spLocks noChangeArrowheads="1"/>
          </p:cNvSpPr>
          <p:nvPr/>
        </p:nvSpPr>
        <p:spPr bwMode="auto">
          <a:xfrm>
            <a:off x="3195638" y="1598613"/>
            <a:ext cx="1439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n=192</a:t>
            </a:r>
          </a:p>
        </p:txBody>
      </p:sp>
      <p:sp>
        <p:nvSpPr>
          <p:cNvPr id="12" name="TextBox 11"/>
          <p:cNvSpPr txBox="1">
            <a:spLocks noChangeArrowheads="1"/>
          </p:cNvSpPr>
          <p:nvPr/>
        </p:nvSpPr>
        <p:spPr bwMode="auto">
          <a:xfrm>
            <a:off x="3657600" y="2054225"/>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n=336</a:t>
            </a:r>
          </a:p>
        </p:txBody>
      </p:sp>
      <p:sp>
        <p:nvSpPr>
          <p:cNvPr id="13" name="TextBox 12"/>
          <p:cNvSpPr txBox="1">
            <a:spLocks noChangeArrowheads="1"/>
          </p:cNvSpPr>
          <p:nvPr/>
        </p:nvSpPr>
        <p:spPr bwMode="auto">
          <a:xfrm>
            <a:off x="4038600" y="2587625"/>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n=341</a:t>
            </a:r>
          </a:p>
        </p:txBody>
      </p:sp>
      <p:sp>
        <p:nvSpPr>
          <p:cNvPr id="16" name="TextBox 15"/>
          <p:cNvSpPr txBox="1">
            <a:spLocks noChangeArrowheads="1"/>
          </p:cNvSpPr>
          <p:nvPr/>
        </p:nvSpPr>
        <p:spPr bwMode="auto">
          <a:xfrm>
            <a:off x="4953000" y="3044825"/>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n=248</a:t>
            </a:r>
          </a:p>
        </p:txBody>
      </p:sp>
      <p:sp>
        <p:nvSpPr>
          <p:cNvPr id="17" name="TextBox 16"/>
          <p:cNvSpPr txBox="1">
            <a:spLocks noChangeArrowheads="1"/>
          </p:cNvSpPr>
          <p:nvPr/>
        </p:nvSpPr>
        <p:spPr bwMode="auto">
          <a:xfrm>
            <a:off x="3124200" y="3505200"/>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 n=76</a:t>
            </a:r>
          </a:p>
        </p:txBody>
      </p:sp>
      <p:sp>
        <p:nvSpPr>
          <p:cNvPr id="18" name="TextBox 17"/>
          <p:cNvSpPr txBox="1">
            <a:spLocks noChangeArrowheads="1"/>
          </p:cNvSpPr>
          <p:nvPr/>
        </p:nvSpPr>
        <p:spPr bwMode="auto">
          <a:xfrm>
            <a:off x="4267200" y="4038600"/>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n=158</a:t>
            </a:r>
          </a:p>
        </p:txBody>
      </p:sp>
      <p:sp>
        <p:nvSpPr>
          <p:cNvPr id="19" name="TextBox 18"/>
          <p:cNvSpPr txBox="1">
            <a:spLocks noChangeArrowheads="1"/>
          </p:cNvSpPr>
          <p:nvPr/>
        </p:nvSpPr>
        <p:spPr bwMode="auto">
          <a:xfrm>
            <a:off x="3352800" y="4548188"/>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a:solidFill>
                  <a:schemeClr val="accent2"/>
                </a:solidFill>
                <a:latin typeface="Calibri" charset="0"/>
              </a:rPr>
              <a:t>n=186</a:t>
            </a:r>
          </a:p>
        </p:txBody>
      </p:sp>
      <p:sp>
        <p:nvSpPr>
          <p:cNvPr id="20" name="TextBox 19"/>
          <p:cNvSpPr txBox="1">
            <a:spLocks noChangeArrowheads="1"/>
          </p:cNvSpPr>
          <p:nvPr/>
        </p:nvSpPr>
        <p:spPr bwMode="auto">
          <a:xfrm>
            <a:off x="7239000" y="5026025"/>
            <a:ext cx="1114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r>
              <a:rPr lang="en-US" sz="1400">
                <a:solidFill>
                  <a:schemeClr val="accent2"/>
                </a:solidFill>
                <a:latin typeface="Calibri" charset="0"/>
              </a:rPr>
              <a:t>n=185</a:t>
            </a:r>
          </a:p>
        </p:txBody>
      </p:sp>
      <p:sp>
        <p:nvSpPr>
          <p:cNvPr id="70673" name="Rectangle 3"/>
          <p:cNvSpPr>
            <a:spLocks noChangeArrowheads="1"/>
          </p:cNvSpPr>
          <p:nvPr/>
        </p:nvSpPr>
        <p:spPr bwMode="auto">
          <a:xfrm>
            <a:off x="0" y="53340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0674" name="Text Box 4"/>
          <p:cNvSpPr txBox="1">
            <a:spLocks noChangeArrowheads="1"/>
          </p:cNvSpPr>
          <p:nvPr/>
        </p:nvSpPr>
        <p:spPr bwMode="auto">
          <a:xfrm>
            <a:off x="76200" y="542925"/>
            <a:ext cx="5110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Trauma  &lt;- &gt; life events</a:t>
            </a:r>
            <a:endParaRPr lang="en-US" sz="2400">
              <a:solidFill>
                <a:schemeClr val="tx1"/>
              </a:solidFill>
              <a:latin typeface="Comic Sans MS" charset="0"/>
            </a:endParaRPr>
          </a:p>
        </p:txBody>
      </p:sp>
      <p:sp>
        <p:nvSpPr>
          <p:cNvPr id="70675" name="TextBox 23"/>
          <p:cNvSpPr txBox="1">
            <a:spLocks noChangeArrowheads="1"/>
          </p:cNvSpPr>
          <p:nvPr/>
        </p:nvSpPr>
        <p:spPr bwMode="auto">
          <a:xfrm>
            <a:off x="6477000" y="1752600"/>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000" b="1">
                <a:solidFill>
                  <a:srgbClr val="FF0000"/>
                </a:solidFill>
                <a:latin typeface="Symbol" charset="0"/>
              </a:rPr>
              <a:t>c</a:t>
            </a:r>
            <a:r>
              <a:rPr lang="en-US" sz="2000" b="1">
                <a:solidFill>
                  <a:srgbClr val="FF0000"/>
                </a:solidFill>
                <a:latin typeface="Calibri" charset="0"/>
              </a:rPr>
              <a:t>2=4.59; p=.032</a:t>
            </a:r>
            <a:endParaRPr lang="en-US" sz="2000" b="1" baseline="30000">
              <a:solidFill>
                <a:srgbClr val="FF0000"/>
              </a:solidFill>
              <a:latin typeface="Calibri" charset="0"/>
            </a:endParaRPr>
          </a:p>
          <a:p>
            <a:endParaRPr lang="en-US" sz="2000"/>
          </a:p>
        </p:txBody>
      </p:sp>
      <p:sp>
        <p:nvSpPr>
          <p:cNvPr id="70676" name="Rectangle 5"/>
          <p:cNvSpPr>
            <a:spLocks noChangeArrowheads="1"/>
          </p:cNvSpPr>
          <p:nvPr/>
        </p:nvSpPr>
        <p:spPr bwMode="auto">
          <a:xfrm>
            <a:off x="304800" y="6172200"/>
            <a:ext cx="5791200" cy="304800"/>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21" name="Text Box 13"/>
          <p:cNvSpPr txBox="1">
            <a:spLocks noChangeArrowheads="1"/>
          </p:cNvSpPr>
          <p:nvPr/>
        </p:nvSpPr>
        <p:spPr bwMode="auto">
          <a:xfrm>
            <a:off x="5796136" y="6550025"/>
            <a:ext cx="32067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dirty="0" err="1">
                <a:solidFill>
                  <a:srgbClr val="000000"/>
                </a:solidFill>
              </a:rPr>
              <a:t>Lataster</a:t>
            </a:r>
            <a:r>
              <a:rPr lang="en-US" sz="1200" dirty="0">
                <a:solidFill>
                  <a:srgbClr val="000000"/>
                </a:solidFill>
              </a:rPr>
              <a:t> J et al, </a:t>
            </a:r>
            <a:r>
              <a:rPr lang="en-US" sz="1200" dirty="0" err="1" smtClean="0">
                <a:solidFill>
                  <a:srgbClr val="000000"/>
                </a:solidFill>
              </a:rPr>
              <a:t>Acta</a:t>
            </a:r>
            <a:r>
              <a:rPr lang="en-US" sz="1200" dirty="0" smtClean="0">
                <a:solidFill>
                  <a:srgbClr val="000000"/>
                </a:solidFill>
              </a:rPr>
              <a:t> Psych Scan, 2012</a:t>
            </a:r>
            <a:endParaRPr lang="en-US" sz="1200"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6" grpId="0"/>
      <p:bldP spid="17" grpId="0"/>
      <p:bldP spid="18" grpId="0"/>
      <p:bldP spid="19" grpId="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3340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Text Box 4"/>
          <p:cNvSpPr txBox="1">
            <a:spLocks noChangeArrowheads="1"/>
          </p:cNvSpPr>
          <p:nvPr/>
        </p:nvSpPr>
        <p:spPr bwMode="auto">
          <a:xfrm>
            <a:off x="76200" y="542925"/>
            <a:ext cx="55576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dirty="0" smtClean="0">
                <a:solidFill>
                  <a:srgbClr val="E25132"/>
                </a:solidFill>
              </a:rPr>
              <a:t>Psychological mechanisms</a:t>
            </a:r>
            <a:endParaRPr lang="en-US" sz="2400" dirty="0">
              <a:solidFill>
                <a:schemeClr val="tx1"/>
              </a:solidFill>
              <a:latin typeface="Comic Sans MS" charset="0"/>
            </a:endParaRPr>
          </a:p>
        </p:txBody>
      </p:sp>
      <p:pic>
        <p:nvPicPr>
          <p:cNvPr id="7" name="Picture 6" descr="Screenshot 2015-06-04 07.49.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6" y="2780928"/>
            <a:ext cx="9144000" cy="3143753"/>
          </a:xfrm>
          <a:prstGeom prst="rect">
            <a:avLst/>
          </a:prstGeom>
        </p:spPr>
      </p:pic>
      <p:sp>
        <p:nvSpPr>
          <p:cNvPr id="8" name="TextBox 7"/>
          <p:cNvSpPr txBox="1"/>
          <p:nvPr/>
        </p:nvSpPr>
        <p:spPr>
          <a:xfrm>
            <a:off x="323528" y="1340768"/>
            <a:ext cx="8352928" cy="1277273"/>
          </a:xfrm>
          <a:prstGeom prst="rect">
            <a:avLst/>
          </a:prstGeom>
          <a:noFill/>
        </p:spPr>
        <p:txBody>
          <a:bodyPr wrap="square" rtlCol="0">
            <a:spAutoFit/>
          </a:bodyPr>
          <a:lstStyle/>
          <a:p>
            <a:pPr marL="342900" indent="-342900">
              <a:lnSpc>
                <a:spcPct val="130000"/>
              </a:lnSpc>
              <a:buFont typeface="Arial"/>
              <a:buChar char="•"/>
            </a:pPr>
            <a:r>
              <a:rPr lang="en-US" sz="2000" dirty="0" smtClean="0"/>
              <a:t>Social defeat: loss of self-confidence, being hopeless, feeling less than other people</a:t>
            </a:r>
          </a:p>
          <a:p>
            <a:pPr marL="342900" indent="-342900">
              <a:lnSpc>
                <a:spcPct val="130000"/>
              </a:lnSpc>
              <a:buFont typeface="Arial"/>
              <a:buChar char="•"/>
            </a:pPr>
            <a:r>
              <a:rPr lang="en-US" sz="2000" dirty="0" smtClean="0"/>
              <a:t>Affective </a:t>
            </a:r>
            <a:r>
              <a:rPr lang="en-US" sz="2000" dirty="0" err="1" smtClean="0"/>
              <a:t>dysregulation</a:t>
            </a:r>
            <a:endParaRPr lang="en-US" sz="2000" dirty="0"/>
          </a:p>
        </p:txBody>
      </p:sp>
      <p:sp>
        <p:nvSpPr>
          <p:cNvPr id="9" name="Rectangle 8"/>
          <p:cNvSpPr/>
          <p:nvPr/>
        </p:nvSpPr>
        <p:spPr bwMode="auto">
          <a:xfrm>
            <a:off x="4355976" y="2780928"/>
            <a:ext cx="4464496" cy="24482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10" name="Text Box 13"/>
          <p:cNvSpPr txBox="1">
            <a:spLocks noChangeArrowheads="1"/>
          </p:cNvSpPr>
          <p:nvPr/>
        </p:nvSpPr>
        <p:spPr bwMode="auto">
          <a:xfrm>
            <a:off x="5796136" y="6550025"/>
            <a:ext cx="33919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dirty="0" smtClean="0">
                <a:solidFill>
                  <a:srgbClr val="000000"/>
                </a:solidFill>
              </a:rPr>
              <a:t>Van </a:t>
            </a:r>
            <a:r>
              <a:rPr lang="en-US" sz="1200" dirty="0" err="1" smtClean="0">
                <a:solidFill>
                  <a:srgbClr val="000000"/>
                </a:solidFill>
              </a:rPr>
              <a:t>Nierop</a:t>
            </a:r>
            <a:r>
              <a:rPr lang="en-US" sz="1200" dirty="0" smtClean="0">
                <a:solidFill>
                  <a:srgbClr val="000000"/>
                </a:solidFill>
              </a:rPr>
              <a:t> et al, </a:t>
            </a:r>
            <a:r>
              <a:rPr lang="en-US" sz="1200" dirty="0" err="1" smtClean="0">
                <a:solidFill>
                  <a:srgbClr val="000000"/>
                </a:solidFill>
              </a:rPr>
              <a:t>Acta</a:t>
            </a:r>
            <a:r>
              <a:rPr lang="en-US" sz="1200" dirty="0" smtClean="0">
                <a:solidFill>
                  <a:srgbClr val="000000"/>
                </a:solidFill>
              </a:rPr>
              <a:t> </a:t>
            </a:r>
            <a:r>
              <a:rPr lang="en-US" sz="1200" dirty="0" err="1" smtClean="0">
                <a:solidFill>
                  <a:srgbClr val="000000"/>
                </a:solidFill>
              </a:rPr>
              <a:t>Pscych</a:t>
            </a:r>
            <a:r>
              <a:rPr lang="en-US" sz="1200" dirty="0" smtClean="0">
                <a:solidFill>
                  <a:srgbClr val="000000"/>
                </a:solidFill>
              </a:rPr>
              <a:t> Scan, 2014</a:t>
            </a:r>
            <a:endParaRPr lang="en-US" sz="1200" dirty="0">
              <a:solidFill>
                <a:srgbClr val="000000"/>
              </a:solidFill>
            </a:endParaRPr>
          </a:p>
        </p:txBody>
      </p:sp>
    </p:spTree>
    <p:extLst>
      <p:ext uri="{BB962C8B-B14F-4D97-AF65-F5344CB8AC3E}">
        <p14:creationId xmlns:p14="http://schemas.microsoft.com/office/powerpoint/2010/main" val="672173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4"/>
          <p:cNvSpPr txBox="1">
            <a:spLocks noChangeArrowheads="1"/>
          </p:cNvSpPr>
          <p:nvPr/>
        </p:nvSpPr>
        <p:spPr bwMode="auto">
          <a:xfrm>
            <a:off x="179388" y="4941888"/>
            <a:ext cx="48006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lnSpc>
                <a:spcPct val="80000"/>
              </a:lnSpc>
              <a:spcBef>
                <a:spcPct val="50000"/>
              </a:spcBef>
              <a:buClr>
                <a:schemeClr val="tx2"/>
              </a:buClr>
              <a:buFont typeface="Wingdings" charset="0"/>
              <a:buChar char="ü"/>
            </a:pPr>
            <a:r>
              <a:rPr lang="nl-NL" sz="1800">
                <a:solidFill>
                  <a:schemeClr val="tx1"/>
                </a:solidFill>
              </a:rPr>
              <a:t> 10 times a day</a:t>
            </a:r>
          </a:p>
          <a:p>
            <a:pPr eaLnBrk="1" hangingPunct="1">
              <a:lnSpc>
                <a:spcPct val="80000"/>
              </a:lnSpc>
              <a:spcBef>
                <a:spcPct val="50000"/>
              </a:spcBef>
              <a:buClr>
                <a:schemeClr val="tx2"/>
              </a:buClr>
              <a:buFont typeface="Wingdings" charset="0"/>
              <a:buChar char="ü"/>
            </a:pPr>
            <a:r>
              <a:rPr lang="nl-NL" sz="1800">
                <a:solidFill>
                  <a:schemeClr val="tx1"/>
                </a:solidFill>
              </a:rPr>
              <a:t> 6 consecutive days</a:t>
            </a:r>
          </a:p>
          <a:p>
            <a:pPr eaLnBrk="1" hangingPunct="1">
              <a:lnSpc>
                <a:spcPct val="80000"/>
              </a:lnSpc>
              <a:spcBef>
                <a:spcPct val="50000"/>
              </a:spcBef>
              <a:buClr>
                <a:schemeClr val="tx2"/>
              </a:buClr>
              <a:buFont typeface="Wingdings" charset="0"/>
              <a:buChar char="ü"/>
            </a:pPr>
            <a:r>
              <a:rPr lang="nl-NL" sz="1800">
                <a:solidFill>
                  <a:schemeClr val="tx1"/>
                </a:solidFill>
              </a:rPr>
              <a:t> at random moments</a:t>
            </a:r>
            <a:endParaRPr lang="en-GB" sz="1800">
              <a:solidFill>
                <a:schemeClr val="tx1"/>
              </a:solidFill>
            </a:endParaRPr>
          </a:p>
        </p:txBody>
      </p:sp>
      <p:sp>
        <p:nvSpPr>
          <p:cNvPr id="9218" name="Rectangle 9"/>
          <p:cNvSpPr>
            <a:spLocks noChangeArrowheads="1"/>
          </p:cNvSpPr>
          <p:nvPr/>
        </p:nvSpPr>
        <p:spPr bwMode="auto">
          <a:xfrm>
            <a:off x="0" y="587375"/>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19" name="Rectangle 2"/>
          <p:cNvSpPr>
            <a:spLocks noGrp="1" noChangeArrowheads="1"/>
          </p:cNvSpPr>
          <p:nvPr>
            <p:ph type="title"/>
          </p:nvPr>
        </p:nvSpPr>
        <p:spPr>
          <a:xfrm>
            <a:off x="304800" y="620713"/>
            <a:ext cx="8458200" cy="762000"/>
          </a:xfrm>
        </p:spPr>
        <p:txBody>
          <a:bodyPr/>
          <a:lstStyle/>
          <a:p>
            <a:pPr eaLnBrk="1" hangingPunct="1"/>
            <a:r>
              <a:rPr lang="en-US" sz="2800">
                <a:solidFill>
                  <a:srgbClr val="FF6600"/>
                </a:solidFill>
                <a:latin typeface="Verdana" charset="0"/>
                <a:ea typeface="ＭＳ Ｐゴシック" charset="0"/>
                <a:cs typeface="ＭＳ Ｐゴシック" charset="0"/>
              </a:rPr>
              <a:t>The Experience Sampling Method</a:t>
            </a:r>
          </a:p>
        </p:txBody>
      </p:sp>
      <p:sp>
        <p:nvSpPr>
          <p:cNvPr id="9220" name="TextBox 15"/>
          <p:cNvSpPr txBox="1">
            <a:spLocks noChangeArrowheads="1"/>
          </p:cNvSpPr>
          <p:nvPr/>
        </p:nvSpPr>
        <p:spPr bwMode="auto">
          <a:xfrm>
            <a:off x="220663" y="6515100"/>
            <a:ext cx="5570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en-US" sz="1200"/>
              <a:t>Myin-Germeys et al, 2009; Wichers et al., 2009; Delespaul, 1995</a:t>
            </a:r>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84313"/>
            <a:ext cx="2198688" cy="1649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9222" name="Group 1"/>
          <p:cNvGrpSpPr>
            <a:grpSpLocks/>
          </p:cNvGrpSpPr>
          <p:nvPr/>
        </p:nvGrpSpPr>
        <p:grpSpPr bwMode="auto">
          <a:xfrm>
            <a:off x="2411413" y="1774825"/>
            <a:ext cx="1655762" cy="2897188"/>
            <a:chOff x="2411760" y="1774826"/>
            <a:chExt cx="1656184" cy="2897188"/>
          </a:xfrm>
        </p:grpSpPr>
        <p:sp>
          <p:nvSpPr>
            <p:cNvPr id="9308" name="Text Box 88"/>
            <p:cNvSpPr txBox="1">
              <a:spLocks noChangeArrowheads="1"/>
            </p:cNvSpPr>
            <p:nvPr/>
          </p:nvSpPr>
          <p:spPr bwMode="auto">
            <a:xfrm>
              <a:off x="2411760" y="3848101"/>
              <a:ext cx="164958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400" i="1">
                  <a:solidFill>
                    <a:srgbClr val="000000"/>
                  </a:solidFill>
                  <a:latin typeface="Arial" charset="0"/>
                  <a:cs typeface="Arial" charset="0"/>
                </a:rPr>
                <a:t>DAY 5</a:t>
              </a:r>
            </a:p>
          </p:txBody>
        </p:sp>
        <p:sp>
          <p:nvSpPr>
            <p:cNvPr id="9309" name="Text Box 89"/>
            <p:cNvSpPr txBox="1">
              <a:spLocks noChangeArrowheads="1"/>
            </p:cNvSpPr>
            <p:nvPr/>
          </p:nvSpPr>
          <p:spPr bwMode="auto">
            <a:xfrm>
              <a:off x="2411760" y="4367214"/>
              <a:ext cx="164958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400" i="1">
                  <a:solidFill>
                    <a:srgbClr val="000000"/>
                  </a:solidFill>
                  <a:latin typeface="Arial" charset="0"/>
                  <a:cs typeface="Arial" charset="0"/>
                </a:rPr>
                <a:t>DAY 6</a:t>
              </a:r>
            </a:p>
          </p:txBody>
        </p:sp>
        <p:sp>
          <p:nvSpPr>
            <p:cNvPr id="9310" name="Text Box 91"/>
            <p:cNvSpPr txBox="1">
              <a:spLocks noChangeArrowheads="1"/>
            </p:cNvSpPr>
            <p:nvPr/>
          </p:nvSpPr>
          <p:spPr bwMode="auto">
            <a:xfrm>
              <a:off x="2411760" y="2813051"/>
              <a:ext cx="164958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400" i="1">
                  <a:solidFill>
                    <a:srgbClr val="000000"/>
                  </a:solidFill>
                  <a:latin typeface="Arial" charset="0"/>
                  <a:cs typeface="Arial" charset="0"/>
                </a:rPr>
                <a:t>DAY 3</a:t>
              </a:r>
            </a:p>
          </p:txBody>
        </p:sp>
        <p:sp>
          <p:nvSpPr>
            <p:cNvPr id="9311" name="Text Box 92"/>
            <p:cNvSpPr txBox="1">
              <a:spLocks noChangeArrowheads="1"/>
            </p:cNvSpPr>
            <p:nvPr/>
          </p:nvSpPr>
          <p:spPr bwMode="auto">
            <a:xfrm>
              <a:off x="2418355" y="3330576"/>
              <a:ext cx="164958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400" i="1">
                  <a:solidFill>
                    <a:srgbClr val="000000"/>
                  </a:solidFill>
                  <a:latin typeface="Arial" charset="0"/>
                  <a:cs typeface="Arial" charset="0"/>
                </a:rPr>
                <a:t>DAY 4</a:t>
              </a:r>
            </a:p>
          </p:txBody>
        </p:sp>
        <p:sp>
          <p:nvSpPr>
            <p:cNvPr id="9312" name="Text Box 94"/>
            <p:cNvSpPr txBox="1">
              <a:spLocks noChangeArrowheads="1"/>
            </p:cNvSpPr>
            <p:nvPr/>
          </p:nvSpPr>
          <p:spPr bwMode="auto">
            <a:xfrm>
              <a:off x="2411760" y="1774826"/>
              <a:ext cx="164958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400" i="1">
                  <a:solidFill>
                    <a:srgbClr val="000000"/>
                  </a:solidFill>
                  <a:latin typeface="Arial" charset="0"/>
                  <a:cs typeface="Arial" charset="0"/>
                </a:rPr>
                <a:t>DAY 1</a:t>
              </a:r>
            </a:p>
          </p:txBody>
        </p:sp>
        <p:sp>
          <p:nvSpPr>
            <p:cNvPr id="9313" name="Text Box 95"/>
            <p:cNvSpPr txBox="1">
              <a:spLocks noChangeArrowheads="1"/>
            </p:cNvSpPr>
            <p:nvPr/>
          </p:nvSpPr>
          <p:spPr bwMode="auto">
            <a:xfrm>
              <a:off x="2411760" y="2295526"/>
              <a:ext cx="164958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400" i="1">
                  <a:solidFill>
                    <a:srgbClr val="000000"/>
                  </a:solidFill>
                  <a:latin typeface="Arial" charset="0"/>
                  <a:cs typeface="Arial" charset="0"/>
                </a:rPr>
                <a:t>DAY 2</a:t>
              </a:r>
            </a:p>
          </p:txBody>
        </p:sp>
      </p:grpSp>
      <p:grpSp>
        <p:nvGrpSpPr>
          <p:cNvPr id="9223" name="Group 17"/>
          <p:cNvGrpSpPr>
            <a:grpSpLocks/>
          </p:cNvGrpSpPr>
          <p:nvPr/>
        </p:nvGrpSpPr>
        <p:grpSpPr bwMode="auto">
          <a:xfrm>
            <a:off x="3059113" y="560388"/>
            <a:ext cx="5405437" cy="5954712"/>
            <a:chOff x="2168" y="353"/>
            <a:chExt cx="3830" cy="3751"/>
          </a:xfrm>
        </p:grpSpPr>
        <p:grpSp>
          <p:nvGrpSpPr>
            <p:cNvPr id="9224" name="Group 3"/>
            <p:cNvGrpSpPr>
              <a:grpSpLocks/>
            </p:cNvGrpSpPr>
            <p:nvPr/>
          </p:nvGrpSpPr>
          <p:grpSpPr bwMode="auto">
            <a:xfrm>
              <a:off x="4462" y="398"/>
              <a:ext cx="1400" cy="3567"/>
              <a:chOff x="1400" y="111"/>
              <a:chExt cx="688" cy="5157"/>
            </a:xfrm>
          </p:grpSpPr>
          <p:sp>
            <p:nvSpPr>
              <p:cNvPr id="9248" name="Rectangle 4"/>
              <p:cNvSpPr>
                <a:spLocks noChangeArrowheads="1"/>
              </p:cNvSpPr>
              <p:nvPr/>
            </p:nvSpPr>
            <p:spPr bwMode="auto">
              <a:xfrm>
                <a:off x="1779" y="936"/>
                <a:ext cx="56" cy="71"/>
              </a:xfrm>
              <a:prstGeom prst="rect">
                <a:avLst/>
              </a:prstGeom>
              <a:solidFill>
                <a:srgbClr val="FFFF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49" name="Rectangle 5"/>
              <p:cNvSpPr>
                <a:spLocks noChangeArrowheads="1"/>
              </p:cNvSpPr>
              <p:nvPr/>
            </p:nvSpPr>
            <p:spPr bwMode="auto">
              <a:xfrm>
                <a:off x="1654" y="873"/>
                <a:ext cx="56" cy="134"/>
              </a:xfrm>
              <a:prstGeom prst="rect">
                <a:avLst/>
              </a:prstGeom>
              <a:solidFill>
                <a:srgbClr val="9966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50" name="Rectangle 6"/>
              <p:cNvSpPr>
                <a:spLocks noChangeArrowheads="1"/>
              </p:cNvSpPr>
              <p:nvPr/>
            </p:nvSpPr>
            <p:spPr bwMode="auto">
              <a:xfrm>
                <a:off x="2031" y="801"/>
                <a:ext cx="56" cy="206"/>
              </a:xfrm>
              <a:prstGeom prst="rect">
                <a:avLst/>
              </a:prstGeom>
              <a:solidFill>
                <a:srgbClr val="5F5F5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51" name="Rectangle 7"/>
              <p:cNvSpPr>
                <a:spLocks noChangeArrowheads="1"/>
              </p:cNvSpPr>
              <p:nvPr/>
            </p:nvSpPr>
            <p:spPr bwMode="auto">
              <a:xfrm>
                <a:off x="1525" y="673"/>
                <a:ext cx="56" cy="334"/>
              </a:xfrm>
              <a:prstGeom prst="rect">
                <a:avLst/>
              </a:prstGeom>
              <a:solidFill>
                <a:srgbClr val="FF00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52" name="Rectangle 8"/>
              <p:cNvSpPr>
                <a:spLocks noChangeArrowheads="1"/>
              </p:cNvSpPr>
              <p:nvPr/>
            </p:nvSpPr>
            <p:spPr bwMode="auto">
              <a:xfrm>
                <a:off x="1905" y="673"/>
                <a:ext cx="56" cy="334"/>
              </a:xfrm>
              <a:prstGeom prst="rect">
                <a:avLst/>
              </a:prstGeom>
              <a:solidFill>
                <a:srgbClr val="66CC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53" name="Rectangle 9"/>
              <p:cNvSpPr>
                <a:spLocks noChangeArrowheads="1"/>
              </p:cNvSpPr>
              <p:nvPr/>
            </p:nvSpPr>
            <p:spPr bwMode="auto">
              <a:xfrm>
                <a:off x="1400" y="628"/>
                <a:ext cx="56" cy="379"/>
              </a:xfrm>
              <a:prstGeom prst="rect">
                <a:avLst/>
              </a:prstGeom>
              <a:solidFill>
                <a:srgbClr val="0099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54" name="Rectangle 10"/>
              <p:cNvSpPr>
                <a:spLocks noChangeArrowheads="1"/>
              </p:cNvSpPr>
              <p:nvPr/>
            </p:nvSpPr>
            <p:spPr bwMode="auto">
              <a:xfrm>
                <a:off x="1779" y="3082"/>
                <a:ext cx="56" cy="35"/>
              </a:xfrm>
              <a:prstGeom prst="rect">
                <a:avLst/>
              </a:prstGeom>
              <a:solidFill>
                <a:srgbClr val="FFFF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55" name="Rectangle 11"/>
              <p:cNvSpPr>
                <a:spLocks noChangeArrowheads="1"/>
              </p:cNvSpPr>
              <p:nvPr/>
            </p:nvSpPr>
            <p:spPr bwMode="auto">
              <a:xfrm>
                <a:off x="1905" y="3082"/>
                <a:ext cx="56" cy="35"/>
              </a:xfrm>
              <a:prstGeom prst="rect">
                <a:avLst/>
              </a:prstGeom>
              <a:solidFill>
                <a:srgbClr val="66CC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56" name="Rectangle 12"/>
              <p:cNvSpPr>
                <a:spLocks noChangeArrowheads="1"/>
              </p:cNvSpPr>
              <p:nvPr/>
            </p:nvSpPr>
            <p:spPr bwMode="auto">
              <a:xfrm>
                <a:off x="2031" y="3046"/>
                <a:ext cx="56" cy="71"/>
              </a:xfrm>
              <a:prstGeom prst="rect">
                <a:avLst/>
              </a:prstGeom>
              <a:solidFill>
                <a:srgbClr val="5F5F5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57" name="Rectangle 13"/>
              <p:cNvSpPr>
                <a:spLocks noChangeArrowheads="1"/>
              </p:cNvSpPr>
              <p:nvPr/>
            </p:nvSpPr>
            <p:spPr bwMode="auto">
              <a:xfrm>
                <a:off x="1400" y="2911"/>
                <a:ext cx="56" cy="206"/>
              </a:xfrm>
              <a:prstGeom prst="rect">
                <a:avLst/>
              </a:prstGeom>
              <a:solidFill>
                <a:srgbClr val="0099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58" name="Rectangle 14"/>
              <p:cNvSpPr>
                <a:spLocks noChangeArrowheads="1"/>
              </p:cNvSpPr>
              <p:nvPr/>
            </p:nvSpPr>
            <p:spPr bwMode="auto">
              <a:xfrm>
                <a:off x="1654" y="2911"/>
                <a:ext cx="56" cy="206"/>
              </a:xfrm>
              <a:prstGeom prst="rect">
                <a:avLst/>
              </a:prstGeom>
              <a:solidFill>
                <a:srgbClr val="9966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59" name="Rectangle 15"/>
              <p:cNvSpPr>
                <a:spLocks noChangeArrowheads="1"/>
              </p:cNvSpPr>
              <p:nvPr/>
            </p:nvSpPr>
            <p:spPr bwMode="auto">
              <a:xfrm>
                <a:off x="1525" y="2697"/>
                <a:ext cx="56" cy="420"/>
              </a:xfrm>
              <a:prstGeom prst="rect">
                <a:avLst/>
              </a:prstGeom>
              <a:solidFill>
                <a:srgbClr val="FF00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60" name="Rectangle 16"/>
              <p:cNvSpPr>
                <a:spLocks noChangeArrowheads="1"/>
              </p:cNvSpPr>
              <p:nvPr/>
            </p:nvSpPr>
            <p:spPr bwMode="auto">
              <a:xfrm>
                <a:off x="1400" y="496"/>
                <a:ext cx="56" cy="35"/>
              </a:xfrm>
              <a:prstGeom prst="rect">
                <a:avLst/>
              </a:prstGeom>
              <a:solidFill>
                <a:srgbClr val="0099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61" name="Rectangle 17"/>
              <p:cNvSpPr>
                <a:spLocks noChangeArrowheads="1"/>
              </p:cNvSpPr>
              <p:nvPr/>
            </p:nvSpPr>
            <p:spPr bwMode="auto">
              <a:xfrm>
                <a:off x="1905" y="460"/>
                <a:ext cx="56" cy="71"/>
              </a:xfrm>
              <a:prstGeom prst="rect">
                <a:avLst/>
              </a:prstGeom>
              <a:solidFill>
                <a:srgbClr val="66CC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62" name="Rectangle 18"/>
              <p:cNvSpPr>
                <a:spLocks noChangeArrowheads="1"/>
              </p:cNvSpPr>
              <p:nvPr/>
            </p:nvSpPr>
            <p:spPr bwMode="auto">
              <a:xfrm>
                <a:off x="1525" y="397"/>
                <a:ext cx="56" cy="134"/>
              </a:xfrm>
              <a:prstGeom prst="rect">
                <a:avLst/>
              </a:prstGeom>
              <a:solidFill>
                <a:srgbClr val="FF00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63" name="Rectangle 19"/>
              <p:cNvSpPr>
                <a:spLocks noChangeArrowheads="1"/>
              </p:cNvSpPr>
              <p:nvPr/>
            </p:nvSpPr>
            <p:spPr bwMode="auto">
              <a:xfrm>
                <a:off x="1779" y="325"/>
                <a:ext cx="56" cy="206"/>
              </a:xfrm>
              <a:prstGeom prst="rect">
                <a:avLst/>
              </a:prstGeom>
              <a:solidFill>
                <a:srgbClr val="FFFF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64" name="Rectangle 20"/>
              <p:cNvSpPr>
                <a:spLocks noChangeArrowheads="1"/>
              </p:cNvSpPr>
              <p:nvPr/>
            </p:nvSpPr>
            <p:spPr bwMode="auto">
              <a:xfrm>
                <a:off x="2031" y="152"/>
                <a:ext cx="56" cy="379"/>
              </a:xfrm>
              <a:prstGeom prst="rect">
                <a:avLst/>
              </a:prstGeom>
              <a:solidFill>
                <a:srgbClr val="5F5F5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65" name="Rectangle 21"/>
              <p:cNvSpPr>
                <a:spLocks noChangeArrowheads="1"/>
              </p:cNvSpPr>
              <p:nvPr/>
            </p:nvSpPr>
            <p:spPr bwMode="auto">
              <a:xfrm>
                <a:off x="1653" y="111"/>
                <a:ext cx="56" cy="420"/>
              </a:xfrm>
              <a:prstGeom prst="rect">
                <a:avLst/>
              </a:prstGeom>
              <a:solidFill>
                <a:srgbClr val="9966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66" name="Rectangle 22"/>
              <p:cNvSpPr>
                <a:spLocks noChangeArrowheads="1"/>
              </p:cNvSpPr>
              <p:nvPr/>
            </p:nvSpPr>
            <p:spPr bwMode="auto">
              <a:xfrm>
                <a:off x="1400" y="2265"/>
                <a:ext cx="56" cy="334"/>
              </a:xfrm>
              <a:prstGeom prst="rect">
                <a:avLst/>
              </a:prstGeom>
              <a:solidFill>
                <a:srgbClr val="0099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67" name="Rectangle 23"/>
              <p:cNvSpPr>
                <a:spLocks noChangeArrowheads="1"/>
              </p:cNvSpPr>
              <p:nvPr/>
            </p:nvSpPr>
            <p:spPr bwMode="auto">
              <a:xfrm>
                <a:off x="2031" y="2265"/>
                <a:ext cx="56" cy="334"/>
              </a:xfrm>
              <a:prstGeom prst="rect">
                <a:avLst/>
              </a:prstGeom>
              <a:solidFill>
                <a:srgbClr val="5F5F5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68" name="Rectangle 24"/>
              <p:cNvSpPr>
                <a:spLocks noChangeArrowheads="1"/>
              </p:cNvSpPr>
              <p:nvPr/>
            </p:nvSpPr>
            <p:spPr bwMode="auto">
              <a:xfrm>
                <a:off x="1525" y="2220"/>
                <a:ext cx="56" cy="379"/>
              </a:xfrm>
              <a:prstGeom prst="rect">
                <a:avLst/>
              </a:prstGeom>
              <a:solidFill>
                <a:srgbClr val="FF00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69" name="Rectangle 25"/>
              <p:cNvSpPr>
                <a:spLocks noChangeArrowheads="1"/>
              </p:cNvSpPr>
              <p:nvPr/>
            </p:nvSpPr>
            <p:spPr bwMode="auto">
              <a:xfrm>
                <a:off x="1654" y="2220"/>
                <a:ext cx="56" cy="379"/>
              </a:xfrm>
              <a:prstGeom prst="rect">
                <a:avLst/>
              </a:prstGeom>
              <a:solidFill>
                <a:srgbClr val="9966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70" name="Rectangle 26"/>
              <p:cNvSpPr>
                <a:spLocks noChangeArrowheads="1"/>
              </p:cNvSpPr>
              <p:nvPr/>
            </p:nvSpPr>
            <p:spPr bwMode="auto">
              <a:xfrm>
                <a:off x="1779" y="2220"/>
                <a:ext cx="56" cy="379"/>
              </a:xfrm>
              <a:prstGeom prst="rect">
                <a:avLst/>
              </a:prstGeom>
              <a:solidFill>
                <a:srgbClr val="FFFF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71" name="Rectangle 27"/>
              <p:cNvSpPr>
                <a:spLocks noChangeArrowheads="1"/>
              </p:cNvSpPr>
              <p:nvPr/>
            </p:nvSpPr>
            <p:spPr bwMode="auto">
              <a:xfrm>
                <a:off x="1905" y="2179"/>
                <a:ext cx="56" cy="420"/>
              </a:xfrm>
              <a:prstGeom prst="rect">
                <a:avLst/>
              </a:prstGeom>
              <a:solidFill>
                <a:srgbClr val="66CC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72" name="Rectangle 28"/>
              <p:cNvSpPr>
                <a:spLocks noChangeArrowheads="1"/>
              </p:cNvSpPr>
              <p:nvPr/>
            </p:nvSpPr>
            <p:spPr bwMode="auto">
              <a:xfrm>
                <a:off x="1400" y="1390"/>
                <a:ext cx="56" cy="134"/>
              </a:xfrm>
              <a:prstGeom prst="rect">
                <a:avLst/>
              </a:prstGeom>
              <a:solidFill>
                <a:srgbClr val="0099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73" name="Rectangle 29"/>
              <p:cNvSpPr>
                <a:spLocks noChangeArrowheads="1"/>
              </p:cNvSpPr>
              <p:nvPr/>
            </p:nvSpPr>
            <p:spPr bwMode="auto">
              <a:xfrm>
                <a:off x="1905" y="1318"/>
                <a:ext cx="56" cy="206"/>
              </a:xfrm>
              <a:prstGeom prst="rect">
                <a:avLst/>
              </a:prstGeom>
              <a:solidFill>
                <a:srgbClr val="66CC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74" name="Rectangle 30"/>
              <p:cNvSpPr>
                <a:spLocks noChangeArrowheads="1"/>
              </p:cNvSpPr>
              <p:nvPr/>
            </p:nvSpPr>
            <p:spPr bwMode="auto">
              <a:xfrm>
                <a:off x="1525" y="1263"/>
                <a:ext cx="56" cy="261"/>
              </a:xfrm>
              <a:prstGeom prst="rect">
                <a:avLst/>
              </a:prstGeom>
              <a:solidFill>
                <a:srgbClr val="FF00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75" name="Rectangle 31"/>
              <p:cNvSpPr>
                <a:spLocks noChangeArrowheads="1"/>
              </p:cNvSpPr>
              <p:nvPr/>
            </p:nvSpPr>
            <p:spPr bwMode="auto">
              <a:xfrm>
                <a:off x="1654" y="1190"/>
                <a:ext cx="56" cy="334"/>
              </a:xfrm>
              <a:prstGeom prst="rect">
                <a:avLst/>
              </a:prstGeom>
              <a:solidFill>
                <a:srgbClr val="9966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76" name="Rectangle 32"/>
              <p:cNvSpPr>
                <a:spLocks noChangeArrowheads="1"/>
              </p:cNvSpPr>
              <p:nvPr/>
            </p:nvSpPr>
            <p:spPr bwMode="auto">
              <a:xfrm>
                <a:off x="1779" y="1190"/>
                <a:ext cx="56" cy="334"/>
              </a:xfrm>
              <a:prstGeom prst="rect">
                <a:avLst/>
              </a:prstGeom>
              <a:solidFill>
                <a:srgbClr val="FFFF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77" name="Rectangle 33"/>
              <p:cNvSpPr>
                <a:spLocks noChangeArrowheads="1"/>
              </p:cNvSpPr>
              <p:nvPr/>
            </p:nvSpPr>
            <p:spPr bwMode="auto">
              <a:xfrm>
                <a:off x="2031" y="1104"/>
                <a:ext cx="56" cy="420"/>
              </a:xfrm>
              <a:prstGeom prst="rect">
                <a:avLst/>
              </a:prstGeom>
              <a:solidFill>
                <a:srgbClr val="5F5F5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78" name="Rectangle 34"/>
              <p:cNvSpPr>
                <a:spLocks noChangeArrowheads="1"/>
              </p:cNvSpPr>
              <p:nvPr/>
            </p:nvSpPr>
            <p:spPr bwMode="auto">
              <a:xfrm>
                <a:off x="1525" y="3640"/>
                <a:ext cx="56" cy="35"/>
              </a:xfrm>
              <a:prstGeom prst="rect">
                <a:avLst/>
              </a:prstGeom>
              <a:solidFill>
                <a:srgbClr val="FF00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79" name="Rectangle 35"/>
              <p:cNvSpPr>
                <a:spLocks noChangeArrowheads="1"/>
              </p:cNvSpPr>
              <p:nvPr/>
            </p:nvSpPr>
            <p:spPr bwMode="auto">
              <a:xfrm>
                <a:off x="1654" y="3604"/>
                <a:ext cx="56" cy="71"/>
              </a:xfrm>
              <a:prstGeom prst="rect">
                <a:avLst/>
              </a:prstGeom>
              <a:solidFill>
                <a:srgbClr val="9966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80" name="Rectangle 36"/>
              <p:cNvSpPr>
                <a:spLocks noChangeArrowheads="1"/>
              </p:cNvSpPr>
              <p:nvPr/>
            </p:nvSpPr>
            <p:spPr bwMode="auto">
              <a:xfrm>
                <a:off x="1905" y="3541"/>
                <a:ext cx="56" cy="134"/>
              </a:xfrm>
              <a:prstGeom prst="rect">
                <a:avLst/>
              </a:prstGeom>
              <a:solidFill>
                <a:srgbClr val="66CC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81" name="Rectangle 37"/>
              <p:cNvSpPr>
                <a:spLocks noChangeArrowheads="1"/>
              </p:cNvSpPr>
              <p:nvPr/>
            </p:nvSpPr>
            <p:spPr bwMode="auto">
              <a:xfrm>
                <a:off x="2032" y="3541"/>
                <a:ext cx="56" cy="134"/>
              </a:xfrm>
              <a:prstGeom prst="rect">
                <a:avLst/>
              </a:prstGeom>
              <a:solidFill>
                <a:srgbClr val="5F5F5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82" name="Rectangle 38"/>
              <p:cNvSpPr>
                <a:spLocks noChangeArrowheads="1"/>
              </p:cNvSpPr>
              <p:nvPr/>
            </p:nvSpPr>
            <p:spPr bwMode="auto">
              <a:xfrm>
                <a:off x="1400" y="3214"/>
                <a:ext cx="56" cy="461"/>
              </a:xfrm>
              <a:prstGeom prst="rect">
                <a:avLst/>
              </a:prstGeom>
              <a:solidFill>
                <a:srgbClr val="0099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83" name="Rectangle 39"/>
              <p:cNvSpPr>
                <a:spLocks noChangeArrowheads="1"/>
              </p:cNvSpPr>
              <p:nvPr/>
            </p:nvSpPr>
            <p:spPr bwMode="auto">
              <a:xfrm>
                <a:off x="1779" y="3214"/>
                <a:ext cx="56" cy="461"/>
              </a:xfrm>
              <a:prstGeom prst="rect">
                <a:avLst/>
              </a:prstGeom>
              <a:solidFill>
                <a:srgbClr val="FFFF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84" name="Rectangle 40"/>
              <p:cNvSpPr>
                <a:spLocks noChangeArrowheads="1"/>
              </p:cNvSpPr>
              <p:nvPr/>
            </p:nvSpPr>
            <p:spPr bwMode="auto">
              <a:xfrm>
                <a:off x="1654" y="2047"/>
                <a:ext cx="56" cy="35"/>
              </a:xfrm>
              <a:prstGeom prst="rect">
                <a:avLst/>
              </a:prstGeom>
              <a:solidFill>
                <a:srgbClr val="9966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85" name="Rectangle 41"/>
              <p:cNvSpPr>
                <a:spLocks noChangeArrowheads="1"/>
              </p:cNvSpPr>
              <p:nvPr/>
            </p:nvSpPr>
            <p:spPr bwMode="auto">
              <a:xfrm>
                <a:off x="2031" y="2047"/>
                <a:ext cx="56" cy="35"/>
              </a:xfrm>
              <a:prstGeom prst="rect">
                <a:avLst/>
              </a:prstGeom>
              <a:solidFill>
                <a:srgbClr val="5F5F5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86" name="Rectangle 42"/>
              <p:cNvSpPr>
                <a:spLocks noChangeArrowheads="1"/>
              </p:cNvSpPr>
              <p:nvPr/>
            </p:nvSpPr>
            <p:spPr bwMode="auto">
              <a:xfrm>
                <a:off x="1779" y="1948"/>
                <a:ext cx="56" cy="134"/>
              </a:xfrm>
              <a:prstGeom prst="rect">
                <a:avLst/>
              </a:prstGeom>
              <a:solidFill>
                <a:srgbClr val="FFFF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87" name="Rectangle 43"/>
              <p:cNvSpPr>
                <a:spLocks noChangeArrowheads="1"/>
              </p:cNvSpPr>
              <p:nvPr/>
            </p:nvSpPr>
            <p:spPr bwMode="auto">
              <a:xfrm>
                <a:off x="1525" y="1876"/>
                <a:ext cx="56" cy="206"/>
              </a:xfrm>
              <a:prstGeom prst="rect">
                <a:avLst/>
              </a:prstGeom>
              <a:solidFill>
                <a:srgbClr val="FF00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88" name="Rectangle 44"/>
              <p:cNvSpPr>
                <a:spLocks noChangeArrowheads="1"/>
              </p:cNvSpPr>
              <p:nvPr/>
            </p:nvSpPr>
            <p:spPr bwMode="auto">
              <a:xfrm>
                <a:off x="1400" y="1662"/>
                <a:ext cx="56" cy="420"/>
              </a:xfrm>
              <a:prstGeom prst="rect">
                <a:avLst/>
              </a:prstGeom>
              <a:solidFill>
                <a:srgbClr val="0099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89" name="Rectangle 45"/>
              <p:cNvSpPr>
                <a:spLocks noChangeArrowheads="1"/>
              </p:cNvSpPr>
              <p:nvPr/>
            </p:nvSpPr>
            <p:spPr bwMode="auto">
              <a:xfrm>
                <a:off x="1905" y="1621"/>
                <a:ext cx="56" cy="461"/>
              </a:xfrm>
              <a:prstGeom prst="rect">
                <a:avLst/>
              </a:prstGeom>
              <a:solidFill>
                <a:srgbClr val="66CC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90" name="Rectangle 46"/>
              <p:cNvSpPr>
                <a:spLocks noChangeArrowheads="1"/>
              </p:cNvSpPr>
              <p:nvPr/>
            </p:nvSpPr>
            <p:spPr bwMode="auto">
              <a:xfrm>
                <a:off x="1654" y="5007"/>
                <a:ext cx="56" cy="261"/>
              </a:xfrm>
              <a:prstGeom prst="rect">
                <a:avLst/>
              </a:prstGeom>
              <a:solidFill>
                <a:srgbClr val="9966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91" name="Rectangle 47"/>
              <p:cNvSpPr>
                <a:spLocks noChangeArrowheads="1"/>
              </p:cNvSpPr>
              <p:nvPr/>
            </p:nvSpPr>
            <p:spPr bwMode="auto">
              <a:xfrm>
                <a:off x="1779" y="5007"/>
                <a:ext cx="56" cy="261"/>
              </a:xfrm>
              <a:prstGeom prst="rect">
                <a:avLst/>
              </a:prstGeom>
              <a:solidFill>
                <a:srgbClr val="FFFF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92" name="Rectangle 48"/>
              <p:cNvSpPr>
                <a:spLocks noChangeArrowheads="1"/>
              </p:cNvSpPr>
              <p:nvPr/>
            </p:nvSpPr>
            <p:spPr bwMode="auto">
              <a:xfrm>
                <a:off x="2031" y="5007"/>
                <a:ext cx="56" cy="261"/>
              </a:xfrm>
              <a:prstGeom prst="rect">
                <a:avLst/>
              </a:prstGeom>
              <a:solidFill>
                <a:srgbClr val="5F5F5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93" name="Rectangle 49"/>
              <p:cNvSpPr>
                <a:spLocks noChangeArrowheads="1"/>
              </p:cNvSpPr>
              <p:nvPr/>
            </p:nvSpPr>
            <p:spPr bwMode="auto">
              <a:xfrm>
                <a:off x="1400" y="4970"/>
                <a:ext cx="56" cy="298"/>
              </a:xfrm>
              <a:prstGeom prst="rect">
                <a:avLst/>
              </a:prstGeom>
              <a:solidFill>
                <a:srgbClr val="0099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94" name="Rectangle 50"/>
              <p:cNvSpPr>
                <a:spLocks noChangeArrowheads="1"/>
              </p:cNvSpPr>
              <p:nvPr/>
            </p:nvSpPr>
            <p:spPr bwMode="auto">
              <a:xfrm>
                <a:off x="1525" y="4970"/>
                <a:ext cx="56" cy="298"/>
              </a:xfrm>
              <a:prstGeom prst="rect">
                <a:avLst/>
              </a:prstGeom>
              <a:solidFill>
                <a:srgbClr val="FF00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95" name="Rectangle 51"/>
              <p:cNvSpPr>
                <a:spLocks noChangeArrowheads="1"/>
              </p:cNvSpPr>
              <p:nvPr/>
            </p:nvSpPr>
            <p:spPr bwMode="auto">
              <a:xfrm>
                <a:off x="1905" y="4889"/>
                <a:ext cx="56" cy="379"/>
              </a:xfrm>
              <a:prstGeom prst="rect">
                <a:avLst/>
              </a:prstGeom>
              <a:solidFill>
                <a:srgbClr val="66CC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96" name="Rectangle 52"/>
              <p:cNvSpPr>
                <a:spLocks noChangeArrowheads="1"/>
              </p:cNvSpPr>
              <p:nvPr/>
            </p:nvSpPr>
            <p:spPr bwMode="auto">
              <a:xfrm>
                <a:off x="1400" y="4720"/>
                <a:ext cx="56" cy="71"/>
              </a:xfrm>
              <a:prstGeom prst="rect">
                <a:avLst/>
              </a:prstGeom>
              <a:solidFill>
                <a:srgbClr val="0099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97" name="Rectangle 53"/>
              <p:cNvSpPr>
                <a:spLocks noChangeArrowheads="1"/>
              </p:cNvSpPr>
              <p:nvPr/>
            </p:nvSpPr>
            <p:spPr bwMode="auto">
              <a:xfrm>
                <a:off x="1525" y="4720"/>
                <a:ext cx="56" cy="71"/>
              </a:xfrm>
              <a:prstGeom prst="rect">
                <a:avLst/>
              </a:prstGeom>
              <a:solidFill>
                <a:srgbClr val="FF00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98" name="Rectangle 54"/>
              <p:cNvSpPr>
                <a:spLocks noChangeArrowheads="1"/>
              </p:cNvSpPr>
              <p:nvPr/>
            </p:nvSpPr>
            <p:spPr bwMode="auto">
              <a:xfrm>
                <a:off x="1905" y="4530"/>
                <a:ext cx="56" cy="261"/>
              </a:xfrm>
              <a:prstGeom prst="rect">
                <a:avLst/>
              </a:prstGeom>
              <a:solidFill>
                <a:srgbClr val="66CC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299" name="Rectangle 55"/>
              <p:cNvSpPr>
                <a:spLocks noChangeArrowheads="1"/>
              </p:cNvSpPr>
              <p:nvPr/>
            </p:nvSpPr>
            <p:spPr bwMode="auto">
              <a:xfrm>
                <a:off x="2031" y="4493"/>
                <a:ext cx="56" cy="298"/>
              </a:xfrm>
              <a:prstGeom prst="rect">
                <a:avLst/>
              </a:prstGeom>
              <a:solidFill>
                <a:srgbClr val="5F5F5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300" name="Rectangle 56"/>
              <p:cNvSpPr>
                <a:spLocks noChangeArrowheads="1"/>
              </p:cNvSpPr>
              <p:nvPr/>
            </p:nvSpPr>
            <p:spPr bwMode="auto">
              <a:xfrm>
                <a:off x="1779" y="4371"/>
                <a:ext cx="56" cy="420"/>
              </a:xfrm>
              <a:prstGeom prst="rect">
                <a:avLst/>
              </a:prstGeom>
              <a:solidFill>
                <a:srgbClr val="FFFF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301" name="Rectangle 57"/>
              <p:cNvSpPr>
                <a:spLocks noChangeArrowheads="1"/>
              </p:cNvSpPr>
              <p:nvPr/>
            </p:nvSpPr>
            <p:spPr bwMode="auto">
              <a:xfrm>
                <a:off x="1654" y="4330"/>
                <a:ext cx="56" cy="461"/>
              </a:xfrm>
              <a:prstGeom prst="rect">
                <a:avLst/>
              </a:prstGeom>
              <a:solidFill>
                <a:srgbClr val="9966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302" name="Rectangle 58"/>
              <p:cNvSpPr>
                <a:spLocks noChangeArrowheads="1"/>
              </p:cNvSpPr>
              <p:nvPr/>
            </p:nvSpPr>
            <p:spPr bwMode="auto">
              <a:xfrm>
                <a:off x="1400" y="3972"/>
                <a:ext cx="56" cy="261"/>
              </a:xfrm>
              <a:prstGeom prst="rect">
                <a:avLst/>
              </a:prstGeom>
              <a:solidFill>
                <a:srgbClr val="0099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303" name="Rectangle 59"/>
              <p:cNvSpPr>
                <a:spLocks noChangeArrowheads="1"/>
              </p:cNvSpPr>
              <p:nvPr/>
            </p:nvSpPr>
            <p:spPr bwMode="auto">
              <a:xfrm>
                <a:off x="1654" y="3935"/>
                <a:ext cx="56" cy="298"/>
              </a:xfrm>
              <a:prstGeom prst="rect">
                <a:avLst/>
              </a:prstGeom>
              <a:solidFill>
                <a:srgbClr val="9966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304" name="Rectangle 60"/>
              <p:cNvSpPr>
                <a:spLocks noChangeArrowheads="1"/>
              </p:cNvSpPr>
              <p:nvPr/>
            </p:nvSpPr>
            <p:spPr bwMode="auto">
              <a:xfrm>
                <a:off x="1779" y="3935"/>
                <a:ext cx="56" cy="298"/>
              </a:xfrm>
              <a:prstGeom prst="rect">
                <a:avLst/>
              </a:prstGeom>
              <a:solidFill>
                <a:srgbClr val="FFFF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305" name="Rectangle 61"/>
              <p:cNvSpPr>
                <a:spLocks noChangeArrowheads="1"/>
              </p:cNvSpPr>
              <p:nvPr/>
            </p:nvSpPr>
            <p:spPr bwMode="auto">
              <a:xfrm>
                <a:off x="1905" y="3935"/>
                <a:ext cx="56" cy="298"/>
              </a:xfrm>
              <a:prstGeom prst="rect">
                <a:avLst/>
              </a:prstGeom>
              <a:solidFill>
                <a:srgbClr val="66CCF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306" name="Rectangle 62"/>
              <p:cNvSpPr>
                <a:spLocks noChangeArrowheads="1"/>
              </p:cNvSpPr>
              <p:nvPr/>
            </p:nvSpPr>
            <p:spPr bwMode="auto">
              <a:xfrm>
                <a:off x="1525" y="3772"/>
                <a:ext cx="56" cy="461"/>
              </a:xfrm>
              <a:prstGeom prst="rect">
                <a:avLst/>
              </a:prstGeom>
              <a:solidFill>
                <a:srgbClr val="FF0000"/>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sp>
            <p:nvSpPr>
              <p:cNvPr id="9307" name="Rectangle 63"/>
              <p:cNvSpPr>
                <a:spLocks noChangeArrowheads="1"/>
              </p:cNvSpPr>
              <p:nvPr/>
            </p:nvSpPr>
            <p:spPr bwMode="auto">
              <a:xfrm>
                <a:off x="2032" y="3772"/>
                <a:ext cx="56" cy="461"/>
              </a:xfrm>
              <a:prstGeom prst="rect">
                <a:avLst/>
              </a:prstGeom>
              <a:solidFill>
                <a:srgbClr val="5F5F5F"/>
              </a:solidFill>
              <a:ln w="3175">
                <a:solidFill>
                  <a:schemeClr val="tx1"/>
                </a:solidFill>
                <a:miter lim="800000"/>
                <a:headEnd type="none" w="lg" len="med"/>
                <a:tailEnd type="none" w="lg" len="med"/>
              </a:ln>
            </p:spPr>
            <p:txBody>
              <a:bodyPr wrap="none" anchor="ctr"/>
              <a:lstStyle/>
              <a:p>
                <a:endParaRPr lang="en-US">
                  <a:solidFill>
                    <a:srgbClr val="000000"/>
                  </a:solidFill>
                </a:endParaRPr>
              </a:p>
            </p:txBody>
          </p:sp>
        </p:grpSp>
        <p:sp>
          <p:nvSpPr>
            <p:cNvPr id="9225" name="Text Box 64"/>
            <p:cNvSpPr txBox="1">
              <a:spLocks noChangeArrowheads="1"/>
            </p:cNvSpPr>
            <p:nvPr/>
          </p:nvSpPr>
          <p:spPr bwMode="auto">
            <a:xfrm>
              <a:off x="3415" y="826"/>
              <a:ext cx="11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600" i="1">
                  <a:solidFill>
                    <a:srgbClr val="000000"/>
                  </a:solidFill>
                  <a:latin typeface="Arial" charset="0"/>
                  <a:cs typeface="Arial" charset="0"/>
                </a:rPr>
                <a:t>Beep 2</a:t>
              </a:r>
            </a:p>
          </p:txBody>
        </p:sp>
        <p:sp>
          <p:nvSpPr>
            <p:cNvPr id="9226" name="Text Box 65"/>
            <p:cNvSpPr txBox="1">
              <a:spLocks noChangeArrowheads="1"/>
            </p:cNvSpPr>
            <p:nvPr/>
          </p:nvSpPr>
          <p:spPr bwMode="auto">
            <a:xfrm>
              <a:off x="3415" y="1179"/>
              <a:ext cx="11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600" i="1">
                  <a:solidFill>
                    <a:srgbClr val="000000"/>
                  </a:solidFill>
                  <a:latin typeface="Arial" charset="0"/>
                  <a:cs typeface="Arial" charset="0"/>
                </a:rPr>
                <a:t>Beep 3</a:t>
              </a:r>
            </a:p>
          </p:txBody>
        </p:sp>
        <p:sp>
          <p:nvSpPr>
            <p:cNvPr id="9227" name="Text Box 66"/>
            <p:cNvSpPr txBox="1">
              <a:spLocks noChangeArrowheads="1"/>
            </p:cNvSpPr>
            <p:nvPr/>
          </p:nvSpPr>
          <p:spPr bwMode="auto">
            <a:xfrm>
              <a:off x="3415" y="1528"/>
              <a:ext cx="11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600" i="1">
                  <a:solidFill>
                    <a:srgbClr val="000000"/>
                  </a:solidFill>
                  <a:latin typeface="Arial" charset="0"/>
                  <a:cs typeface="Arial" charset="0"/>
                </a:rPr>
                <a:t>Beep 4</a:t>
              </a:r>
            </a:p>
          </p:txBody>
        </p:sp>
        <p:sp>
          <p:nvSpPr>
            <p:cNvPr id="9228" name="Text Box 67"/>
            <p:cNvSpPr txBox="1">
              <a:spLocks noChangeArrowheads="1"/>
            </p:cNvSpPr>
            <p:nvPr/>
          </p:nvSpPr>
          <p:spPr bwMode="auto">
            <a:xfrm>
              <a:off x="3415" y="1902"/>
              <a:ext cx="11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600" i="1">
                  <a:solidFill>
                    <a:srgbClr val="000000"/>
                  </a:solidFill>
                  <a:latin typeface="Arial" charset="0"/>
                  <a:cs typeface="Arial" charset="0"/>
                </a:rPr>
                <a:t>Beep 5</a:t>
              </a:r>
            </a:p>
          </p:txBody>
        </p:sp>
        <p:sp>
          <p:nvSpPr>
            <p:cNvPr id="9229" name="Text Box 68"/>
            <p:cNvSpPr txBox="1">
              <a:spLocks noChangeArrowheads="1"/>
            </p:cNvSpPr>
            <p:nvPr/>
          </p:nvSpPr>
          <p:spPr bwMode="auto">
            <a:xfrm>
              <a:off x="3415" y="2233"/>
              <a:ext cx="11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600" i="1">
                  <a:solidFill>
                    <a:srgbClr val="000000"/>
                  </a:solidFill>
                  <a:latin typeface="Arial" charset="0"/>
                  <a:cs typeface="Arial" charset="0"/>
                </a:rPr>
                <a:t>Beep 6</a:t>
              </a:r>
            </a:p>
          </p:txBody>
        </p:sp>
        <p:sp>
          <p:nvSpPr>
            <p:cNvPr id="9230" name="Text Box 69"/>
            <p:cNvSpPr txBox="1">
              <a:spLocks noChangeArrowheads="1"/>
            </p:cNvSpPr>
            <p:nvPr/>
          </p:nvSpPr>
          <p:spPr bwMode="auto">
            <a:xfrm>
              <a:off x="3415" y="2602"/>
              <a:ext cx="11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600" i="1">
                  <a:solidFill>
                    <a:srgbClr val="000000"/>
                  </a:solidFill>
                  <a:latin typeface="Arial" charset="0"/>
                  <a:cs typeface="Arial" charset="0"/>
                </a:rPr>
                <a:t>Beep 7</a:t>
              </a:r>
            </a:p>
          </p:txBody>
        </p:sp>
        <p:sp>
          <p:nvSpPr>
            <p:cNvPr id="9231" name="Text Box 70"/>
            <p:cNvSpPr txBox="1">
              <a:spLocks noChangeArrowheads="1"/>
            </p:cNvSpPr>
            <p:nvPr/>
          </p:nvSpPr>
          <p:spPr bwMode="auto">
            <a:xfrm>
              <a:off x="3415" y="3019"/>
              <a:ext cx="11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600" i="1">
                  <a:solidFill>
                    <a:srgbClr val="000000"/>
                  </a:solidFill>
                  <a:latin typeface="Arial" charset="0"/>
                  <a:cs typeface="Arial" charset="0"/>
                </a:rPr>
                <a:t>Beep 8</a:t>
              </a:r>
            </a:p>
          </p:txBody>
        </p:sp>
        <p:sp>
          <p:nvSpPr>
            <p:cNvPr id="9232" name="Text Box 71"/>
            <p:cNvSpPr txBox="1">
              <a:spLocks noChangeArrowheads="1"/>
            </p:cNvSpPr>
            <p:nvPr/>
          </p:nvSpPr>
          <p:spPr bwMode="auto">
            <a:xfrm>
              <a:off x="3415" y="3385"/>
              <a:ext cx="11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600" i="1">
                  <a:solidFill>
                    <a:srgbClr val="000000"/>
                  </a:solidFill>
                  <a:latin typeface="Arial" charset="0"/>
                  <a:cs typeface="Arial" charset="0"/>
                </a:rPr>
                <a:t>Beep 9</a:t>
              </a:r>
            </a:p>
          </p:txBody>
        </p:sp>
        <p:sp>
          <p:nvSpPr>
            <p:cNvPr id="9233" name="Text Box 72"/>
            <p:cNvSpPr txBox="1">
              <a:spLocks noChangeArrowheads="1"/>
            </p:cNvSpPr>
            <p:nvPr/>
          </p:nvSpPr>
          <p:spPr bwMode="auto">
            <a:xfrm>
              <a:off x="3415" y="3743"/>
              <a:ext cx="11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600" i="1">
                  <a:solidFill>
                    <a:srgbClr val="000000"/>
                  </a:solidFill>
                  <a:latin typeface="Arial" charset="0"/>
                  <a:cs typeface="Arial" charset="0"/>
                </a:rPr>
                <a:t>Beep 10</a:t>
              </a:r>
            </a:p>
          </p:txBody>
        </p:sp>
        <p:sp>
          <p:nvSpPr>
            <p:cNvPr id="9234" name="Text Box 73"/>
            <p:cNvSpPr txBox="1">
              <a:spLocks noChangeArrowheads="1"/>
            </p:cNvSpPr>
            <p:nvPr/>
          </p:nvSpPr>
          <p:spPr bwMode="auto">
            <a:xfrm>
              <a:off x="3415" y="494"/>
              <a:ext cx="11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600" i="1">
                  <a:solidFill>
                    <a:srgbClr val="000000"/>
                  </a:solidFill>
                  <a:latin typeface="Arial" charset="0"/>
                  <a:cs typeface="Arial" charset="0"/>
                </a:rPr>
                <a:t>Beep 1</a:t>
              </a:r>
            </a:p>
          </p:txBody>
        </p:sp>
        <p:sp>
          <p:nvSpPr>
            <p:cNvPr id="9235" name="Line 74"/>
            <p:cNvSpPr>
              <a:spLocks noChangeShapeType="1"/>
            </p:cNvSpPr>
            <p:nvPr/>
          </p:nvSpPr>
          <p:spPr bwMode="auto">
            <a:xfrm>
              <a:off x="4320" y="693"/>
              <a:ext cx="1678" cy="0"/>
            </a:xfrm>
            <a:prstGeom prst="line">
              <a:avLst/>
            </a:prstGeom>
            <a:noFill/>
            <a:ln w="3175">
              <a:solidFill>
                <a:schemeClr val="tx1"/>
              </a:solidFill>
              <a:round/>
              <a:headEnd type="non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9236" name="Line 75"/>
            <p:cNvSpPr>
              <a:spLocks noChangeShapeType="1"/>
            </p:cNvSpPr>
            <p:nvPr/>
          </p:nvSpPr>
          <p:spPr bwMode="auto">
            <a:xfrm>
              <a:off x="4320" y="1023"/>
              <a:ext cx="1678" cy="0"/>
            </a:xfrm>
            <a:prstGeom prst="line">
              <a:avLst/>
            </a:prstGeom>
            <a:noFill/>
            <a:ln w="3175">
              <a:solidFill>
                <a:schemeClr val="tx1"/>
              </a:solidFill>
              <a:round/>
              <a:headEnd type="non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9237" name="Line 76"/>
            <p:cNvSpPr>
              <a:spLocks noChangeShapeType="1"/>
            </p:cNvSpPr>
            <p:nvPr/>
          </p:nvSpPr>
          <p:spPr bwMode="auto">
            <a:xfrm>
              <a:off x="4318" y="1380"/>
              <a:ext cx="1678" cy="0"/>
            </a:xfrm>
            <a:prstGeom prst="line">
              <a:avLst/>
            </a:prstGeom>
            <a:noFill/>
            <a:ln w="3175">
              <a:solidFill>
                <a:schemeClr val="tx1"/>
              </a:solidFill>
              <a:round/>
              <a:headEnd type="non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9238" name="Line 77"/>
            <p:cNvSpPr>
              <a:spLocks noChangeShapeType="1"/>
            </p:cNvSpPr>
            <p:nvPr/>
          </p:nvSpPr>
          <p:spPr bwMode="auto">
            <a:xfrm>
              <a:off x="4318" y="1763"/>
              <a:ext cx="1678" cy="0"/>
            </a:xfrm>
            <a:prstGeom prst="line">
              <a:avLst/>
            </a:prstGeom>
            <a:noFill/>
            <a:ln w="3175">
              <a:solidFill>
                <a:schemeClr val="tx1"/>
              </a:solidFill>
              <a:round/>
              <a:headEnd type="non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9239" name="Line 78"/>
            <p:cNvSpPr>
              <a:spLocks noChangeShapeType="1"/>
            </p:cNvSpPr>
            <p:nvPr/>
          </p:nvSpPr>
          <p:spPr bwMode="auto">
            <a:xfrm>
              <a:off x="4318" y="2120"/>
              <a:ext cx="1678" cy="0"/>
            </a:xfrm>
            <a:prstGeom prst="line">
              <a:avLst/>
            </a:prstGeom>
            <a:noFill/>
            <a:ln w="3175">
              <a:solidFill>
                <a:schemeClr val="tx1"/>
              </a:solidFill>
              <a:round/>
              <a:headEnd type="non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9240" name="Line 79"/>
            <p:cNvSpPr>
              <a:spLocks noChangeShapeType="1"/>
            </p:cNvSpPr>
            <p:nvPr/>
          </p:nvSpPr>
          <p:spPr bwMode="auto">
            <a:xfrm>
              <a:off x="4318" y="2482"/>
              <a:ext cx="1678" cy="0"/>
            </a:xfrm>
            <a:prstGeom prst="line">
              <a:avLst/>
            </a:prstGeom>
            <a:noFill/>
            <a:ln w="3175">
              <a:solidFill>
                <a:schemeClr val="tx1"/>
              </a:solidFill>
              <a:round/>
              <a:headEnd type="non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9241" name="Line 80"/>
            <p:cNvSpPr>
              <a:spLocks noChangeShapeType="1"/>
            </p:cNvSpPr>
            <p:nvPr/>
          </p:nvSpPr>
          <p:spPr bwMode="auto">
            <a:xfrm>
              <a:off x="4318" y="2859"/>
              <a:ext cx="1678" cy="0"/>
            </a:xfrm>
            <a:prstGeom prst="line">
              <a:avLst/>
            </a:prstGeom>
            <a:noFill/>
            <a:ln w="3175">
              <a:solidFill>
                <a:schemeClr val="tx1"/>
              </a:solidFill>
              <a:round/>
              <a:headEnd type="non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9242" name="Line 81"/>
            <p:cNvSpPr>
              <a:spLocks noChangeShapeType="1"/>
            </p:cNvSpPr>
            <p:nvPr/>
          </p:nvSpPr>
          <p:spPr bwMode="auto">
            <a:xfrm>
              <a:off x="4318" y="3253"/>
              <a:ext cx="1678" cy="0"/>
            </a:xfrm>
            <a:prstGeom prst="line">
              <a:avLst/>
            </a:prstGeom>
            <a:noFill/>
            <a:ln w="3175">
              <a:solidFill>
                <a:schemeClr val="tx1"/>
              </a:solidFill>
              <a:round/>
              <a:headEnd type="non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9243" name="Line 82"/>
            <p:cNvSpPr>
              <a:spLocks noChangeShapeType="1"/>
            </p:cNvSpPr>
            <p:nvPr/>
          </p:nvSpPr>
          <p:spPr bwMode="auto">
            <a:xfrm>
              <a:off x="4318" y="3636"/>
              <a:ext cx="1678" cy="0"/>
            </a:xfrm>
            <a:prstGeom prst="line">
              <a:avLst/>
            </a:prstGeom>
            <a:noFill/>
            <a:ln w="3175">
              <a:solidFill>
                <a:schemeClr val="tx1"/>
              </a:solidFill>
              <a:round/>
              <a:headEnd type="non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9244" name="Line 83"/>
            <p:cNvSpPr>
              <a:spLocks noChangeShapeType="1"/>
            </p:cNvSpPr>
            <p:nvPr/>
          </p:nvSpPr>
          <p:spPr bwMode="auto">
            <a:xfrm>
              <a:off x="4318" y="3965"/>
              <a:ext cx="1678" cy="0"/>
            </a:xfrm>
            <a:prstGeom prst="line">
              <a:avLst/>
            </a:prstGeom>
            <a:noFill/>
            <a:ln w="3175">
              <a:solidFill>
                <a:schemeClr val="tx1"/>
              </a:solidFill>
              <a:round/>
              <a:headEnd type="non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9245" name="Line 85"/>
            <p:cNvSpPr>
              <a:spLocks noChangeShapeType="1"/>
            </p:cNvSpPr>
            <p:nvPr/>
          </p:nvSpPr>
          <p:spPr bwMode="auto">
            <a:xfrm flipV="1">
              <a:off x="2215" y="353"/>
              <a:ext cx="1541" cy="1829"/>
            </a:xfrm>
            <a:prstGeom prst="line">
              <a:avLst/>
            </a:prstGeom>
            <a:noFill/>
            <a:ln w="3175">
              <a:solidFill>
                <a:schemeClr val="tx1"/>
              </a:solidFill>
              <a:prstDash val="dash"/>
              <a:round/>
              <a:headEnd type="non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9246" name="Line 86"/>
            <p:cNvSpPr>
              <a:spLocks noChangeShapeType="1"/>
            </p:cNvSpPr>
            <p:nvPr/>
          </p:nvSpPr>
          <p:spPr bwMode="auto">
            <a:xfrm>
              <a:off x="2215" y="2275"/>
              <a:ext cx="1541" cy="1829"/>
            </a:xfrm>
            <a:prstGeom prst="line">
              <a:avLst/>
            </a:prstGeom>
            <a:noFill/>
            <a:ln w="3175">
              <a:solidFill>
                <a:schemeClr val="tx1"/>
              </a:solidFill>
              <a:prstDash val="dash"/>
              <a:round/>
              <a:headEnd type="non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9247" name="Text Box 117"/>
            <p:cNvSpPr txBox="1">
              <a:spLocks noChangeArrowheads="1"/>
            </p:cNvSpPr>
            <p:nvPr/>
          </p:nvSpPr>
          <p:spPr bwMode="auto">
            <a:xfrm>
              <a:off x="2168" y="2115"/>
              <a:ext cx="13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nl-NL" sz="1600" i="1">
                  <a:solidFill>
                    <a:srgbClr val="000000"/>
                  </a:solidFill>
                  <a:latin typeface="Arial" charset="0"/>
                  <a:cs typeface="Arial" charset="0"/>
                </a:rPr>
                <a:t>(day 4 in detail)</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7"/>
          <p:cNvGrpSpPr>
            <a:grpSpLocks/>
          </p:cNvGrpSpPr>
          <p:nvPr/>
        </p:nvGrpSpPr>
        <p:grpSpPr bwMode="auto">
          <a:xfrm>
            <a:off x="323849" y="2205038"/>
            <a:ext cx="8418515" cy="1604963"/>
            <a:chOff x="-111" y="1389"/>
            <a:chExt cx="5303" cy="1011"/>
          </a:xfrm>
        </p:grpSpPr>
        <p:sp>
          <p:nvSpPr>
            <p:cNvPr id="75782" name="Oval 4"/>
            <p:cNvSpPr>
              <a:spLocks noChangeArrowheads="1"/>
            </p:cNvSpPr>
            <p:nvPr/>
          </p:nvSpPr>
          <p:spPr bwMode="auto">
            <a:xfrm>
              <a:off x="-111" y="1392"/>
              <a:ext cx="2400" cy="1008"/>
            </a:xfrm>
            <a:prstGeom prst="ellipse">
              <a:avLst/>
            </a:prstGeom>
            <a:solidFill>
              <a:schemeClr val="accent2">
                <a:alpha val="32941"/>
              </a:schemeClr>
            </a:solidFill>
            <a:ln w="38100">
              <a:solidFill>
                <a:schemeClr val="accent2"/>
              </a:solidFill>
              <a:round/>
              <a:headEnd/>
              <a:tailEnd/>
            </a:ln>
          </p:spPr>
          <p:txBody>
            <a:bodyPr wrap="none" anchor="ctr"/>
            <a:lstStyle/>
            <a:p>
              <a:r>
                <a:rPr lang="en-US" b="1">
                  <a:solidFill>
                    <a:schemeClr val="tx1"/>
                  </a:solidFill>
                </a:rPr>
                <a:t>Daily stress</a:t>
              </a:r>
              <a:endParaRPr lang="en-US" sz="2400">
                <a:solidFill>
                  <a:schemeClr val="tx1"/>
                </a:solidFill>
              </a:endParaRPr>
            </a:p>
          </p:txBody>
        </p:sp>
        <p:sp>
          <p:nvSpPr>
            <p:cNvPr id="75783" name="Oval 5"/>
            <p:cNvSpPr>
              <a:spLocks noChangeArrowheads="1"/>
            </p:cNvSpPr>
            <p:nvPr/>
          </p:nvSpPr>
          <p:spPr bwMode="auto">
            <a:xfrm>
              <a:off x="2792" y="1389"/>
              <a:ext cx="2400" cy="1008"/>
            </a:xfrm>
            <a:prstGeom prst="ellipse">
              <a:avLst/>
            </a:prstGeom>
            <a:solidFill>
              <a:schemeClr val="accent1"/>
            </a:solidFill>
            <a:ln w="38100">
              <a:solidFill>
                <a:schemeClr val="accent2"/>
              </a:solidFill>
              <a:round/>
              <a:headEnd/>
              <a:tailEnd/>
            </a:ln>
          </p:spPr>
          <p:txBody>
            <a:bodyPr wrap="none" anchor="ctr"/>
            <a:lstStyle/>
            <a:p>
              <a:pPr algn="ctr"/>
              <a:r>
                <a:rPr lang="en-US" sz="3600" b="1" dirty="0">
                  <a:solidFill>
                    <a:schemeClr val="tx1"/>
                  </a:solidFill>
                </a:rPr>
                <a:t>Mood</a:t>
              </a:r>
              <a:endParaRPr lang="en-US" sz="2400" dirty="0">
                <a:solidFill>
                  <a:schemeClr val="tx1"/>
                </a:solidFill>
              </a:endParaRPr>
            </a:p>
          </p:txBody>
        </p:sp>
      </p:grpSp>
      <p:sp>
        <p:nvSpPr>
          <p:cNvPr id="75779" name="Rectangle 8"/>
          <p:cNvSpPr>
            <a:spLocks noChangeArrowheads="1"/>
          </p:cNvSpPr>
          <p:nvPr/>
        </p:nvSpPr>
        <p:spPr bwMode="auto">
          <a:xfrm>
            <a:off x="0" y="587375"/>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5780" name="Rectangle 2"/>
          <p:cNvSpPr>
            <a:spLocks noGrp="1" noChangeArrowheads="1"/>
          </p:cNvSpPr>
          <p:nvPr>
            <p:ph type="title"/>
          </p:nvPr>
        </p:nvSpPr>
        <p:spPr>
          <a:xfrm>
            <a:off x="434975" y="620713"/>
            <a:ext cx="8458200" cy="762000"/>
          </a:xfrm>
        </p:spPr>
        <p:txBody>
          <a:bodyPr/>
          <a:lstStyle/>
          <a:p>
            <a:r>
              <a:rPr lang="en-US">
                <a:solidFill>
                  <a:srgbClr val="FF6600"/>
                </a:solidFill>
                <a:latin typeface="Verdana" charset="0"/>
                <a:ea typeface="ＭＳ Ｐゴシック" charset="0"/>
                <a:cs typeface="ＭＳ Ｐゴシック" charset="0"/>
              </a:rPr>
              <a:t>Emotional Reactivity to stress</a:t>
            </a:r>
          </a:p>
        </p:txBody>
      </p:sp>
      <p:sp>
        <p:nvSpPr>
          <p:cNvPr id="75781"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2" name="Right Arrow 1"/>
          <p:cNvSpPr/>
          <p:nvPr/>
        </p:nvSpPr>
        <p:spPr bwMode="auto">
          <a:xfrm>
            <a:off x="4283968" y="2852936"/>
            <a:ext cx="504056" cy="360040"/>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0"/>
          <p:cNvSpPr txBox="1">
            <a:spLocks noChangeArrowheads="1"/>
          </p:cNvSpPr>
          <p:nvPr/>
        </p:nvSpPr>
        <p:spPr bwMode="auto">
          <a:xfrm>
            <a:off x="6011863" y="1936750"/>
            <a:ext cx="3132137"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buClr>
                <a:srgbClr val="00CCFF"/>
              </a:buClr>
              <a:buFontTx/>
              <a:buChar char="—"/>
            </a:pPr>
            <a:r>
              <a:rPr lang="en-US" sz="1800" b="1">
                <a:solidFill>
                  <a:schemeClr val="tx1"/>
                </a:solidFill>
                <a:latin typeface="Comic Sans MS" charset="0"/>
              </a:rPr>
              <a:t> </a:t>
            </a:r>
            <a:r>
              <a:rPr lang="en-US" sz="1600" b="1">
                <a:solidFill>
                  <a:schemeClr val="tx1"/>
                </a:solidFill>
              </a:rPr>
              <a:t>42 Patients, </a:t>
            </a:r>
            <a:r>
              <a:rPr lang="en-US" sz="1600">
                <a:sym typeface="Symbol" charset="0"/>
              </a:rPr>
              <a:t>=0.22</a:t>
            </a:r>
          </a:p>
          <a:p>
            <a:pPr>
              <a:buClr>
                <a:srgbClr val="00CCFF"/>
              </a:buClr>
              <a:buFontTx/>
              <a:buChar char="—"/>
            </a:pPr>
            <a:endParaRPr lang="en-US" sz="1600">
              <a:sym typeface="Symbol" charset="0"/>
            </a:endParaRPr>
          </a:p>
          <a:p>
            <a:pPr>
              <a:buClr>
                <a:srgbClr val="00CCFF"/>
              </a:buClr>
              <a:buFontTx/>
              <a:buChar char="—"/>
            </a:pPr>
            <a:endParaRPr lang="en-US" sz="1600">
              <a:sym typeface="Symbol" charset="0"/>
            </a:endParaRPr>
          </a:p>
          <a:p>
            <a:pPr>
              <a:buClr>
                <a:srgbClr val="00CCFF"/>
              </a:buClr>
              <a:buFontTx/>
              <a:buChar char="—"/>
            </a:pPr>
            <a:endParaRPr lang="en-US" sz="1600">
              <a:sym typeface="Symbol" charset="0"/>
            </a:endParaRPr>
          </a:p>
          <a:p>
            <a:pPr>
              <a:buClr>
                <a:srgbClr val="00CCFF"/>
              </a:buClr>
              <a:buFontTx/>
              <a:buChar char="—"/>
            </a:pPr>
            <a:endParaRPr lang="en-US" sz="1600" b="1">
              <a:solidFill>
                <a:schemeClr val="tx1"/>
              </a:solidFill>
            </a:endParaRPr>
          </a:p>
          <a:p>
            <a:pPr>
              <a:buClr>
                <a:schemeClr val="accent2"/>
              </a:buClr>
              <a:buFontTx/>
              <a:buChar char="—"/>
            </a:pPr>
            <a:r>
              <a:rPr lang="en-US" sz="2000">
                <a:solidFill>
                  <a:schemeClr val="tx1"/>
                </a:solidFill>
              </a:rPr>
              <a:t> </a:t>
            </a:r>
            <a:r>
              <a:rPr lang="en-US" sz="1600" b="1">
                <a:solidFill>
                  <a:schemeClr val="tx1"/>
                </a:solidFill>
              </a:rPr>
              <a:t>47 Relatives, </a:t>
            </a:r>
            <a:r>
              <a:rPr lang="en-US" sz="1600">
                <a:sym typeface="Symbol" charset="0"/>
              </a:rPr>
              <a:t>=0.09</a:t>
            </a:r>
          </a:p>
          <a:p>
            <a:pPr>
              <a:buClr>
                <a:schemeClr val="accent2"/>
              </a:buClr>
              <a:buFontTx/>
              <a:buChar char="—"/>
            </a:pPr>
            <a:endParaRPr lang="en-US" sz="1600">
              <a:sym typeface="Symbol" charset="0"/>
            </a:endParaRPr>
          </a:p>
          <a:p>
            <a:pPr>
              <a:buClr>
                <a:schemeClr val="accent2"/>
              </a:buClr>
            </a:pPr>
            <a:endParaRPr lang="en-US" sz="1600" b="1">
              <a:solidFill>
                <a:schemeClr val="tx1"/>
              </a:solidFill>
            </a:endParaRPr>
          </a:p>
          <a:p>
            <a:pPr>
              <a:buClr>
                <a:schemeClr val="tx2"/>
              </a:buClr>
              <a:buFontTx/>
              <a:buChar char="—"/>
            </a:pPr>
            <a:r>
              <a:rPr lang="en-US" sz="2000">
                <a:solidFill>
                  <a:schemeClr val="tx1"/>
                </a:solidFill>
              </a:rPr>
              <a:t> </a:t>
            </a:r>
            <a:r>
              <a:rPr lang="en-US" sz="1600" b="1">
                <a:solidFill>
                  <a:schemeClr val="tx1"/>
                </a:solidFill>
              </a:rPr>
              <a:t>49 Controls, </a:t>
            </a:r>
            <a:r>
              <a:rPr lang="en-US" sz="1600">
                <a:sym typeface="Symbol" charset="0"/>
              </a:rPr>
              <a:t>=0.05</a:t>
            </a:r>
            <a:endParaRPr lang="en-US" sz="1600" b="1">
              <a:solidFill>
                <a:schemeClr val="tx1"/>
              </a:solidFill>
            </a:endParaRPr>
          </a:p>
          <a:p>
            <a:pPr>
              <a:buFontTx/>
              <a:buChar char="•"/>
            </a:pPr>
            <a:endParaRPr lang="en-US" sz="1600" b="1">
              <a:solidFill>
                <a:schemeClr val="tx1"/>
              </a:solidFill>
            </a:endParaRPr>
          </a:p>
        </p:txBody>
      </p:sp>
      <p:sp>
        <p:nvSpPr>
          <p:cNvPr id="77827" name="Rectangle 4"/>
          <p:cNvSpPr>
            <a:spLocks noChangeArrowheads="1"/>
          </p:cNvSpPr>
          <p:nvPr/>
        </p:nvSpPr>
        <p:spPr bwMode="auto">
          <a:xfrm>
            <a:off x="1411288" y="5562600"/>
            <a:ext cx="480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chemeClr val="tx1"/>
                </a:solidFill>
              </a:rPr>
              <a:t>STRESS</a:t>
            </a:r>
            <a:endParaRPr lang="en-US" sz="2000">
              <a:solidFill>
                <a:schemeClr val="tx1"/>
              </a:solidFill>
            </a:endParaRPr>
          </a:p>
        </p:txBody>
      </p:sp>
      <p:sp>
        <p:nvSpPr>
          <p:cNvPr id="77828" name="Rectangle 5"/>
          <p:cNvSpPr>
            <a:spLocks noChangeArrowheads="1"/>
          </p:cNvSpPr>
          <p:nvPr/>
        </p:nvSpPr>
        <p:spPr bwMode="auto">
          <a:xfrm>
            <a:off x="-36513" y="2667000"/>
            <a:ext cx="15240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chemeClr val="tx1"/>
                </a:solidFill>
              </a:rPr>
              <a:t>Negative affect</a:t>
            </a:r>
          </a:p>
        </p:txBody>
      </p:sp>
      <p:sp>
        <p:nvSpPr>
          <p:cNvPr id="77829" name="Line 6"/>
          <p:cNvSpPr>
            <a:spLocks noChangeShapeType="1"/>
          </p:cNvSpPr>
          <p:nvPr/>
        </p:nvSpPr>
        <p:spPr bwMode="auto">
          <a:xfrm>
            <a:off x="1817688" y="5445125"/>
            <a:ext cx="4267200" cy="0"/>
          </a:xfrm>
          <a:prstGeom prst="line">
            <a:avLst/>
          </a:prstGeom>
          <a:noFill/>
          <a:ln w="57150">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77830" name="Line 7"/>
          <p:cNvSpPr>
            <a:spLocks noChangeShapeType="1"/>
          </p:cNvSpPr>
          <p:nvPr/>
        </p:nvSpPr>
        <p:spPr bwMode="auto">
          <a:xfrm flipV="1">
            <a:off x="1487488" y="1874838"/>
            <a:ext cx="0" cy="3276600"/>
          </a:xfrm>
          <a:prstGeom prst="line">
            <a:avLst/>
          </a:prstGeom>
          <a:noFill/>
          <a:ln w="57150">
            <a:solidFill>
              <a:schemeClr val="accent2"/>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77831" name="Line 13"/>
          <p:cNvSpPr>
            <a:spLocks noChangeShapeType="1"/>
          </p:cNvSpPr>
          <p:nvPr/>
        </p:nvSpPr>
        <p:spPr bwMode="auto">
          <a:xfrm>
            <a:off x="1770063" y="1511300"/>
            <a:ext cx="0" cy="3659188"/>
          </a:xfrm>
          <a:prstGeom prst="line">
            <a:avLst/>
          </a:prstGeom>
          <a:noFill/>
          <a:ln w="254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2" name="Line 14"/>
          <p:cNvSpPr>
            <a:spLocks noChangeShapeType="1"/>
          </p:cNvSpPr>
          <p:nvPr/>
        </p:nvSpPr>
        <p:spPr bwMode="auto">
          <a:xfrm>
            <a:off x="1770063" y="5170488"/>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3" name="Freeform 15"/>
          <p:cNvSpPr>
            <a:spLocks/>
          </p:cNvSpPr>
          <p:nvPr/>
        </p:nvSpPr>
        <p:spPr bwMode="auto">
          <a:xfrm>
            <a:off x="2092325" y="2147888"/>
            <a:ext cx="3794125" cy="1611312"/>
          </a:xfrm>
          <a:custGeom>
            <a:avLst/>
            <a:gdLst>
              <a:gd name="T0" fmla="*/ 0 w 294"/>
              <a:gd name="T1" fmla="*/ 2147483647 h 152"/>
              <a:gd name="T2" fmla="*/ 2147483647 w 294"/>
              <a:gd name="T3" fmla="*/ 2147483647 h 152"/>
              <a:gd name="T4" fmla="*/ 2147483647 w 294"/>
              <a:gd name="T5" fmla="*/ 2147483647 h 152"/>
              <a:gd name="T6" fmla="*/ 2147483647 w 294"/>
              <a:gd name="T7" fmla="*/ 2147483647 h 152"/>
              <a:gd name="T8" fmla="*/ 2147483647 w 294"/>
              <a:gd name="T9" fmla="*/ 2147483647 h 152"/>
              <a:gd name="T10" fmla="*/ 2147483647 w 294"/>
              <a:gd name="T11" fmla="*/ 2147483647 h 152"/>
              <a:gd name="T12" fmla="*/ 2147483647 w 294"/>
              <a:gd name="T13" fmla="*/ 0 h 152"/>
              <a:gd name="T14" fmla="*/ 0 60000 65536"/>
              <a:gd name="T15" fmla="*/ 0 60000 65536"/>
              <a:gd name="T16" fmla="*/ 0 60000 65536"/>
              <a:gd name="T17" fmla="*/ 0 60000 65536"/>
              <a:gd name="T18" fmla="*/ 0 60000 65536"/>
              <a:gd name="T19" fmla="*/ 0 60000 65536"/>
              <a:gd name="T20" fmla="*/ 0 60000 65536"/>
              <a:gd name="T21" fmla="*/ 0 w 294"/>
              <a:gd name="T22" fmla="*/ 0 h 152"/>
              <a:gd name="T23" fmla="*/ 294 w 294"/>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152">
                <a:moveTo>
                  <a:pt x="0" y="152"/>
                </a:moveTo>
                <a:lnTo>
                  <a:pt x="49" y="126"/>
                </a:lnTo>
                <a:lnTo>
                  <a:pt x="98" y="101"/>
                </a:lnTo>
                <a:lnTo>
                  <a:pt x="147" y="76"/>
                </a:lnTo>
                <a:lnTo>
                  <a:pt x="196" y="50"/>
                </a:lnTo>
                <a:lnTo>
                  <a:pt x="245" y="25"/>
                </a:lnTo>
                <a:lnTo>
                  <a:pt x="294" y="0"/>
                </a:lnTo>
              </a:path>
            </a:pathLst>
          </a:custGeom>
          <a:noFill/>
          <a:ln w="2540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4" name="Freeform 16"/>
          <p:cNvSpPr>
            <a:spLocks/>
          </p:cNvSpPr>
          <p:nvPr/>
        </p:nvSpPr>
        <p:spPr bwMode="auto">
          <a:xfrm>
            <a:off x="2092325" y="3559175"/>
            <a:ext cx="3794125" cy="657225"/>
          </a:xfrm>
          <a:custGeom>
            <a:avLst/>
            <a:gdLst>
              <a:gd name="T0" fmla="*/ 0 w 294"/>
              <a:gd name="T1" fmla="*/ 2147483647 h 62"/>
              <a:gd name="T2" fmla="*/ 2147483647 w 294"/>
              <a:gd name="T3" fmla="*/ 2147483647 h 62"/>
              <a:gd name="T4" fmla="*/ 2147483647 w 294"/>
              <a:gd name="T5" fmla="*/ 2147483647 h 62"/>
              <a:gd name="T6" fmla="*/ 2147483647 w 294"/>
              <a:gd name="T7" fmla="*/ 2147483647 h 62"/>
              <a:gd name="T8" fmla="*/ 2147483647 w 294"/>
              <a:gd name="T9" fmla="*/ 2147483647 h 62"/>
              <a:gd name="T10" fmla="*/ 2147483647 w 294"/>
              <a:gd name="T11" fmla="*/ 2147483647 h 62"/>
              <a:gd name="T12" fmla="*/ 2147483647 w 294"/>
              <a:gd name="T13" fmla="*/ 0 h 62"/>
              <a:gd name="T14" fmla="*/ 0 60000 65536"/>
              <a:gd name="T15" fmla="*/ 0 60000 65536"/>
              <a:gd name="T16" fmla="*/ 0 60000 65536"/>
              <a:gd name="T17" fmla="*/ 0 60000 65536"/>
              <a:gd name="T18" fmla="*/ 0 60000 65536"/>
              <a:gd name="T19" fmla="*/ 0 60000 65536"/>
              <a:gd name="T20" fmla="*/ 0 60000 65536"/>
              <a:gd name="T21" fmla="*/ 0 w 294"/>
              <a:gd name="T22" fmla="*/ 0 h 62"/>
              <a:gd name="T23" fmla="*/ 294 w 29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62">
                <a:moveTo>
                  <a:pt x="0" y="62"/>
                </a:moveTo>
                <a:lnTo>
                  <a:pt x="49" y="52"/>
                </a:lnTo>
                <a:lnTo>
                  <a:pt x="98" y="42"/>
                </a:lnTo>
                <a:lnTo>
                  <a:pt x="147" y="31"/>
                </a:lnTo>
                <a:lnTo>
                  <a:pt x="196" y="21"/>
                </a:lnTo>
                <a:lnTo>
                  <a:pt x="245" y="11"/>
                </a:lnTo>
                <a:lnTo>
                  <a:pt x="294" y="0"/>
                </a:lnTo>
              </a:path>
            </a:pathLst>
          </a:custGeom>
          <a:noFill/>
          <a:ln w="31750">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5" name="Freeform 17"/>
          <p:cNvSpPr>
            <a:spLocks/>
          </p:cNvSpPr>
          <p:nvPr/>
        </p:nvSpPr>
        <p:spPr bwMode="auto">
          <a:xfrm>
            <a:off x="2092325" y="4089400"/>
            <a:ext cx="3794125" cy="360363"/>
          </a:xfrm>
          <a:custGeom>
            <a:avLst/>
            <a:gdLst>
              <a:gd name="T0" fmla="*/ 0 w 294"/>
              <a:gd name="T1" fmla="*/ 2147483647 h 34"/>
              <a:gd name="T2" fmla="*/ 2147483647 w 294"/>
              <a:gd name="T3" fmla="*/ 2147483647 h 34"/>
              <a:gd name="T4" fmla="*/ 2147483647 w 294"/>
              <a:gd name="T5" fmla="*/ 2147483647 h 34"/>
              <a:gd name="T6" fmla="*/ 2147483647 w 294"/>
              <a:gd name="T7" fmla="*/ 2147483647 h 34"/>
              <a:gd name="T8" fmla="*/ 2147483647 w 294"/>
              <a:gd name="T9" fmla="*/ 2147483647 h 34"/>
              <a:gd name="T10" fmla="*/ 2147483647 w 294"/>
              <a:gd name="T11" fmla="*/ 2147483647 h 34"/>
              <a:gd name="T12" fmla="*/ 2147483647 w 294"/>
              <a:gd name="T13" fmla="*/ 0 h 34"/>
              <a:gd name="T14" fmla="*/ 0 60000 65536"/>
              <a:gd name="T15" fmla="*/ 0 60000 65536"/>
              <a:gd name="T16" fmla="*/ 0 60000 65536"/>
              <a:gd name="T17" fmla="*/ 0 60000 65536"/>
              <a:gd name="T18" fmla="*/ 0 60000 65536"/>
              <a:gd name="T19" fmla="*/ 0 60000 65536"/>
              <a:gd name="T20" fmla="*/ 0 60000 65536"/>
              <a:gd name="T21" fmla="*/ 0 w 294"/>
              <a:gd name="T22" fmla="*/ 0 h 34"/>
              <a:gd name="T23" fmla="*/ 294 w 29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34">
                <a:moveTo>
                  <a:pt x="0" y="34"/>
                </a:moveTo>
                <a:lnTo>
                  <a:pt x="49" y="28"/>
                </a:lnTo>
                <a:lnTo>
                  <a:pt x="98" y="23"/>
                </a:lnTo>
                <a:lnTo>
                  <a:pt x="147" y="17"/>
                </a:lnTo>
                <a:lnTo>
                  <a:pt x="196" y="11"/>
                </a:lnTo>
                <a:lnTo>
                  <a:pt x="245" y="5"/>
                </a:lnTo>
                <a:lnTo>
                  <a:pt x="294" y="0"/>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6" name="Text Box 18"/>
          <p:cNvSpPr txBox="1">
            <a:spLocks noChangeArrowheads="1"/>
          </p:cNvSpPr>
          <p:nvPr/>
        </p:nvSpPr>
        <p:spPr bwMode="auto">
          <a:xfrm>
            <a:off x="6135688" y="17557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endParaRPr lang="en-US"/>
          </a:p>
        </p:txBody>
      </p:sp>
      <p:sp>
        <p:nvSpPr>
          <p:cNvPr id="77837" name="Rectangle 20"/>
          <p:cNvSpPr>
            <a:spLocks noChangeArrowheads="1"/>
          </p:cNvSpPr>
          <p:nvPr/>
        </p:nvSpPr>
        <p:spPr bwMode="auto">
          <a:xfrm>
            <a:off x="0" y="574675"/>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58" name="Rectangle 2"/>
          <p:cNvSpPr>
            <a:spLocks noGrp="1" noChangeArrowheads="1"/>
          </p:cNvSpPr>
          <p:nvPr>
            <p:ph type="title"/>
          </p:nvPr>
        </p:nvSpPr>
        <p:spPr>
          <a:xfrm>
            <a:off x="304800" y="620713"/>
            <a:ext cx="8458200" cy="762000"/>
          </a:xfrm>
        </p:spPr>
        <p:txBody>
          <a:bodyPr/>
          <a:lstStyle/>
          <a:p>
            <a:pPr eaLnBrk="1" hangingPunct="1"/>
            <a:r>
              <a:rPr lang="en-US" sz="2600">
                <a:solidFill>
                  <a:srgbClr val="FF6600"/>
                </a:solidFill>
                <a:latin typeface="Verdana" charset="0"/>
                <a:ea typeface="ＭＳ Ｐゴシック" charset="0"/>
                <a:cs typeface="ＭＳ Ｐゴシック" charset="0"/>
              </a:rPr>
              <a:t>Emotional reactivity to daily life stress</a:t>
            </a:r>
            <a:r>
              <a:rPr lang="en-US" sz="2600">
                <a:solidFill>
                  <a:srgbClr val="FF6600"/>
                </a:solidFill>
                <a:effectLst>
                  <a:outerShdw blurRad="38100" dist="38100" dir="2700000" algn="tl">
                    <a:srgbClr val="DDDDDD"/>
                  </a:outerShdw>
                </a:effectLst>
                <a:latin typeface="Verdana" charset="0"/>
                <a:ea typeface="ＭＳ Ｐゴシック" charset="0"/>
                <a:cs typeface="ＭＳ Ｐゴシック" charset="0"/>
              </a:rPr>
              <a:t/>
            </a:r>
            <a:br>
              <a:rPr lang="en-US" sz="2600">
                <a:solidFill>
                  <a:srgbClr val="FF6600"/>
                </a:solidFill>
                <a:effectLst>
                  <a:outerShdw blurRad="38100" dist="38100" dir="2700000" algn="tl">
                    <a:srgbClr val="DDDDDD"/>
                  </a:outerShdw>
                </a:effectLst>
                <a:latin typeface="Verdana" charset="0"/>
                <a:ea typeface="ＭＳ Ｐゴシック" charset="0"/>
                <a:cs typeface="ＭＳ Ｐゴシック" charset="0"/>
              </a:rPr>
            </a:br>
            <a:endParaRPr lang="en-US" sz="2600">
              <a:solidFill>
                <a:srgbClr val="FF6600"/>
              </a:solidFill>
              <a:effectLst>
                <a:outerShdw blurRad="38100" dist="38100" dir="2700000" algn="tl">
                  <a:srgbClr val="DDDDDD"/>
                </a:outerShdw>
              </a:effectLst>
              <a:latin typeface="Verdana" charset="0"/>
              <a:ea typeface="ＭＳ Ｐゴシック" charset="0"/>
              <a:cs typeface="ＭＳ Ｐゴシック" charset="0"/>
            </a:endParaRPr>
          </a:p>
        </p:txBody>
      </p:sp>
      <p:sp>
        <p:nvSpPr>
          <p:cNvPr id="77839" name="Rectangle 15"/>
          <p:cNvSpPr>
            <a:spLocks noChangeArrowheads="1"/>
          </p:cNvSpPr>
          <p:nvPr/>
        </p:nvSpPr>
        <p:spPr bwMode="auto">
          <a:xfrm>
            <a:off x="4572000" y="304800"/>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209550"/>
            <a:r>
              <a:rPr lang="en-US" sz="1100" b="1">
                <a:solidFill>
                  <a:srgbClr val="03004A"/>
                </a:solidFill>
              </a:rPr>
              <a:t>MHENS School </a:t>
            </a:r>
            <a:r>
              <a:rPr lang="en-US" sz="900" b="1">
                <a:solidFill>
                  <a:srgbClr val="03004A"/>
                </a:solidFill>
              </a:rPr>
              <a:t>for</a:t>
            </a:r>
            <a:r>
              <a:rPr lang="en-US" sz="1100" b="1">
                <a:solidFill>
                  <a:srgbClr val="03004A"/>
                </a:solidFill>
              </a:rPr>
              <a:t> Mental Health and Neuroscience</a:t>
            </a:r>
            <a:endParaRPr lang="en-US" sz="1100" b="1">
              <a:solidFill>
                <a:schemeClr val="tx1"/>
              </a:solidFill>
              <a:latin typeface="Arial" charset="0"/>
            </a:endParaRPr>
          </a:p>
        </p:txBody>
      </p:sp>
      <p:sp>
        <p:nvSpPr>
          <p:cNvPr id="77840"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77841" name="Rectangle 8"/>
          <p:cNvSpPr>
            <a:spLocks noChangeArrowheads="1"/>
          </p:cNvSpPr>
          <p:nvPr/>
        </p:nvSpPr>
        <p:spPr bwMode="auto">
          <a:xfrm>
            <a:off x="5436096" y="6581001"/>
            <a:ext cx="3506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err="1">
                <a:solidFill>
                  <a:srgbClr val="000000"/>
                </a:solidFill>
              </a:rPr>
              <a:t>Myin</a:t>
            </a:r>
            <a:r>
              <a:rPr lang="en-US" sz="1200" dirty="0">
                <a:solidFill>
                  <a:srgbClr val="000000"/>
                </a:solidFill>
              </a:rPr>
              <a:t>-Germeys et al., Arch Gen Psych 2001</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Line 5"/>
          <p:cNvSpPr>
            <a:spLocks noChangeShapeType="1"/>
          </p:cNvSpPr>
          <p:nvPr/>
        </p:nvSpPr>
        <p:spPr bwMode="auto">
          <a:xfrm flipV="1">
            <a:off x="1547664" y="5661248"/>
            <a:ext cx="4032449" cy="0"/>
          </a:xfrm>
          <a:prstGeom prst="line">
            <a:avLst/>
          </a:prstGeom>
          <a:noFill/>
          <a:ln w="444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23" name="Text Box 6"/>
          <p:cNvSpPr txBox="1">
            <a:spLocks noChangeArrowheads="1"/>
          </p:cNvSpPr>
          <p:nvPr/>
        </p:nvSpPr>
        <p:spPr bwMode="auto">
          <a:xfrm>
            <a:off x="1475656" y="5635625"/>
            <a:ext cx="4071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800" dirty="0">
                <a:solidFill>
                  <a:schemeClr val="tx1"/>
                </a:solidFill>
              </a:rPr>
              <a:t>Increase in activity-related stress</a:t>
            </a:r>
          </a:p>
        </p:txBody>
      </p:sp>
      <p:sp>
        <p:nvSpPr>
          <p:cNvPr id="81924" name="Line 7"/>
          <p:cNvSpPr>
            <a:spLocks noChangeShapeType="1"/>
          </p:cNvSpPr>
          <p:nvPr/>
        </p:nvSpPr>
        <p:spPr bwMode="auto">
          <a:xfrm flipH="1" flipV="1">
            <a:off x="971600" y="2420887"/>
            <a:ext cx="46112" cy="2582911"/>
          </a:xfrm>
          <a:prstGeom prst="line">
            <a:avLst/>
          </a:prstGeom>
          <a:noFill/>
          <a:ln w="444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25" name="Text Box 8"/>
          <p:cNvSpPr txBox="1">
            <a:spLocks noChangeArrowheads="1"/>
          </p:cNvSpPr>
          <p:nvPr/>
        </p:nvSpPr>
        <p:spPr bwMode="auto">
          <a:xfrm rot="-5480236">
            <a:off x="-705994" y="3433635"/>
            <a:ext cx="2606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000" dirty="0">
                <a:solidFill>
                  <a:schemeClr val="tx1"/>
                </a:solidFill>
              </a:rPr>
              <a:t>Psychosis intensity</a:t>
            </a:r>
          </a:p>
        </p:txBody>
      </p:sp>
      <p:grpSp>
        <p:nvGrpSpPr>
          <p:cNvPr id="81926" name="Group 12"/>
          <p:cNvGrpSpPr>
            <a:grpSpLocks noChangeAspect="1"/>
          </p:cNvGrpSpPr>
          <p:nvPr/>
        </p:nvGrpSpPr>
        <p:grpSpPr bwMode="auto">
          <a:xfrm>
            <a:off x="993775" y="2157957"/>
            <a:ext cx="6530553" cy="3574505"/>
            <a:chOff x="763" y="799"/>
            <a:chExt cx="5056" cy="2768"/>
          </a:xfrm>
        </p:grpSpPr>
        <p:sp>
          <p:nvSpPr>
            <p:cNvPr id="81932" name="AutoShape 11"/>
            <p:cNvSpPr>
              <a:spLocks noChangeAspect="1" noChangeArrowheads="1" noTextEdit="1"/>
            </p:cNvSpPr>
            <p:nvPr/>
          </p:nvSpPr>
          <p:spPr bwMode="auto">
            <a:xfrm>
              <a:off x="763" y="799"/>
              <a:ext cx="4526" cy="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33" name="Line 13"/>
            <p:cNvSpPr>
              <a:spLocks noChangeShapeType="1"/>
            </p:cNvSpPr>
            <p:nvPr/>
          </p:nvSpPr>
          <p:spPr bwMode="auto">
            <a:xfrm>
              <a:off x="1096" y="2784"/>
              <a:ext cx="3238"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4" name="Line 14"/>
            <p:cNvSpPr>
              <a:spLocks noChangeShapeType="1"/>
            </p:cNvSpPr>
            <p:nvPr/>
          </p:nvSpPr>
          <p:spPr bwMode="auto">
            <a:xfrm>
              <a:off x="1096" y="2429"/>
              <a:ext cx="3238"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5" name="Line 15"/>
            <p:cNvSpPr>
              <a:spLocks noChangeShapeType="1"/>
            </p:cNvSpPr>
            <p:nvPr/>
          </p:nvSpPr>
          <p:spPr bwMode="auto">
            <a:xfrm>
              <a:off x="1096" y="2080"/>
              <a:ext cx="3238"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6" name="Line 16"/>
            <p:cNvSpPr>
              <a:spLocks noChangeShapeType="1"/>
            </p:cNvSpPr>
            <p:nvPr/>
          </p:nvSpPr>
          <p:spPr bwMode="auto">
            <a:xfrm>
              <a:off x="1096" y="1730"/>
              <a:ext cx="3238"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7" name="Line 17"/>
            <p:cNvSpPr>
              <a:spLocks noChangeShapeType="1"/>
            </p:cNvSpPr>
            <p:nvPr/>
          </p:nvSpPr>
          <p:spPr bwMode="auto">
            <a:xfrm>
              <a:off x="1096" y="1375"/>
              <a:ext cx="3238"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8" name="Line 18"/>
            <p:cNvSpPr>
              <a:spLocks noChangeShapeType="1"/>
            </p:cNvSpPr>
            <p:nvPr/>
          </p:nvSpPr>
          <p:spPr bwMode="auto">
            <a:xfrm>
              <a:off x="1096" y="1025"/>
              <a:ext cx="3238"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9" name="Line 19"/>
            <p:cNvSpPr>
              <a:spLocks noChangeShapeType="1"/>
            </p:cNvSpPr>
            <p:nvPr/>
          </p:nvSpPr>
          <p:spPr bwMode="auto">
            <a:xfrm>
              <a:off x="1096" y="1025"/>
              <a:ext cx="0" cy="210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0" name="Line 20"/>
            <p:cNvSpPr>
              <a:spLocks noChangeShapeType="1"/>
            </p:cNvSpPr>
            <p:nvPr/>
          </p:nvSpPr>
          <p:spPr bwMode="auto">
            <a:xfrm>
              <a:off x="1058" y="3134"/>
              <a:ext cx="38"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1" name="Line 21"/>
            <p:cNvSpPr>
              <a:spLocks noChangeShapeType="1"/>
            </p:cNvSpPr>
            <p:nvPr/>
          </p:nvSpPr>
          <p:spPr bwMode="auto">
            <a:xfrm>
              <a:off x="1058" y="2784"/>
              <a:ext cx="38"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2" name="Line 22"/>
            <p:cNvSpPr>
              <a:spLocks noChangeShapeType="1"/>
            </p:cNvSpPr>
            <p:nvPr/>
          </p:nvSpPr>
          <p:spPr bwMode="auto">
            <a:xfrm>
              <a:off x="1058" y="2429"/>
              <a:ext cx="38"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3" name="Line 23"/>
            <p:cNvSpPr>
              <a:spLocks noChangeShapeType="1"/>
            </p:cNvSpPr>
            <p:nvPr/>
          </p:nvSpPr>
          <p:spPr bwMode="auto">
            <a:xfrm>
              <a:off x="1058" y="2080"/>
              <a:ext cx="38"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4" name="Line 24"/>
            <p:cNvSpPr>
              <a:spLocks noChangeShapeType="1"/>
            </p:cNvSpPr>
            <p:nvPr/>
          </p:nvSpPr>
          <p:spPr bwMode="auto">
            <a:xfrm>
              <a:off x="1058" y="1730"/>
              <a:ext cx="38"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5" name="Line 25"/>
            <p:cNvSpPr>
              <a:spLocks noChangeShapeType="1"/>
            </p:cNvSpPr>
            <p:nvPr/>
          </p:nvSpPr>
          <p:spPr bwMode="auto">
            <a:xfrm>
              <a:off x="1058" y="1375"/>
              <a:ext cx="38"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6" name="Line 26"/>
            <p:cNvSpPr>
              <a:spLocks noChangeShapeType="1"/>
            </p:cNvSpPr>
            <p:nvPr/>
          </p:nvSpPr>
          <p:spPr bwMode="auto">
            <a:xfrm>
              <a:off x="1058" y="1025"/>
              <a:ext cx="38"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7" name="Line 27"/>
            <p:cNvSpPr>
              <a:spLocks noChangeShapeType="1"/>
            </p:cNvSpPr>
            <p:nvPr/>
          </p:nvSpPr>
          <p:spPr bwMode="auto">
            <a:xfrm>
              <a:off x="1096" y="3134"/>
              <a:ext cx="3238" cy="0"/>
            </a:xfrm>
            <a:prstGeom prst="line">
              <a:avLst/>
            </a:prstGeom>
            <a:noFill/>
            <a:ln w="20638">
              <a:solidFill>
                <a:srgbClr val="00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8" name="Line 28"/>
            <p:cNvSpPr>
              <a:spLocks noChangeShapeType="1"/>
            </p:cNvSpPr>
            <p:nvPr/>
          </p:nvSpPr>
          <p:spPr bwMode="auto">
            <a:xfrm flipV="1">
              <a:off x="1096" y="3134"/>
              <a:ext cx="0" cy="38"/>
            </a:xfrm>
            <a:prstGeom prst="line">
              <a:avLst/>
            </a:prstGeom>
            <a:noFill/>
            <a:ln w="20638">
              <a:solidFill>
                <a:srgbClr val="00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9" name="Line 29"/>
            <p:cNvSpPr>
              <a:spLocks noChangeShapeType="1"/>
            </p:cNvSpPr>
            <p:nvPr/>
          </p:nvSpPr>
          <p:spPr bwMode="auto">
            <a:xfrm flipV="1">
              <a:off x="1561" y="3134"/>
              <a:ext cx="0" cy="38"/>
            </a:xfrm>
            <a:prstGeom prst="line">
              <a:avLst/>
            </a:prstGeom>
            <a:noFill/>
            <a:ln w="20638">
              <a:solidFill>
                <a:srgbClr val="00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0" name="Line 30"/>
            <p:cNvSpPr>
              <a:spLocks noChangeShapeType="1"/>
            </p:cNvSpPr>
            <p:nvPr/>
          </p:nvSpPr>
          <p:spPr bwMode="auto">
            <a:xfrm flipV="1">
              <a:off x="2020" y="3134"/>
              <a:ext cx="0" cy="38"/>
            </a:xfrm>
            <a:prstGeom prst="line">
              <a:avLst/>
            </a:prstGeom>
            <a:noFill/>
            <a:ln w="20638">
              <a:solidFill>
                <a:srgbClr val="00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1" name="Line 31"/>
            <p:cNvSpPr>
              <a:spLocks noChangeShapeType="1"/>
            </p:cNvSpPr>
            <p:nvPr/>
          </p:nvSpPr>
          <p:spPr bwMode="auto">
            <a:xfrm flipV="1">
              <a:off x="2485" y="3134"/>
              <a:ext cx="0" cy="38"/>
            </a:xfrm>
            <a:prstGeom prst="line">
              <a:avLst/>
            </a:prstGeom>
            <a:noFill/>
            <a:ln w="20638">
              <a:solidFill>
                <a:srgbClr val="00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2" name="Line 32"/>
            <p:cNvSpPr>
              <a:spLocks noChangeShapeType="1"/>
            </p:cNvSpPr>
            <p:nvPr/>
          </p:nvSpPr>
          <p:spPr bwMode="auto">
            <a:xfrm flipV="1">
              <a:off x="2944" y="3134"/>
              <a:ext cx="0" cy="38"/>
            </a:xfrm>
            <a:prstGeom prst="line">
              <a:avLst/>
            </a:prstGeom>
            <a:noFill/>
            <a:ln w="20638">
              <a:solidFill>
                <a:srgbClr val="00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3" name="Line 33"/>
            <p:cNvSpPr>
              <a:spLocks noChangeShapeType="1"/>
            </p:cNvSpPr>
            <p:nvPr/>
          </p:nvSpPr>
          <p:spPr bwMode="auto">
            <a:xfrm flipV="1">
              <a:off x="3409" y="3134"/>
              <a:ext cx="0" cy="38"/>
            </a:xfrm>
            <a:prstGeom prst="line">
              <a:avLst/>
            </a:prstGeom>
            <a:noFill/>
            <a:ln w="20638">
              <a:solidFill>
                <a:srgbClr val="00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4" name="Line 34"/>
            <p:cNvSpPr>
              <a:spLocks noChangeShapeType="1"/>
            </p:cNvSpPr>
            <p:nvPr/>
          </p:nvSpPr>
          <p:spPr bwMode="auto">
            <a:xfrm flipV="1">
              <a:off x="3868" y="3134"/>
              <a:ext cx="0" cy="38"/>
            </a:xfrm>
            <a:prstGeom prst="line">
              <a:avLst/>
            </a:prstGeom>
            <a:noFill/>
            <a:ln w="20638">
              <a:solidFill>
                <a:srgbClr val="00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5" name="Line 35"/>
            <p:cNvSpPr>
              <a:spLocks noChangeShapeType="1"/>
            </p:cNvSpPr>
            <p:nvPr/>
          </p:nvSpPr>
          <p:spPr bwMode="auto">
            <a:xfrm flipV="1">
              <a:off x="4334" y="3134"/>
              <a:ext cx="0" cy="38"/>
            </a:xfrm>
            <a:prstGeom prst="line">
              <a:avLst/>
            </a:prstGeom>
            <a:noFill/>
            <a:ln w="20638">
              <a:solidFill>
                <a:srgbClr val="00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6" name="Freeform 36"/>
            <p:cNvSpPr>
              <a:spLocks/>
            </p:cNvSpPr>
            <p:nvPr/>
          </p:nvSpPr>
          <p:spPr bwMode="auto">
            <a:xfrm>
              <a:off x="1329" y="1161"/>
              <a:ext cx="2772" cy="1378"/>
            </a:xfrm>
            <a:custGeom>
              <a:avLst/>
              <a:gdLst>
                <a:gd name="T0" fmla="*/ 0 w 441"/>
                <a:gd name="T1" fmla="*/ 57675 h 213"/>
                <a:gd name="T2" fmla="*/ 18134 w 441"/>
                <a:gd name="T3" fmla="*/ 54408 h 213"/>
                <a:gd name="T4" fmla="*/ 36507 w 441"/>
                <a:gd name="T5" fmla="*/ 51982 h 213"/>
                <a:gd name="T6" fmla="*/ 54881 w 441"/>
                <a:gd name="T7" fmla="*/ 46037 h 213"/>
                <a:gd name="T8" fmla="*/ 73015 w 441"/>
                <a:gd name="T9" fmla="*/ 31681 h 213"/>
                <a:gd name="T10" fmla="*/ 91388 w 441"/>
                <a:gd name="T11" fmla="*/ 28964 h 213"/>
                <a:gd name="T12" fmla="*/ 109522 w 441"/>
                <a:gd name="T13" fmla="*/ 0 h 213"/>
                <a:gd name="T14" fmla="*/ 0 60000 65536"/>
                <a:gd name="T15" fmla="*/ 0 60000 65536"/>
                <a:gd name="T16" fmla="*/ 0 60000 65536"/>
                <a:gd name="T17" fmla="*/ 0 60000 65536"/>
                <a:gd name="T18" fmla="*/ 0 60000 65536"/>
                <a:gd name="T19" fmla="*/ 0 60000 65536"/>
                <a:gd name="T20" fmla="*/ 0 60000 65536"/>
                <a:gd name="T21" fmla="*/ 0 w 441"/>
                <a:gd name="T22" fmla="*/ 0 h 213"/>
                <a:gd name="T23" fmla="*/ 441 w 441"/>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 h="213">
                  <a:moveTo>
                    <a:pt x="0" y="213"/>
                  </a:moveTo>
                  <a:lnTo>
                    <a:pt x="73" y="201"/>
                  </a:lnTo>
                  <a:lnTo>
                    <a:pt x="147" y="192"/>
                  </a:lnTo>
                  <a:lnTo>
                    <a:pt x="221" y="170"/>
                  </a:lnTo>
                  <a:lnTo>
                    <a:pt x="294" y="117"/>
                  </a:lnTo>
                  <a:lnTo>
                    <a:pt x="368" y="107"/>
                  </a:lnTo>
                  <a:lnTo>
                    <a:pt x="441" y="0"/>
                  </a:lnTo>
                </a:path>
              </a:pathLst>
            </a:custGeom>
            <a:noFill/>
            <a:ln w="30163">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57" name="Freeform 37"/>
            <p:cNvSpPr>
              <a:spLocks/>
            </p:cNvSpPr>
            <p:nvPr/>
          </p:nvSpPr>
          <p:spPr bwMode="auto">
            <a:xfrm>
              <a:off x="1329" y="1672"/>
              <a:ext cx="2772" cy="1209"/>
            </a:xfrm>
            <a:custGeom>
              <a:avLst/>
              <a:gdLst>
                <a:gd name="T0" fmla="*/ 0 w 441"/>
                <a:gd name="T1" fmla="*/ 50532 h 187"/>
                <a:gd name="T2" fmla="*/ 18134 w 441"/>
                <a:gd name="T3" fmla="*/ 49744 h 187"/>
                <a:gd name="T4" fmla="*/ 36507 w 441"/>
                <a:gd name="T5" fmla="*/ 49200 h 187"/>
                <a:gd name="T6" fmla="*/ 54881 w 441"/>
                <a:gd name="T7" fmla="*/ 47274 h 187"/>
                <a:gd name="T8" fmla="*/ 73015 w 441"/>
                <a:gd name="T9" fmla="*/ 48903 h 187"/>
                <a:gd name="T10" fmla="*/ 91388 w 441"/>
                <a:gd name="T11" fmla="*/ 25958 h 187"/>
                <a:gd name="T12" fmla="*/ 109522 w 441"/>
                <a:gd name="T13" fmla="*/ 0 h 187"/>
                <a:gd name="T14" fmla="*/ 0 60000 65536"/>
                <a:gd name="T15" fmla="*/ 0 60000 65536"/>
                <a:gd name="T16" fmla="*/ 0 60000 65536"/>
                <a:gd name="T17" fmla="*/ 0 60000 65536"/>
                <a:gd name="T18" fmla="*/ 0 60000 65536"/>
                <a:gd name="T19" fmla="*/ 0 60000 65536"/>
                <a:gd name="T20" fmla="*/ 0 60000 65536"/>
                <a:gd name="T21" fmla="*/ 0 w 441"/>
                <a:gd name="T22" fmla="*/ 0 h 187"/>
                <a:gd name="T23" fmla="*/ 441 w 441"/>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 h="187">
                  <a:moveTo>
                    <a:pt x="0" y="187"/>
                  </a:moveTo>
                  <a:lnTo>
                    <a:pt x="73" y="184"/>
                  </a:lnTo>
                  <a:lnTo>
                    <a:pt x="147" y="182"/>
                  </a:lnTo>
                  <a:lnTo>
                    <a:pt x="221" y="175"/>
                  </a:lnTo>
                  <a:lnTo>
                    <a:pt x="294" y="181"/>
                  </a:lnTo>
                  <a:lnTo>
                    <a:pt x="368" y="96"/>
                  </a:lnTo>
                  <a:lnTo>
                    <a:pt x="441" y="0"/>
                  </a:lnTo>
                </a:path>
              </a:pathLst>
            </a:custGeom>
            <a:noFill/>
            <a:ln w="30163">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58" name="Freeform 38"/>
            <p:cNvSpPr>
              <a:spLocks/>
            </p:cNvSpPr>
            <p:nvPr/>
          </p:nvSpPr>
          <p:spPr bwMode="auto">
            <a:xfrm>
              <a:off x="1329" y="2927"/>
              <a:ext cx="2772" cy="103"/>
            </a:xfrm>
            <a:custGeom>
              <a:avLst/>
              <a:gdLst>
                <a:gd name="T0" fmla="*/ 0 w 441"/>
                <a:gd name="T1" fmla="*/ 4268 h 16"/>
                <a:gd name="T2" fmla="*/ 18134 w 441"/>
                <a:gd name="T3" fmla="*/ 3483 h 16"/>
                <a:gd name="T4" fmla="*/ 36507 w 441"/>
                <a:gd name="T5" fmla="*/ 3727 h 16"/>
                <a:gd name="T6" fmla="*/ 54881 w 441"/>
                <a:gd name="T7" fmla="*/ 541 h 16"/>
                <a:gd name="T8" fmla="*/ 73015 w 441"/>
                <a:gd name="T9" fmla="*/ 2942 h 16"/>
                <a:gd name="T10" fmla="*/ 91388 w 441"/>
                <a:gd name="T11" fmla="*/ 2942 h 16"/>
                <a:gd name="T12" fmla="*/ 109522 w 441"/>
                <a:gd name="T13" fmla="*/ 0 h 16"/>
                <a:gd name="T14" fmla="*/ 0 60000 65536"/>
                <a:gd name="T15" fmla="*/ 0 60000 65536"/>
                <a:gd name="T16" fmla="*/ 0 60000 65536"/>
                <a:gd name="T17" fmla="*/ 0 60000 65536"/>
                <a:gd name="T18" fmla="*/ 0 60000 65536"/>
                <a:gd name="T19" fmla="*/ 0 60000 65536"/>
                <a:gd name="T20" fmla="*/ 0 60000 65536"/>
                <a:gd name="T21" fmla="*/ 0 w 441"/>
                <a:gd name="T22" fmla="*/ 0 h 16"/>
                <a:gd name="T23" fmla="*/ 441 w 44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 h="16">
                  <a:moveTo>
                    <a:pt x="0" y="16"/>
                  </a:moveTo>
                  <a:lnTo>
                    <a:pt x="73" y="13"/>
                  </a:lnTo>
                  <a:lnTo>
                    <a:pt x="147" y="14"/>
                  </a:lnTo>
                  <a:lnTo>
                    <a:pt x="221" y="2"/>
                  </a:lnTo>
                  <a:lnTo>
                    <a:pt x="294" y="11"/>
                  </a:lnTo>
                  <a:lnTo>
                    <a:pt x="368" y="11"/>
                  </a:lnTo>
                  <a:lnTo>
                    <a:pt x="441" y="0"/>
                  </a:lnTo>
                </a:path>
              </a:pathLst>
            </a:custGeom>
            <a:noFill/>
            <a:ln w="30163">
              <a:solidFill>
                <a:srgbClr val="00009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59" name="Freeform 39"/>
            <p:cNvSpPr>
              <a:spLocks/>
            </p:cNvSpPr>
            <p:nvPr/>
          </p:nvSpPr>
          <p:spPr bwMode="auto">
            <a:xfrm>
              <a:off x="1291" y="2500"/>
              <a:ext cx="75" cy="78"/>
            </a:xfrm>
            <a:custGeom>
              <a:avLst/>
              <a:gdLst>
                <a:gd name="T0" fmla="*/ 38 w 75"/>
                <a:gd name="T1" fmla="*/ 0 h 78"/>
                <a:gd name="T2" fmla="*/ 75 w 75"/>
                <a:gd name="T3" fmla="*/ 39 h 78"/>
                <a:gd name="T4" fmla="*/ 38 w 75"/>
                <a:gd name="T5" fmla="*/ 78 h 78"/>
                <a:gd name="T6" fmla="*/ 0 w 75"/>
                <a:gd name="T7" fmla="*/ 39 h 78"/>
                <a:gd name="T8" fmla="*/ 38 w 75"/>
                <a:gd name="T9" fmla="*/ 0 h 78"/>
                <a:gd name="T10" fmla="*/ 0 60000 65536"/>
                <a:gd name="T11" fmla="*/ 0 60000 65536"/>
                <a:gd name="T12" fmla="*/ 0 60000 65536"/>
                <a:gd name="T13" fmla="*/ 0 60000 65536"/>
                <a:gd name="T14" fmla="*/ 0 60000 65536"/>
                <a:gd name="T15" fmla="*/ 0 w 75"/>
                <a:gd name="T16" fmla="*/ 0 h 78"/>
                <a:gd name="T17" fmla="*/ 75 w 75"/>
                <a:gd name="T18" fmla="*/ 78 h 78"/>
              </a:gdLst>
              <a:ahLst/>
              <a:cxnLst>
                <a:cxn ang="T10">
                  <a:pos x="T0" y="T1"/>
                </a:cxn>
                <a:cxn ang="T11">
                  <a:pos x="T2" y="T3"/>
                </a:cxn>
                <a:cxn ang="T12">
                  <a:pos x="T4" y="T5"/>
                </a:cxn>
                <a:cxn ang="T13">
                  <a:pos x="T6" y="T7"/>
                </a:cxn>
                <a:cxn ang="T14">
                  <a:pos x="T8" y="T9"/>
                </a:cxn>
              </a:cxnLst>
              <a:rect l="T15" t="T16" r="T17" b="T18"/>
              <a:pathLst>
                <a:path w="75" h="78">
                  <a:moveTo>
                    <a:pt x="38" y="0"/>
                  </a:moveTo>
                  <a:lnTo>
                    <a:pt x="75" y="39"/>
                  </a:lnTo>
                  <a:lnTo>
                    <a:pt x="38" y="78"/>
                  </a:lnTo>
                  <a:lnTo>
                    <a:pt x="0" y="39"/>
                  </a:lnTo>
                  <a:lnTo>
                    <a:pt x="38" y="0"/>
                  </a:lnTo>
                  <a:close/>
                </a:path>
              </a:pathLst>
            </a:custGeom>
            <a:solidFill>
              <a:srgbClr val="00CCFF"/>
            </a:solidFill>
            <a:ln w="9525">
              <a:solidFill>
                <a:srgbClr val="00CCFF"/>
              </a:solidFill>
              <a:round/>
              <a:headEnd/>
              <a:tailEnd/>
            </a:ln>
          </p:spPr>
          <p:txBody>
            <a:bodyPr/>
            <a:lstStyle/>
            <a:p>
              <a:endParaRPr lang="en-US"/>
            </a:p>
          </p:txBody>
        </p:sp>
        <p:sp>
          <p:nvSpPr>
            <p:cNvPr id="81960" name="Freeform 40"/>
            <p:cNvSpPr>
              <a:spLocks/>
            </p:cNvSpPr>
            <p:nvPr/>
          </p:nvSpPr>
          <p:spPr bwMode="auto">
            <a:xfrm>
              <a:off x="1750" y="2422"/>
              <a:ext cx="75" cy="78"/>
            </a:xfrm>
            <a:custGeom>
              <a:avLst/>
              <a:gdLst>
                <a:gd name="T0" fmla="*/ 38 w 75"/>
                <a:gd name="T1" fmla="*/ 0 h 78"/>
                <a:gd name="T2" fmla="*/ 75 w 75"/>
                <a:gd name="T3" fmla="*/ 39 h 78"/>
                <a:gd name="T4" fmla="*/ 38 w 75"/>
                <a:gd name="T5" fmla="*/ 78 h 78"/>
                <a:gd name="T6" fmla="*/ 0 w 75"/>
                <a:gd name="T7" fmla="*/ 39 h 78"/>
                <a:gd name="T8" fmla="*/ 38 w 75"/>
                <a:gd name="T9" fmla="*/ 0 h 78"/>
                <a:gd name="T10" fmla="*/ 0 60000 65536"/>
                <a:gd name="T11" fmla="*/ 0 60000 65536"/>
                <a:gd name="T12" fmla="*/ 0 60000 65536"/>
                <a:gd name="T13" fmla="*/ 0 60000 65536"/>
                <a:gd name="T14" fmla="*/ 0 60000 65536"/>
                <a:gd name="T15" fmla="*/ 0 w 75"/>
                <a:gd name="T16" fmla="*/ 0 h 78"/>
                <a:gd name="T17" fmla="*/ 75 w 75"/>
                <a:gd name="T18" fmla="*/ 78 h 78"/>
              </a:gdLst>
              <a:ahLst/>
              <a:cxnLst>
                <a:cxn ang="T10">
                  <a:pos x="T0" y="T1"/>
                </a:cxn>
                <a:cxn ang="T11">
                  <a:pos x="T2" y="T3"/>
                </a:cxn>
                <a:cxn ang="T12">
                  <a:pos x="T4" y="T5"/>
                </a:cxn>
                <a:cxn ang="T13">
                  <a:pos x="T6" y="T7"/>
                </a:cxn>
                <a:cxn ang="T14">
                  <a:pos x="T8" y="T9"/>
                </a:cxn>
              </a:cxnLst>
              <a:rect l="T15" t="T16" r="T17" b="T18"/>
              <a:pathLst>
                <a:path w="75" h="78">
                  <a:moveTo>
                    <a:pt x="38" y="0"/>
                  </a:moveTo>
                  <a:lnTo>
                    <a:pt x="75" y="39"/>
                  </a:lnTo>
                  <a:lnTo>
                    <a:pt x="38" y="78"/>
                  </a:lnTo>
                  <a:lnTo>
                    <a:pt x="0" y="39"/>
                  </a:lnTo>
                  <a:lnTo>
                    <a:pt x="38" y="0"/>
                  </a:lnTo>
                  <a:close/>
                </a:path>
              </a:pathLst>
            </a:custGeom>
            <a:solidFill>
              <a:srgbClr val="00CCFF"/>
            </a:solidFill>
            <a:ln w="9525">
              <a:solidFill>
                <a:srgbClr val="00CCFF"/>
              </a:solidFill>
              <a:round/>
              <a:headEnd/>
              <a:tailEnd/>
            </a:ln>
          </p:spPr>
          <p:txBody>
            <a:bodyPr/>
            <a:lstStyle/>
            <a:p>
              <a:endParaRPr lang="en-US"/>
            </a:p>
          </p:txBody>
        </p:sp>
        <p:sp>
          <p:nvSpPr>
            <p:cNvPr id="81961" name="Freeform 41"/>
            <p:cNvSpPr>
              <a:spLocks/>
            </p:cNvSpPr>
            <p:nvPr/>
          </p:nvSpPr>
          <p:spPr bwMode="auto">
            <a:xfrm>
              <a:off x="2215" y="2364"/>
              <a:ext cx="76" cy="78"/>
            </a:xfrm>
            <a:custGeom>
              <a:avLst/>
              <a:gdLst>
                <a:gd name="T0" fmla="*/ 38 w 76"/>
                <a:gd name="T1" fmla="*/ 0 h 78"/>
                <a:gd name="T2" fmla="*/ 76 w 76"/>
                <a:gd name="T3" fmla="*/ 39 h 78"/>
                <a:gd name="T4" fmla="*/ 38 w 76"/>
                <a:gd name="T5" fmla="*/ 78 h 78"/>
                <a:gd name="T6" fmla="*/ 0 w 76"/>
                <a:gd name="T7" fmla="*/ 39 h 78"/>
                <a:gd name="T8" fmla="*/ 38 w 76"/>
                <a:gd name="T9" fmla="*/ 0 h 78"/>
                <a:gd name="T10" fmla="*/ 0 60000 65536"/>
                <a:gd name="T11" fmla="*/ 0 60000 65536"/>
                <a:gd name="T12" fmla="*/ 0 60000 65536"/>
                <a:gd name="T13" fmla="*/ 0 60000 65536"/>
                <a:gd name="T14" fmla="*/ 0 60000 65536"/>
                <a:gd name="T15" fmla="*/ 0 w 76"/>
                <a:gd name="T16" fmla="*/ 0 h 78"/>
                <a:gd name="T17" fmla="*/ 76 w 76"/>
                <a:gd name="T18" fmla="*/ 78 h 78"/>
              </a:gdLst>
              <a:ahLst/>
              <a:cxnLst>
                <a:cxn ang="T10">
                  <a:pos x="T0" y="T1"/>
                </a:cxn>
                <a:cxn ang="T11">
                  <a:pos x="T2" y="T3"/>
                </a:cxn>
                <a:cxn ang="T12">
                  <a:pos x="T4" y="T5"/>
                </a:cxn>
                <a:cxn ang="T13">
                  <a:pos x="T6" y="T7"/>
                </a:cxn>
                <a:cxn ang="T14">
                  <a:pos x="T8" y="T9"/>
                </a:cxn>
              </a:cxnLst>
              <a:rect l="T15" t="T16" r="T17" b="T18"/>
              <a:pathLst>
                <a:path w="76" h="78">
                  <a:moveTo>
                    <a:pt x="38" y="0"/>
                  </a:moveTo>
                  <a:lnTo>
                    <a:pt x="76" y="39"/>
                  </a:lnTo>
                  <a:lnTo>
                    <a:pt x="38" y="78"/>
                  </a:lnTo>
                  <a:lnTo>
                    <a:pt x="0" y="39"/>
                  </a:lnTo>
                  <a:lnTo>
                    <a:pt x="38" y="0"/>
                  </a:lnTo>
                  <a:close/>
                </a:path>
              </a:pathLst>
            </a:custGeom>
            <a:solidFill>
              <a:srgbClr val="00CCFF"/>
            </a:solidFill>
            <a:ln w="9525">
              <a:solidFill>
                <a:srgbClr val="00CCFF"/>
              </a:solidFill>
              <a:round/>
              <a:headEnd/>
              <a:tailEnd/>
            </a:ln>
          </p:spPr>
          <p:txBody>
            <a:bodyPr/>
            <a:lstStyle/>
            <a:p>
              <a:endParaRPr lang="en-US"/>
            </a:p>
          </p:txBody>
        </p:sp>
        <p:sp>
          <p:nvSpPr>
            <p:cNvPr id="81962" name="Freeform 42"/>
            <p:cNvSpPr>
              <a:spLocks/>
            </p:cNvSpPr>
            <p:nvPr/>
          </p:nvSpPr>
          <p:spPr bwMode="auto">
            <a:xfrm>
              <a:off x="2680" y="2222"/>
              <a:ext cx="76" cy="77"/>
            </a:xfrm>
            <a:custGeom>
              <a:avLst/>
              <a:gdLst>
                <a:gd name="T0" fmla="*/ 38 w 76"/>
                <a:gd name="T1" fmla="*/ 0 h 77"/>
                <a:gd name="T2" fmla="*/ 76 w 76"/>
                <a:gd name="T3" fmla="*/ 39 h 77"/>
                <a:gd name="T4" fmla="*/ 38 w 76"/>
                <a:gd name="T5" fmla="*/ 77 h 77"/>
                <a:gd name="T6" fmla="*/ 0 w 76"/>
                <a:gd name="T7" fmla="*/ 39 h 77"/>
                <a:gd name="T8" fmla="*/ 38 w 76"/>
                <a:gd name="T9" fmla="*/ 0 h 77"/>
                <a:gd name="T10" fmla="*/ 0 60000 65536"/>
                <a:gd name="T11" fmla="*/ 0 60000 65536"/>
                <a:gd name="T12" fmla="*/ 0 60000 65536"/>
                <a:gd name="T13" fmla="*/ 0 60000 65536"/>
                <a:gd name="T14" fmla="*/ 0 60000 65536"/>
                <a:gd name="T15" fmla="*/ 0 w 76"/>
                <a:gd name="T16" fmla="*/ 0 h 77"/>
                <a:gd name="T17" fmla="*/ 76 w 76"/>
                <a:gd name="T18" fmla="*/ 77 h 77"/>
              </a:gdLst>
              <a:ahLst/>
              <a:cxnLst>
                <a:cxn ang="T10">
                  <a:pos x="T0" y="T1"/>
                </a:cxn>
                <a:cxn ang="T11">
                  <a:pos x="T2" y="T3"/>
                </a:cxn>
                <a:cxn ang="T12">
                  <a:pos x="T4" y="T5"/>
                </a:cxn>
                <a:cxn ang="T13">
                  <a:pos x="T6" y="T7"/>
                </a:cxn>
                <a:cxn ang="T14">
                  <a:pos x="T8" y="T9"/>
                </a:cxn>
              </a:cxnLst>
              <a:rect l="T15" t="T16" r="T17" b="T18"/>
              <a:pathLst>
                <a:path w="76" h="77">
                  <a:moveTo>
                    <a:pt x="38" y="0"/>
                  </a:moveTo>
                  <a:lnTo>
                    <a:pt x="76" y="39"/>
                  </a:lnTo>
                  <a:lnTo>
                    <a:pt x="38" y="77"/>
                  </a:lnTo>
                  <a:lnTo>
                    <a:pt x="0" y="39"/>
                  </a:lnTo>
                  <a:lnTo>
                    <a:pt x="38" y="0"/>
                  </a:lnTo>
                  <a:close/>
                </a:path>
              </a:pathLst>
            </a:custGeom>
            <a:solidFill>
              <a:srgbClr val="00CCFF"/>
            </a:solidFill>
            <a:ln w="9525">
              <a:solidFill>
                <a:srgbClr val="00CCFF"/>
              </a:solidFill>
              <a:round/>
              <a:headEnd/>
              <a:tailEnd/>
            </a:ln>
          </p:spPr>
          <p:txBody>
            <a:bodyPr/>
            <a:lstStyle/>
            <a:p>
              <a:endParaRPr lang="en-US"/>
            </a:p>
          </p:txBody>
        </p:sp>
        <p:sp>
          <p:nvSpPr>
            <p:cNvPr id="81963" name="Freeform 43"/>
            <p:cNvSpPr>
              <a:spLocks/>
            </p:cNvSpPr>
            <p:nvPr/>
          </p:nvSpPr>
          <p:spPr bwMode="auto">
            <a:xfrm>
              <a:off x="3139" y="1879"/>
              <a:ext cx="76" cy="78"/>
            </a:xfrm>
            <a:custGeom>
              <a:avLst/>
              <a:gdLst>
                <a:gd name="T0" fmla="*/ 38 w 76"/>
                <a:gd name="T1" fmla="*/ 0 h 78"/>
                <a:gd name="T2" fmla="*/ 76 w 76"/>
                <a:gd name="T3" fmla="*/ 39 h 78"/>
                <a:gd name="T4" fmla="*/ 38 w 76"/>
                <a:gd name="T5" fmla="*/ 78 h 78"/>
                <a:gd name="T6" fmla="*/ 0 w 76"/>
                <a:gd name="T7" fmla="*/ 39 h 78"/>
                <a:gd name="T8" fmla="*/ 38 w 76"/>
                <a:gd name="T9" fmla="*/ 0 h 78"/>
                <a:gd name="T10" fmla="*/ 0 60000 65536"/>
                <a:gd name="T11" fmla="*/ 0 60000 65536"/>
                <a:gd name="T12" fmla="*/ 0 60000 65536"/>
                <a:gd name="T13" fmla="*/ 0 60000 65536"/>
                <a:gd name="T14" fmla="*/ 0 60000 65536"/>
                <a:gd name="T15" fmla="*/ 0 w 76"/>
                <a:gd name="T16" fmla="*/ 0 h 78"/>
                <a:gd name="T17" fmla="*/ 76 w 76"/>
                <a:gd name="T18" fmla="*/ 78 h 78"/>
              </a:gdLst>
              <a:ahLst/>
              <a:cxnLst>
                <a:cxn ang="T10">
                  <a:pos x="T0" y="T1"/>
                </a:cxn>
                <a:cxn ang="T11">
                  <a:pos x="T2" y="T3"/>
                </a:cxn>
                <a:cxn ang="T12">
                  <a:pos x="T4" y="T5"/>
                </a:cxn>
                <a:cxn ang="T13">
                  <a:pos x="T6" y="T7"/>
                </a:cxn>
                <a:cxn ang="T14">
                  <a:pos x="T8" y="T9"/>
                </a:cxn>
              </a:cxnLst>
              <a:rect l="T15" t="T16" r="T17" b="T18"/>
              <a:pathLst>
                <a:path w="76" h="78">
                  <a:moveTo>
                    <a:pt x="38" y="0"/>
                  </a:moveTo>
                  <a:lnTo>
                    <a:pt x="76" y="39"/>
                  </a:lnTo>
                  <a:lnTo>
                    <a:pt x="38" y="78"/>
                  </a:lnTo>
                  <a:lnTo>
                    <a:pt x="0" y="39"/>
                  </a:lnTo>
                  <a:lnTo>
                    <a:pt x="38" y="0"/>
                  </a:lnTo>
                  <a:close/>
                </a:path>
              </a:pathLst>
            </a:custGeom>
            <a:solidFill>
              <a:srgbClr val="00CCFF"/>
            </a:solidFill>
            <a:ln w="9525">
              <a:solidFill>
                <a:srgbClr val="00CCFF"/>
              </a:solidFill>
              <a:round/>
              <a:headEnd/>
              <a:tailEnd/>
            </a:ln>
          </p:spPr>
          <p:txBody>
            <a:bodyPr/>
            <a:lstStyle/>
            <a:p>
              <a:endParaRPr lang="en-US"/>
            </a:p>
          </p:txBody>
        </p:sp>
        <p:sp>
          <p:nvSpPr>
            <p:cNvPr id="81964" name="Freeform 44"/>
            <p:cNvSpPr>
              <a:spLocks/>
            </p:cNvSpPr>
            <p:nvPr/>
          </p:nvSpPr>
          <p:spPr bwMode="auto">
            <a:xfrm>
              <a:off x="3604" y="1814"/>
              <a:ext cx="76" cy="78"/>
            </a:xfrm>
            <a:custGeom>
              <a:avLst/>
              <a:gdLst>
                <a:gd name="T0" fmla="*/ 38 w 76"/>
                <a:gd name="T1" fmla="*/ 0 h 78"/>
                <a:gd name="T2" fmla="*/ 76 w 76"/>
                <a:gd name="T3" fmla="*/ 39 h 78"/>
                <a:gd name="T4" fmla="*/ 38 w 76"/>
                <a:gd name="T5" fmla="*/ 78 h 78"/>
                <a:gd name="T6" fmla="*/ 0 w 76"/>
                <a:gd name="T7" fmla="*/ 39 h 78"/>
                <a:gd name="T8" fmla="*/ 38 w 76"/>
                <a:gd name="T9" fmla="*/ 0 h 78"/>
                <a:gd name="T10" fmla="*/ 0 60000 65536"/>
                <a:gd name="T11" fmla="*/ 0 60000 65536"/>
                <a:gd name="T12" fmla="*/ 0 60000 65536"/>
                <a:gd name="T13" fmla="*/ 0 60000 65536"/>
                <a:gd name="T14" fmla="*/ 0 60000 65536"/>
                <a:gd name="T15" fmla="*/ 0 w 76"/>
                <a:gd name="T16" fmla="*/ 0 h 78"/>
                <a:gd name="T17" fmla="*/ 76 w 76"/>
                <a:gd name="T18" fmla="*/ 78 h 78"/>
              </a:gdLst>
              <a:ahLst/>
              <a:cxnLst>
                <a:cxn ang="T10">
                  <a:pos x="T0" y="T1"/>
                </a:cxn>
                <a:cxn ang="T11">
                  <a:pos x="T2" y="T3"/>
                </a:cxn>
                <a:cxn ang="T12">
                  <a:pos x="T4" y="T5"/>
                </a:cxn>
                <a:cxn ang="T13">
                  <a:pos x="T6" y="T7"/>
                </a:cxn>
                <a:cxn ang="T14">
                  <a:pos x="T8" y="T9"/>
                </a:cxn>
              </a:cxnLst>
              <a:rect l="T15" t="T16" r="T17" b="T18"/>
              <a:pathLst>
                <a:path w="76" h="78">
                  <a:moveTo>
                    <a:pt x="38" y="0"/>
                  </a:moveTo>
                  <a:lnTo>
                    <a:pt x="76" y="39"/>
                  </a:lnTo>
                  <a:lnTo>
                    <a:pt x="38" y="78"/>
                  </a:lnTo>
                  <a:lnTo>
                    <a:pt x="0" y="39"/>
                  </a:lnTo>
                  <a:lnTo>
                    <a:pt x="38" y="0"/>
                  </a:lnTo>
                  <a:close/>
                </a:path>
              </a:pathLst>
            </a:custGeom>
            <a:solidFill>
              <a:srgbClr val="00CCFF"/>
            </a:solidFill>
            <a:ln w="9525">
              <a:solidFill>
                <a:srgbClr val="00CCFF"/>
              </a:solidFill>
              <a:round/>
              <a:headEnd/>
              <a:tailEnd/>
            </a:ln>
          </p:spPr>
          <p:txBody>
            <a:bodyPr/>
            <a:lstStyle/>
            <a:p>
              <a:endParaRPr lang="en-US"/>
            </a:p>
          </p:txBody>
        </p:sp>
        <p:sp>
          <p:nvSpPr>
            <p:cNvPr id="81965" name="Freeform 45"/>
            <p:cNvSpPr>
              <a:spLocks/>
            </p:cNvSpPr>
            <p:nvPr/>
          </p:nvSpPr>
          <p:spPr bwMode="auto">
            <a:xfrm>
              <a:off x="4063" y="1122"/>
              <a:ext cx="76" cy="78"/>
            </a:xfrm>
            <a:custGeom>
              <a:avLst/>
              <a:gdLst>
                <a:gd name="T0" fmla="*/ 38 w 76"/>
                <a:gd name="T1" fmla="*/ 0 h 78"/>
                <a:gd name="T2" fmla="*/ 76 w 76"/>
                <a:gd name="T3" fmla="*/ 39 h 78"/>
                <a:gd name="T4" fmla="*/ 38 w 76"/>
                <a:gd name="T5" fmla="*/ 78 h 78"/>
                <a:gd name="T6" fmla="*/ 0 w 76"/>
                <a:gd name="T7" fmla="*/ 39 h 78"/>
                <a:gd name="T8" fmla="*/ 38 w 76"/>
                <a:gd name="T9" fmla="*/ 0 h 78"/>
                <a:gd name="T10" fmla="*/ 0 60000 65536"/>
                <a:gd name="T11" fmla="*/ 0 60000 65536"/>
                <a:gd name="T12" fmla="*/ 0 60000 65536"/>
                <a:gd name="T13" fmla="*/ 0 60000 65536"/>
                <a:gd name="T14" fmla="*/ 0 60000 65536"/>
                <a:gd name="T15" fmla="*/ 0 w 76"/>
                <a:gd name="T16" fmla="*/ 0 h 78"/>
                <a:gd name="T17" fmla="*/ 76 w 76"/>
                <a:gd name="T18" fmla="*/ 78 h 78"/>
              </a:gdLst>
              <a:ahLst/>
              <a:cxnLst>
                <a:cxn ang="T10">
                  <a:pos x="T0" y="T1"/>
                </a:cxn>
                <a:cxn ang="T11">
                  <a:pos x="T2" y="T3"/>
                </a:cxn>
                <a:cxn ang="T12">
                  <a:pos x="T4" y="T5"/>
                </a:cxn>
                <a:cxn ang="T13">
                  <a:pos x="T6" y="T7"/>
                </a:cxn>
                <a:cxn ang="T14">
                  <a:pos x="T8" y="T9"/>
                </a:cxn>
              </a:cxnLst>
              <a:rect l="T15" t="T16" r="T17" b="T18"/>
              <a:pathLst>
                <a:path w="76" h="78">
                  <a:moveTo>
                    <a:pt x="38" y="0"/>
                  </a:moveTo>
                  <a:lnTo>
                    <a:pt x="76" y="39"/>
                  </a:lnTo>
                  <a:lnTo>
                    <a:pt x="38" y="78"/>
                  </a:lnTo>
                  <a:lnTo>
                    <a:pt x="0" y="39"/>
                  </a:lnTo>
                  <a:lnTo>
                    <a:pt x="38" y="0"/>
                  </a:lnTo>
                  <a:close/>
                </a:path>
              </a:pathLst>
            </a:custGeom>
            <a:solidFill>
              <a:srgbClr val="00CCFF"/>
            </a:solidFill>
            <a:ln w="9525">
              <a:solidFill>
                <a:srgbClr val="00CCFF"/>
              </a:solidFill>
              <a:round/>
              <a:headEnd/>
              <a:tailEnd/>
            </a:ln>
          </p:spPr>
          <p:txBody>
            <a:bodyPr/>
            <a:lstStyle/>
            <a:p>
              <a:endParaRPr lang="en-US"/>
            </a:p>
          </p:txBody>
        </p:sp>
        <p:sp>
          <p:nvSpPr>
            <p:cNvPr id="81966" name="Rectangle 46"/>
            <p:cNvSpPr>
              <a:spLocks noChangeArrowheads="1"/>
            </p:cNvSpPr>
            <p:nvPr/>
          </p:nvSpPr>
          <p:spPr bwMode="auto">
            <a:xfrm>
              <a:off x="1297" y="2849"/>
              <a:ext cx="57" cy="58"/>
            </a:xfrm>
            <a:prstGeom prst="rect">
              <a:avLst/>
            </a:prstGeom>
            <a:solidFill>
              <a:srgbClr val="3366FF"/>
            </a:solidFill>
            <a:ln w="9525">
              <a:solidFill>
                <a:srgbClr val="3366FF"/>
              </a:solidFill>
              <a:miter lim="800000"/>
              <a:headEnd/>
              <a:tailEnd/>
            </a:ln>
          </p:spPr>
          <p:txBody>
            <a:bodyPr/>
            <a:lstStyle/>
            <a:p>
              <a:endParaRPr lang="en-US"/>
            </a:p>
          </p:txBody>
        </p:sp>
        <p:sp>
          <p:nvSpPr>
            <p:cNvPr id="81967" name="Rectangle 47"/>
            <p:cNvSpPr>
              <a:spLocks noChangeArrowheads="1"/>
            </p:cNvSpPr>
            <p:nvPr/>
          </p:nvSpPr>
          <p:spPr bwMode="auto">
            <a:xfrm>
              <a:off x="1756" y="2830"/>
              <a:ext cx="57" cy="58"/>
            </a:xfrm>
            <a:prstGeom prst="rect">
              <a:avLst/>
            </a:prstGeom>
            <a:solidFill>
              <a:srgbClr val="3366FF"/>
            </a:solidFill>
            <a:ln w="9525">
              <a:solidFill>
                <a:srgbClr val="3366FF"/>
              </a:solidFill>
              <a:miter lim="800000"/>
              <a:headEnd/>
              <a:tailEnd/>
            </a:ln>
          </p:spPr>
          <p:txBody>
            <a:bodyPr/>
            <a:lstStyle/>
            <a:p>
              <a:endParaRPr lang="en-US"/>
            </a:p>
          </p:txBody>
        </p:sp>
        <p:sp>
          <p:nvSpPr>
            <p:cNvPr id="81968" name="Rectangle 48"/>
            <p:cNvSpPr>
              <a:spLocks noChangeArrowheads="1"/>
            </p:cNvSpPr>
            <p:nvPr/>
          </p:nvSpPr>
          <p:spPr bwMode="auto">
            <a:xfrm>
              <a:off x="2221" y="2817"/>
              <a:ext cx="57" cy="58"/>
            </a:xfrm>
            <a:prstGeom prst="rect">
              <a:avLst/>
            </a:prstGeom>
            <a:solidFill>
              <a:srgbClr val="3366FF"/>
            </a:solidFill>
            <a:ln w="9525">
              <a:solidFill>
                <a:srgbClr val="3366FF"/>
              </a:solidFill>
              <a:miter lim="800000"/>
              <a:headEnd/>
              <a:tailEnd/>
            </a:ln>
          </p:spPr>
          <p:txBody>
            <a:bodyPr/>
            <a:lstStyle/>
            <a:p>
              <a:endParaRPr lang="en-US"/>
            </a:p>
          </p:txBody>
        </p:sp>
        <p:sp>
          <p:nvSpPr>
            <p:cNvPr id="81969" name="Rectangle 49"/>
            <p:cNvSpPr>
              <a:spLocks noChangeArrowheads="1"/>
            </p:cNvSpPr>
            <p:nvPr/>
          </p:nvSpPr>
          <p:spPr bwMode="auto">
            <a:xfrm>
              <a:off x="2687" y="2772"/>
              <a:ext cx="56" cy="58"/>
            </a:xfrm>
            <a:prstGeom prst="rect">
              <a:avLst/>
            </a:prstGeom>
            <a:solidFill>
              <a:srgbClr val="3366FF"/>
            </a:solidFill>
            <a:ln w="9525">
              <a:solidFill>
                <a:srgbClr val="3366FF"/>
              </a:solidFill>
              <a:miter lim="800000"/>
              <a:headEnd/>
              <a:tailEnd/>
            </a:ln>
          </p:spPr>
          <p:txBody>
            <a:bodyPr/>
            <a:lstStyle/>
            <a:p>
              <a:endParaRPr lang="en-US"/>
            </a:p>
          </p:txBody>
        </p:sp>
        <p:sp>
          <p:nvSpPr>
            <p:cNvPr id="81970" name="Rectangle 50"/>
            <p:cNvSpPr>
              <a:spLocks noChangeArrowheads="1"/>
            </p:cNvSpPr>
            <p:nvPr/>
          </p:nvSpPr>
          <p:spPr bwMode="auto">
            <a:xfrm>
              <a:off x="3145" y="2810"/>
              <a:ext cx="57" cy="59"/>
            </a:xfrm>
            <a:prstGeom prst="rect">
              <a:avLst/>
            </a:prstGeom>
            <a:solidFill>
              <a:srgbClr val="3366FF"/>
            </a:solidFill>
            <a:ln w="9525">
              <a:solidFill>
                <a:srgbClr val="3366FF"/>
              </a:solidFill>
              <a:miter lim="800000"/>
              <a:headEnd/>
              <a:tailEnd/>
            </a:ln>
          </p:spPr>
          <p:txBody>
            <a:bodyPr/>
            <a:lstStyle/>
            <a:p>
              <a:endParaRPr lang="en-US"/>
            </a:p>
          </p:txBody>
        </p:sp>
        <p:sp>
          <p:nvSpPr>
            <p:cNvPr id="81971" name="Rectangle 51"/>
            <p:cNvSpPr>
              <a:spLocks noChangeArrowheads="1"/>
            </p:cNvSpPr>
            <p:nvPr/>
          </p:nvSpPr>
          <p:spPr bwMode="auto">
            <a:xfrm>
              <a:off x="3611" y="2261"/>
              <a:ext cx="56" cy="58"/>
            </a:xfrm>
            <a:prstGeom prst="rect">
              <a:avLst/>
            </a:prstGeom>
            <a:solidFill>
              <a:srgbClr val="3366FF"/>
            </a:solidFill>
            <a:ln w="9525">
              <a:solidFill>
                <a:srgbClr val="3366FF"/>
              </a:solidFill>
              <a:miter lim="800000"/>
              <a:headEnd/>
              <a:tailEnd/>
            </a:ln>
          </p:spPr>
          <p:txBody>
            <a:bodyPr/>
            <a:lstStyle/>
            <a:p>
              <a:endParaRPr lang="en-US"/>
            </a:p>
          </p:txBody>
        </p:sp>
        <p:sp>
          <p:nvSpPr>
            <p:cNvPr id="81972" name="Rectangle 52"/>
            <p:cNvSpPr>
              <a:spLocks noChangeArrowheads="1"/>
            </p:cNvSpPr>
            <p:nvPr/>
          </p:nvSpPr>
          <p:spPr bwMode="auto">
            <a:xfrm>
              <a:off x="4069" y="1640"/>
              <a:ext cx="57" cy="58"/>
            </a:xfrm>
            <a:prstGeom prst="rect">
              <a:avLst/>
            </a:prstGeom>
            <a:solidFill>
              <a:srgbClr val="3366FF"/>
            </a:solidFill>
            <a:ln w="9525">
              <a:solidFill>
                <a:srgbClr val="3366FF"/>
              </a:solidFill>
              <a:miter lim="800000"/>
              <a:headEnd/>
              <a:tailEnd/>
            </a:ln>
          </p:spPr>
          <p:txBody>
            <a:bodyPr/>
            <a:lstStyle/>
            <a:p>
              <a:endParaRPr lang="en-US"/>
            </a:p>
          </p:txBody>
        </p:sp>
        <p:sp>
          <p:nvSpPr>
            <p:cNvPr id="81973" name="Freeform 53"/>
            <p:cNvSpPr>
              <a:spLocks/>
            </p:cNvSpPr>
            <p:nvPr/>
          </p:nvSpPr>
          <p:spPr bwMode="auto">
            <a:xfrm>
              <a:off x="1291" y="2991"/>
              <a:ext cx="75" cy="78"/>
            </a:xfrm>
            <a:custGeom>
              <a:avLst/>
              <a:gdLst>
                <a:gd name="T0" fmla="*/ 38 w 75"/>
                <a:gd name="T1" fmla="*/ 0 h 78"/>
                <a:gd name="T2" fmla="*/ 75 w 75"/>
                <a:gd name="T3" fmla="*/ 78 h 78"/>
                <a:gd name="T4" fmla="*/ 0 w 75"/>
                <a:gd name="T5" fmla="*/ 78 h 78"/>
                <a:gd name="T6" fmla="*/ 38 w 75"/>
                <a:gd name="T7" fmla="*/ 0 h 78"/>
                <a:gd name="T8" fmla="*/ 0 60000 65536"/>
                <a:gd name="T9" fmla="*/ 0 60000 65536"/>
                <a:gd name="T10" fmla="*/ 0 60000 65536"/>
                <a:gd name="T11" fmla="*/ 0 60000 65536"/>
                <a:gd name="T12" fmla="*/ 0 w 75"/>
                <a:gd name="T13" fmla="*/ 0 h 78"/>
                <a:gd name="T14" fmla="*/ 75 w 75"/>
                <a:gd name="T15" fmla="*/ 78 h 78"/>
              </a:gdLst>
              <a:ahLst/>
              <a:cxnLst>
                <a:cxn ang="T8">
                  <a:pos x="T0" y="T1"/>
                </a:cxn>
                <a:cxn ang="T9">
                  <a:pos x="T2" y="T3"/>
                </a:cxn>
                <a:cxn ang="T10">
                  <a:pos x="T4" y="T5"/>
                </a:cxn>
                <a:cxn ang="T11">
                  <a:pos x="T6" y="T7"/>
                </a:cxn>
              </a:cxnLst>
              <a:rect l="T12" t="T13" r="T14" b="T15"/>
              <a:pathLst>
                <a:path w="75" h="78">
                  <a:moveTo>
                    <a:pt x="38" y="0"/>
                  </a:moveTo>
                  <a:lnTo>
                    <a:pt x="75" y="78"/>
                  </a:lnTo>
                  <a:lnTo>
                    <a:pt x="0" y="78"/>
                  </a:lnTo>
                  <a:lnTo>
                    <a:pt x="38" y="0"/>
                  </a:lnTo>
                  <a:close/>
                </a:path>
              </a:pathLst>
            </a:custGeom>
            <a:solidFill>
              <a:srgbClr val="000090"/>
            </a:solidFill>
            <a:ln w="9525">
              <a:solidFill>
                <a:srgbClr val="000090"/>
              </a:solidFill>
              <a:round/>
              <a:headEnd/>
              <a:tailEnd/>
            </a:ln>
          </p:spPr>
          <p:txBody>
            <a:bodyPr/>
            <a:lstStyle/>
            <a:p>
              <a:endParaRPr lang="en-US"/>
            </a:p>
          </p:txBody>
        </p:sp>
        <p:sp>
          <p:nvSpPr>
            <p:cNvPr id="81974" name="Freeform 54"/>
            <p:cNvSpPr>
              <a:spLocks/>
            </p:cNvSpPr>
            <p:nvPr/>
          </p:nvSpPr>
          <p:spPr bwMode="auto">
            <a:xfrm>
              <a:off x="1750" y="2972"/>
              <a:ext cx="75" cy="78"/>
            </a:xfrm>
            <a:custGeom>
              <a:avLst/>
              <a:gdLst>
                <a:gd name="T0" fmla="*/ 38 w 75"/>
                <a:gd name="T1" fmla="*/ 0 h 78"/>
                <a:gd name="T2" fmla="*/ 75 w 75"/>
                <a:gd name="T3" fmla="*/ 78 h 78"/>
                <a:gd name="T4" fmla="*/ 0 w 75"/>
                <a:gd name="T5" fmla="*/ 78 h 78"/>
                <a:gd name="T6" fmla="*/ 38 w 75"/>
                <a:gd name="T7" fmla="*/ 0 h 78"/>
                <a:gd name="T8" fmla="*/ 0 60000 65536"/>
                <a:gd name="T9" fmla="*/ 0 60000 65536"/>
                <a:gd name="T10" fmla="*/ 0 60000 65536"/>
                <a:gd name="T11" fmla="*/ 0 60000 65536"/>
                <a:gd name="T12" fmla="*/ 0 w 75"/>
                <a:gd name="T13" fmla="*/ 0 h 78"/>
                <a:gd name="T14" fmla="*/ 75 w 75"/>
                <a:gd name="T15" fmla="*/ 78 h 78"/>
              </a:gdLst>
              <a:ahLst/>
              <a:cxnLst>
                <a:cxn ang="T8">
                  <a:pos x="T0" y="T1"/>
                </a:cxn>
                <a:cxn ang="T9">
                  <a:pos x="T2" y="T3"/>
                </a:cxn>
                <a:cxn ang="T10">
                  <a:pos x="T4" y="T5"/>
                </a:cxn>
                <a:cxn ang="T11">
                  <a:pos x="T6" y="T7"/>
                </a:cxn>
              </a:cxnLst>
              <a:rect l="T12" t="T13" r="T14" b="T15"/>
              <a:pathLst>
                <a:path w="75" h="78">
                  <a:moveTo>
                    <a:pt x="38" y="0"/>
                  </a:moveTo>
                  <a:lnTo>
                    <a:pt x="75" y="78"/>
                  </a:lnTo>
                  <a:lnTo>
                    <a:pt x="0" y="78"/>
                  </a:lnTo>
                  <a:lnTo>
                    <a:pt x="38" y="0"/>
                  </a:lnTo>
                  <a:close/>
                </a:path>
              </a:pathLst>
            </a:custGeom>
            <a:solidFill>
              <a:srgbClr val="000090"/>
            </a:solidFill>
            <a:ln w="9525">
              <a:solidFill>
                <a:srgbClr val="000090"/>
              </a:solidFill>
              <a:round/>
              <a:headEnd/>
              <a:tailEnd/>
            </a:ln>
          </p:spPr>
          <p:txBody>
            <a:bodyPr/>
            <a:lstStyle/>
            <a:p>
              <a:endParaRPr lang="en-US"/>
            </a:p>
          </p:txBody>
        </p:sp>
        <p:sp>
          <p:nvSpPr>
            <p:cNvPr id="81975" name="Freeform 55"/>
            <p:cNvSpPr>
              <a:spLocks/>
            </p:cNvSpPr>
            <p:nvPr/>
          </p:nvSpPr>
          <p:spPr bwMode="auto">
            <a:xfrm>
              <a:off x="2215" y="2978"/>
              <a:ext cx="76" cy="78"/>
            </a:xfrm>
            <a:custGeom>
              <a:avLst/>
              <a:gdLst>
                <a:gd name="T0" fmla="*/ 38 w 76"/>
                <a:gd name="T1" fmla="*/ 0 h 78"/>
                <a:gd name="T2" fmla="*/ 76 w 76"/>
                <a:gd name="T3" fmla="*/ 78 h 78"/>
                <a:gd name="T4" fmla="*/ 0 w 76"/>
                <a:gd name="T5" fmla="*/ 78 h 78"/>
                <a:gd name="T6" fmla="*/ 38 w 76"/>
                <a:gd name="T7" fmla="*/ 0 h 78"/>
                <a:gd name="T8" fmla="*/ 0 60000 65536"/>
                <a:gd name="T9" fmla="*/ 0 60000 65536"/>
                <a:gd name="T10" fmla="*/ 0 60000 65536"/>
                <a:gd name="T11" fmla="*/ 0 60000 65536"/>
                <a:gd name="T12" fmla="*/ 0 w 76"/>
                <a:gd name="T13" fmla="*/ 0 h 78"/>
                <a:gd name="T14" fmla="*/ 76 w 76"/>
                <a:gd name="T15" fmla="*/ 78 h 78"/>
              </a:gdLst>
              <a:ahLst/>
              <a:cxnLst>
                <a:cxn ang="T8">
                  <a:pos x="T0" y="T1"/>
                </a:cxn>
                <a:cxn ang="T9">
                  <a:pos x="T2" y="T3"/>
                </a:cxn>
                <a:cxn ang="T10">
                  <a:pos x="T4" y="T5"/>
                </a:cxn>
                <a:cxn ang="T11">
                  <a:pos x="T6" y="T7"/>
                </a:cxn>
              </a:cxnLst>
              <a:rect l="T12" t="T13" r="T14" b="T15"/>
              <a:pathLst>
                <a:path w="76" h="78">
                  <a:moveTo>
                    <a:pt x="38" y="0"/>
                  </a:moveTo>
                  <a:lnTo>
                    <a:pt x="76" y="78"/>
                  </a:lnTo>
                  <a:lnTo>
                    <a:pt x="0" y="78"/>
                  </a:lnTo>
                  <a:lnTo>
                    <a:pt x="38" y="0"/>
                  </a:lnTo>
                  <a:close/>
                </a:path>
              </a:pathLst>
            </a:custGeom>
            <a:solidFill>
              <a:srgbClr val="000090"/>
            </a:solidFill>
            <a:ln w="9525">
              <a:solidFill>
                <a:srgbClr val="000090"/>
              </a:solidFill>
              <a:round/>
              <a:headEnd/>
              <a:tailEnd/>
            </a:ln>
          </p:spPr>
          <p:txBody>
            <a:bodyPr/>
            <a:lstStyle/>
            <a:p>
              <a:endParaRPr lang="en-US"/>
            </a:p>
          </p:txBody>
        </p:sp>
        <p:sp>
          <p:nvSpPr>
            <p:cNvPr id="81976" name="Freeform 56"/>
            <p:cNvSpPr>
              <a:spLocks/>
            </p:cNvSpPr>
            <p:nvPr/>
          </p:nvSpPr>
          <p:spPr bwMode="auto">
            <a:xfrm>
              <a:off x="2680" y="2901"/>
              <a:ext cx="76" cy="77"/>
            </a:xfrm>
            <a:custGeom>
              <a:avLst/>
              <a:gdLst>
                <a:gd name="T0" fmla="*/ 38 w 76"/>
                <a:gd name="T1" fmla="*/ 0 h 77"/>
                <a:gd name="T2" fmla="*/ 76 w 76"/>
                <a:gd name="T3" fmla="*/ 77 h 77"/>
                <a:gd name="T4" fmla="*/ 0 w 76"/>
                <a:gd name="T5" fmla="*/ 77 h 77"/>
                <a:gd name="T6" fmla="*/ 38 w 76"/>
                <a:gd name="T7" fmla="*/ 0 h 77"/>
                <a:gd name="T8" fmla="*/ 0 60000 65536"/>
                <a:gd name="T9" fmla="*/ 0 60000 65536"/>
                <a:gd name="T10" fmla="*/ 0 60000 65536"/>
                <a:gd name="T11" fmla="*/ 0 60000 65536"/>
                <a:gd name="T12" fmla="*/ 0 w 76"/>
                <a:gd name="T13" fmla="*/ 0 h 77"/>
                <a:gd name="T14" fmla="*/ 76 w 76"/>
                <a:gd name="T15" fmla="*/ 77 h 77"/>
              </a:gdLst>
              <a:ahLst/>
              <a:cxnLst>
                <a:cxn ang="T8">
                  <a:pos x="T0" y="T1"/>
                </a:cxn>
                <a:cxn ang="T9">
                  <a:pos x="T2" y="T3"/>
                </a:cxn>
                <a:cxn ang="T10">
                  <a:pos x="T4" y="T5"/>
                </a:cxn>
                <a:cxn ang="T11">
                  <a:pos x="T6" y="T7"/>
                </a:cxn>
              </a:cxnLst>
              <a:rect l="T12" t="T13" r="T14" b="T15"/>
              <a:pathLst>
                <a:path w="76" h="77">
                  <a:moveTo>
                    <a:pt x="38" y="0"/>
                  </a:moveTo>
                  <a:lnTo>
                    <a:pt x="76" y="77"/>
                  </a:lnTo>
                  <a:lnTo>
                    <a:pt x="0" y="77"/>
                  </a:lnTo>
                  <a:lnTo>
                    <a:pt x="38" y="0"/>
                  </a:lnTo>
                  <a:close/>
                </a:path>
              </a:pathLst>
            </a:custGeom>
            <a:solidFill>
              <a:srgbClr val="000090"/>
            </a:solidFill>
            <a:ln w="9525">
              <a:solidFill>
                <a:srgbClr val="000090"/>
              </a:solidFill>
              <a:round/>
              <a:headEnd/>
              <a:tailEnd/>
            </a:ln>
          </p:spPr>
          <p:txBody>
            <a:bodyPr/>
            <a:lstStyle/>
            <a:p>
              <a:endParaRPr lang="en-US"/>
            </a:p>
          </p:txBody>
        </p:sp>
        <p:sp>
          <p:nvSpPr>
            <p:cNvPr id="81977" name="Freeform 57"/>
            <p:cNvSpPr>
              <a:spLocks/>
            </p:cNvSpPr>
            <p:nvPr/>
          </p:nvSpPr>
          <p:spPr bwMode="auto">
            <a:xfrm>
              <a:off x="3139" y="2959"/>
              <a:ext cx="76" cy="78"/>
            </a:xfrm>
            <a:custGeom>
              <a:avLst/>
              <a:gdLst>
                <a:gd name="T0" fmla="*/ 38 w 76"/>
                <a:gd name="T1" fmla="*/ 0 h 78"/>
                <a:gd name="T2" fmla="*/ 76 w 76"/>
                <a:gd name="T3" fmla="*/ 78 h 78"/>
                <a:gd name="T4" fmla="*/ 0 w 76"/>
                <a:gd name="T5" fmla="*/ 78 h 78"/>
                <a:gd name="T6" fmla="*/ 38 w 76"/>
                <a:gd name="T7" fmla="*/ 0 h 78"/>
                <a:gd name="T8" fmla="*/ 0 60000 65536"/>
                <a:gd name="T9" fmla="*/ 0 60000 65536"/>
                <a:gd name="T10" fmla="*/ 0 60000 65536"/>
                <a:gd name="T11" fmla="*/ 0 60000 65536"/>
                <a:gd name="T12" fmla="*/ 0 w 76"/>
                <a:gd name="T13" fmla="*/ 0 h 78"/>
                <a:gd name="T14" fmla="*/ 76 w 76"/>
                <a:gd name="T15" fmla="*/ 78 h 78"/>
              </a:gdLst>
              <a:ahLst/>
              <a:cxnLst>
                <a:cxn ang="T8">
                  <a:pos x="T0" y="T1"/>
                </a:cxn>
                <a:cxn ang="T9">
                  <a:pos x="T2" y="T3"/>
                </a:cxn>
                <a:cxn ang="T10">
                  <a:pos x="T4" y="T5"/>
                </a:cxn>
                <a:cxn ang="T11">
                  <a:pos x="T6" y="T7"/>
                </a:cxn>
              </a:cxnLst>
              <a:rect l="T12" t="T13" r="T14" b="T15"/>
              <a:pathLst>
                <a:path w="76" h="78">
                  <a:moveTo>
                    <a:pt x="38" y="0"/>
                  </a:moveTo>
                  <a:lnTo>
                    <a:pt x="76" y="78"/>
                  </a:lnTo>
                  <a:lnTo>
                    <a:pt x="0" y="78"/>
                  </a:lnTo>
                  <a:lnTo>
                    <a:pt x="38" y="0"/>
                  </a:lnTo>
                  <a:close/>
                </a:path>
              </a:pathLst>
            </a:custGeom>
            <a:solidFill>
              <a:srgbClr val="000090"/>
            </a:solidFill>
            <a:ln w="9525">
              <a:solidFill>
                <a:srgbClr val="000090"/>
              </a:solidFill>
              <a:round/>
              <a:headEnd/>
              <a:tailEnd/>
            </a:ln>
          </p:spPr>
          <p:txBody>
            <a:bodyPr/>
            <a:lstStyle/>
            <a:p>
              <a:endParaRPr lang="en-US"/>
            </a:p>
          </p:txBody>
        </p:sp>
        <p:sp>
          <p:nvSpPr>
            <p:cNvPr id="81978" name="Freeform 58"/>
            <p:cNvSpPr>
              <a:spLocks/>
            </p:cNvSpPr>
            <p:nvPr/>
          </p:nvSpPr>
          <p:spPr bwMode="auto">
            <a:xfrm>
              <a:off x="3604" y="2959"/>
              <a:ext cx="76" cy="78"/>
            </a:xfrm>
            <a:custGeom>
              <a:avLst/>
              <a:gdLst>
                <a:gd name="T0" fmla="*/ 38 w 76"/>
                <a:gd name="T1" fmla="*/ 0 h 78"/>
                <a:gd name="T2" fmla="*/ 76 w 76"/>
                <a:gd name="T3" fmla="*/ 78 h 78"/>
                <a:gd name="T4" fmla="*/ 0 w 76"/>
                <a:gd name="T5" fmla="*/ 78 h 78"/>
                <a:gd name="T6" fmla="*/ 38 w 76"/>
                <a:gd name="T7" fmla="*/ 0 h 78"/>
                <a:gd name="T8" fmla="*/ 0 60000 65536"/>
                <a:gd name="T9" fmla="*/ 0 60000 65536"/>
                <a:gd name="T10" fmla="*/ 0 60000 65536"/>
                <a:gd name="T11" fmla="*/ 0 60000 65536"/>
                <a:gd name="T12" fmla="*/ 0 w 76"/>
                <a:gd name="T13" fmla="*/ 0 h 78"/>
                <a:gd name="T14" fmla="*/ 76 w 76"/>
                <a:gd name="T15" fmla="*/ 78 h 78"/>
              </a:gdLst>
              <a:ahLst/>
              <a:cxnLst>
                <a:cxn ang="T8">
                  <a:pos x="T0" y="T1"/>
                </a:cxn>
                <a:cxn ang="T9">
                  <a:pos x="T2" y="T3"/>
                </a:cxn>
                <a:cxn ang="T10">
                  <a:pos x="T4" y="T5"/>
                </a:cxn>
                <a:cxn ang="T11">
                  <a:pos x="T6" y="T7"/>
                </a:cxn>
              </a:cxnLst>
              <a:rect l="T12" t="T13" r="T14" b="T15"/>
              <a:pathLst>
                <a:path w="76" h="78">
                  <a:moveTo>
                    <a:pt x="38" y="0"/>
                  </a:moveTo>
                  <a:lnTo>
                    <a:pt x="76" y="78"/>
                  </a:lnTo>
                  <a:lnTo>
                    <a:pt x="0" y="78"/>
                  </a:lnTo>
                  <a:lnTo>
                    <a:pt x="38" y="0"/>
                  </a:lnTo>
                  <a:close/>
                </a:path>
              </a:pathLst>
            </a:custGeom>
            <a:solidFill>
              <a:srgbClr val="000090"/>
            </a:solidFill>
            <a:ln w="9525">
              <a:solidFill>
                <a:srgbClr val="000090"/>
              </a:solidFill>
              <a:round/>
              <a:headEnd/>
              <a:tailEnd/>
            </a:ln>
          </p:spPr>
          <p:txBody>
            <a:bodyPr/>
            <a:lstStyle/>
            <a:p>
              <a:endParaRPr lang="en-US"/>
            </a:p>
          </p:txBody>
        </p:sp>
        <p:sp>
          <p:nvSpPr>
            <p:cNvPr id="81979" name="Freeform 59"/>
            <p:cNvSpPr>
              <a:spLocks/>
            </p:cNvSpPr>
            <p:nvPr/>
          </p:nvSpPr>
          <p:spPr bwMode="auto">
            <a:xfrm>
              <a:off x="4063" y="2888"/>
              <a:ext cx="76" cy="78"/>
            </a:xfrm>
            <a:custGeom>
              <a:avLst/>
              <a:gdLst>
                <a:gd name="T0" fmla="*/ 38 w 76"/>
                <a:gd name="T1" fmla="*/ 0 h 78"/>
                <a:gd name="T2" fmla="*/ 76 w 76"/>
                <a:gd name="T3" fmla="*/ 78 h 78"/>
                <a:gd name="T4" fmla="*/ 0 w 76"/>
                <a:gd name="T5" fmla="*/ 78 h 78"/>
                <a:gd name="T6" fmla="*/ 38 w 76"/>
                <a:gd name="T7" fmla="*/ 0 h 78"/>
                <a:gd name="T8" fmla="*/ 0 60000 65536"/>
                <a:gd name="T9" fmla="*/ 0 60000 65536"/>
                <a:gd name="T10" fmla="*/ 0 60000 65536"/>
                <a:gd name="T11" fmla="*/ 0 60000 65536"/>
                <a:gd name="T12" fmla="*/ 0 w 76"/>
                <a:gd name="T13" fmla="*/ 0 h 78"/>
                <a:gd name="T14" fmla="*/ 76 w 76"/>
                <a:gd name="T15" fmla="*/ 78 h 78"/>
              </a:gdLst>
              <a:ahLst/>
              <a:cxnLst>
                <a:cxn ang="T8">
                  <a:pos x="T0" y="T1"/>
                </a:cxn>
                <a:cxn ang="T9">
                  <a:pos x="T2" y="T3"/>
                </a:cxn>
                <a:cxn ang="T10">
                  <a:pos x="T4" y="T5"/>
                </a:cxn>
                <a:cxn ang="T11">
                  <a:pos x="T6" y="T7"/>
                </a:cxn>
              </a:cxnLst>
              <a:rect l="T12" t="T13" r="T14" b="T15"/>
              <a:pathLst>
                <a:path w="76" h="78">
                  <a:moveTo>
                    <a:pt x="38" y="0"/>
                  </a:moveTo>
                  <a:lnTo>
                    <a:pt x="76" y="78"/>
                  </a:lnTo>
                  <a:lnTo>
                    <a:pt x="0" y="78"/>
                  </a:lnTo>
                  <a:lnTo>
                    <a:pt x="38" y="0"/>
                  </a:lnTo>
                  <a:close/>
                </a:path>
              </a:pathLst>
            </a:custGeom>
            <a:solidFill>
              <a:srgbClr val="000090"/>
            </a:solidFill>
            <a:ln w="9525">
              <a:solidFill>
                <a:srgbClr val="000090"/>
              </a:solidFill>
              <a:round/>
              <a:headEnd/>
              <a:tailEnd/>
            </a:ln>
          </p:spPr>
          <p:txBody>
            <a:bodyPr/>
            <a:lstStyle/>
            <a:p>
              <a:endParaRPr lang="en-US"/>
            </a:p>
          </p:txBody>
        </p:sp>
        <p:sp>
          <p:nvSpPr>
            <p:cNvPr id="81980" name="Rectangle 60"/>
            <p:cNvSpPr>
              <a:spLocks noChangeArrowheads="1"/>
            </p:cNvSpPr>
            <p:nvPr/>
          </p:nvSpPr>
          <p:spPr bwMode="auto">
            <a:xfrm>
              <a:off x="939" y="3050"/>
              <a:ext cx="6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8</a:t>
              </a:r>
              <a:endParaRPr lang="en-US"/>
            </a:p>
          </p:txBody>
        </p:sp>
        <p:sp>
          <p:nvSpPr>
            <p:cNvPr id="81981" name="Rectangle 61"/>
            <p:cNvSpPr>
              <a:spLocks noChangeArrowheads="1"/>
            </p:cNvSpPr>
            <p:nvPr/>
          </p:nvSpPr>
          <p:spPr bwMode="auto">
            <a:xfrm>
              <a:off x="876" y="2700"/>
              <a:ext cx="13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10</a:t>
              </a:r>
              <a:endParaRPr lang="en-US"/>
            </a:p>
          </p:txBody>
        </p:sp>
        <p:sp>
          <p:nvSpPr>
            <p:cNvPr id="81982" name="Rectangle 62"/>
            <p:cNvSpPr>
              <a:spLocks noChangeArrowheads="1"/>
            </p:cNvSpPr>
            <p:nvPr/>
          </p:nvSpPr>
          <p:spPr bwMode="auto">
            <a:xfrm>
              <a:off x="876" y="2345"/>
              <a:ext cx="13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12</a:t>
              </a:r>
              <a:endParaRPr lang="en-US"/>
            </a:p>
          </p:txBody>
        </p:sp>
        <p:sp>
          <p:nvSpPr>
            <p:cNvPr id="81983" name="Rectangle 63"/>
            <p:cNvSpPr>
              <a:spLocks noChangeArrowheads="1"/>
            </p:cNvSpPr>
            <p:nvPr/>
          </p:nvSpPr>
          <p:spPr bwMode="auto">
            <a:xfrm>
              <a:off x="876" y="1995"/>
              <a:ext cx="13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14</a:t>
              </a:r>
              <a:endParaRPr lang="en-US"/>
            </a:p>
          </p:txBody>
        </p:sp>
        <p:sp>
          <p:nvSpPr>
            <p:cNvPr id="81984" name="Rectangle 64"/>
            <p:cNvSpPr>
              <a:spLocks noChangeArrowheads="1"/>
            </p:cNvSpPr>
            <p:nvPr/>
          </p:nvSpPr>
          <p:spPr bwMode="auto">
            <a:xfrm>
              <a:off x="876" y="1646"/>
              <a:ext cx="13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16</a:t>
              </a:r>
              <a:endParaRPr lang="en-US"/>
            </a:p>
          </p:txBody>
        </p:sp>
        <p:sp>
          <p:nvSpPr>
            <p:cNvPr id="81985" name="Rectangle 65"/>
            <p:cNvSpPr>
              <a:spLocks noChangeArrowheads="1"/>
            </p:cNvSpPr>
            <p:nvPr/>
          </p:nvSpPr>
          <p:spPr bwMode="auto">
            <a:xfrm>
              <a:off x="876" y="1291"/>
              <a:ext cx="13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18</a:t>
              </a:r>
              <a:endParaRPr lang="en-US"/>
            </a:p>
          </p:txBody>
        </p:sp>
        <p:sp>
          <p:nvSpPr>
            <p:cNvPr id="81986" name="Rectangle 66"/>
            <p:cNvSpPr>
              <a:spLocks noChangeArrowheads="1"/>
            </p:cNvSpPr>
            <p:nvPr/>
          </p:nvSpPr>
          <p:spPr bwMode="auto">
            <a:xfrm>
              <a:off x="876" y="941"/>
              <a:ext cx="13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20</a:t>
              </a:r>
              <a:endParaRPr lang="en-US"/>
            </a:p>
          </p:txBody>
        </p:sp>
        <p:sp>
          <p:nvSpPr>
            <p:cNvPr id="81987" name="Rectangle 67"/>
            <p:cNvSpPr>
              <a:spLocks noChangeArrowheads="1"/>
            </p:cNvSpPr>
            <p:nvPr/>
          </p:nvSpPr>
          <p:spPr bwMode="auto">
            <a:xfrm>
              <a:off x="1297" y="3257"/>
              <a:ext cx="6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1</a:t>
              </a:r>
              <a:endParaRPr lang="en-US"/>
            </a:p>
          </p:txBody>
        </p:sp>
        <p:sp>
          <p:nvSpPr>
            <p:cNvPr id="81988" name="Rectangle 68"/>
            <p:cNvSpPr>
              <a:spLocks noChangeArrowheads="1"/>
            </p:cNvSpPr>
            <p:nvPr/>
          </p:nvSpPr>
          <p:spPr bwMode="auto">
            <a:xfrm>
              <a:off x="1756" y="3257"/>
              <a:ext cx="6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2</a:t>
              </a:r>
              <a:endParaRPr lang="en-US"/>
            </a:p>
          </p:txBody>
        </p:sp>
        <p:sp>
          <p:nvSpPr>
            <p:cNvPr id="81989" name="Rectangle 69"/>
            <p:cNvSpPr>
              <a:spLocks noChangeArrowheads="1"/>
            </p:cNvSpPr>
            <p:nvPr/>
          </p:nvSpPr>
          <p:spPr bwMode="auto">
            <a:xfrm>
              <a:off x="2221" y="3257"/>
              <a:ext cx="6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3</a:t>
              </a:r>
              <a:endParaRPr lang="en-US"/>
            </a:p>
          </p:txBody>
        </p:sp>
        <p:sp>
          <p:nvSpPr>
            <p:cNvPr id="81990" name="Rectangle 70"/>
            <p:cNvSpPr>
              <a:spLocks noChangeArrowheads="1"/>
            </p:cNvSpPr>
            <p:nvPr/>
          </p:nvSpPr>
          <p:spPr bwMode="auto">
            <a:xfrm>
              <a:off x="2687" y="3257"/>
              <a:ext cx="6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4</a:t>
              </a:r>
              <a:endParaRPr lang="en-US"/>
            </a:p>
          </p:txBody>
        </p:sp>
        <p:sp>
          <p:nvSpPr>
            <p:cNvPr id="81991" name="Rectangle 71"/>
            <p:cNvSpPr>
              <a:spLocks noChangeArrowheads="1"/>
            </p:cNvSpPr>
            <p:nvPr/>
          </p:nvSpPr>
          <p:spPr bwMode="auto">
            <a:xfrm>
              <a:off x="3146" y="3257"/>
              <a:ext cx="6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5</a:t>
              </a:r>
              <a:endParaRPr lang="en-US"/>
            </a:p>
          </p:txBody>
        </p:sp>
        <p:sp>
          <p:nvSpPr>
            <p:cNvPr id="81992" name="Rectangle 72"/>
            <p:cNvSpPr>
              <a:spLocks noChangeArrowheads="1"/>
            </p:cNvSpPr>
            <p:nvPr/>
          </p:nvSpPr>
          <p:spPr bwMode="auto">
            <a:xfrm>
              <a:off x="3611" y="3257"/>
              <a:ext cx="6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6</a:t>
              </a:r>
              <a:endParaRPr lang="en-US"/>
            </a:p>
          </p:txBody>
        </p:sp>
        <p:sp>
          <p:nvSpPr>
            <p:cNvPr id="81993" name="Rectangle 73"/>
            <p:cNvSpPr>
              <a:spLocks noChangeArrowheads="1"/>
            </p:cNvSpPr>
            <p:nvPr/>
          </p:nvSpPr>
          <p:spPr bwMode="auto">
            <a:xfrm>
              <a:off x="4069" y="3257"/>
              <a:ext cx="6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a:solidFill>
                    <a:srgbClr val="000000"/>
                  </a:solidFill>
                  <a:latin typeface="Comic Sans MS" charset="0"/>
                </a:rPr>
                <a:t>7</a:t>
              </a:r>
              <a:endParaRPr lang="en-US"/>
            </a:p>
          </p:txBody>
        </p:sp>
        <p:sp>
          <p:nvSpPr>
            <p:cNvPr id="81994" name="Rectangle 74"/>
            <p:cNvSpPr>
              <a:spLocks noChangeArrowheads="1"/>
            </p:cNvSpPr>
            <p:nvPr/>
          </p:nvSpPr>
          <p:spPr bwMode="auto">
            <a:xfrm>
              <a:off x="4403" y="1756"/>
              <a:ext cx="823" cy="64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95" name="Line 75"/>
            <p:cNvSpPr>
              <a:spLocks noChangeShapeType="1"/>
            </p:cNvSpPr>
            <p:nvPr/>
          </p:nvSpPr>
          <p:spPr bwMode="auto">
            <a:xfrm>
              <a:off x="4447" y="1866"/>
              <a:ext cx="201" cy="0"/>
            </a:xfrm>
            <a:prstGeom prst="line">
              <a:avLst/>
            </a:prstGeom>
            <a:noFill/>
            <a:ln w="30163">
              <a:solidFill>
                <a:srgbClr val="00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6" name="Freeform 76"/>
            <p:cNvSpPr>
              <a:spLocks/>
            </p:cNvSpPr>
            <p:nvPr/>
          </p:nvSpPr>
          <p:spPr bwMode="auto">
            <a:xfrm>
              <a:off x="4510" y="1827"/>
              <a:ext cx="75" cy="78"/>
            </a:xfrm>
            <a:custGeom>
              <a:avLst/>
              <a:gdLst>
                <a:gd name="T0" fmla="*/ 37 w 75"/>
                <a:gd name="T1" fmla="*/ 0 h 78"/>
                <a:gd name="T2" fmla="*/ 75 w 75"/>
                <a:gd name="T3" fmla="*/ 39 h 78"/>
                <a:gd name="T4" fmla="*/ 37 w 75"/>
                <a:gd name="T5" fmla="*/ 78 h 78"/>
                <a:gd name="T6" fmla="*/ 0 w 75"/>
                <a:gd name="T7" fmla="*/ 39 h 78"/>
                <a:gd name="T8" fmla="*/ 37 w 75"/>
                <a:gd name="T9" fmla="*/ 0 h 78"/>
                <a:gd name="T10" fmla="*/ 0 60000 65536"/>
                <a:gd name="T11" fmla="*/ 0 60000 65536"/>
                <a:gd name="T12" fmla="*/ 0 60000 65536"/>
                <a:gd name="T13" fmla="*/ 0 60000 65536"/>
                <a:gd name="T14" fmla="*/ 0 60000 65536"/>
                <a:gd name="T15" fmla="*/ 0 w 75"/>
                <a:gd name="T16" fmla="*/ 0 h 78"/>
                <a:gd name="T17" fmla="*/ 75 w 75"/>
                <a:gd name="T18" fmla="*/ 78 h 78"/>
              </a:gdLst>
              <a:ahLst/>
              <a:cxnLst>
                <a:cxn ang="T10">
                  <a:pos x="T0" y="T1"/>
                </a:cxn>
                <a:cxn ang="T11">
                  <a:pos x="T2" y="T3"/>
                </a:cxn>
                <a:cxn ang="T12">
                  <a:pos x="T4" y="T5"/>
                </a:cxn>
                <a:cxn ang="T13">
                  <a:pos x="T6" y="T7"/>
                </a:cxn>
                <a:cxn ang="T14">
                  <a:pos x="T8" y="T9"/>
                </a:cxn>
              </a:cxnLst>
              <a:rect l="T15" t="T16" r="T17" b="T18"/>
              <a:pathLst>
                <a:path w="75" h="78">
                  <a:moveTo>
                    <a:pt x="37" y="0"/>
                  </a:moveTo>
                  <a:lnTo>
                    <a:pt x="75" y="39"/>
                  </a:lnTo>
                  <a:lnTo>
                    <a:pt x="37" y="78"/>
                  </a:lnTo>
                  <a:lnTo>
                    <a:pt x="0" y="39"/>
                  </a:lnTo>
                  <a:lnTo>
                    <a:pt x="37" y="0"/>
                  </a:lnTo>
                  <a:close/>
                </a:path>
              </a:pathLst>
            </a:custGeom>
            <a:solidFill>
              <a:srgbClr val="00CCFF"/>
            </a:solidFill>
            <a:ln w="9525">
              <a:solidFill>
                <a:srgbClr val="00CCFF"/>
              </a:solidFill>
              <a:round/>
              <a:headEnd/>
              <a:tailEnd/>
            </a:ln>
          </p:spPr>
          <p:txBody>
            <a:bodyPr/>
            <a:lstStyle/>
            <a:p>
              <a:endParaRPr lang="en-US"/>
            </a:p>
          </p:txBody>
        </p:sp>
        <p:sp>
          <p:nvSpPr>
            <p:cNvPr id="81997" name="Rectangle 77"/>
            <p:cNvSpPr>
              <a:spLocks noChangeArrowheads="1"/>
            </p:cNvSpPr>
            <p:nvPr/>
          </p:nvSpPr>
          <p:spPr bwMode="auto">
            <a:xfrm>
              <a:off x="4679" y="1782"/>
              <a:ext cx="108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Patients,</a:t>
              </a:r>
              <a:r>
                <a:rPr lang="en-US" sz="1500" b="1">
                  <a:solidFill>
                    <a:srgbClr val="000000"/>
                  </a:solidFill>
                </a:rPr>
                <a:t> </a:t>
              </a:r>
              <a:r>
                <a:rPr lang="en-US" sz="1400">
                  <a:sym typeface="Symbol" charset="0"/>
                </a:rPr>
                <a:t>=0.45</a:t>
              </a:r>
              <a:r>
                <a:rPr lang="en-US" sz="1400" b="1">
                  <a:solidFill>
                    <a:srgbClr val="000000"/>
                  </a:solidFill>
                </a:rPr>
                <a:t> </a:t>
              </a:r>
            </a:p>
          </p:txBody>
        </p:sp>
        <p:sp>
          <p:nvSpPr>
            <p:cNvPr id="81998" name="Line 78"/>
            <p:cNvSpPr>
              <a:spLocks noChangeShapeType="1"/>
            </p:cNvSpPr>
            <p:nvPr/>
          </p:nvSpPr>
          <p:spPr bwMode="auto">
            <a:xfrm>
              <a:off x="4447" y="2080"/>
              <a:ext cx="201" cy="0"/>
            </a:xfrm>
            <a:prstGeom prst="line">
              <a:avLst/>
            </a:prstGeom>
            <a:noFill/>
            <a:ln w="3016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9" name="Rectangle 79"/>
            <p:cNvSpPr>
              <a:spLocks noChangeArrowheads="1"/>
            </p:cNvSpPr>
            <p:nvPr/>
          </p:nvSpPr>
          <p:spPr bwMode="auto">
            <a:xfrm>
              <a:off x="4516" y="2047"/>
              <a:ext cx="56" cy="58"/>
            </a:xfrm>
            <a:prstGeom prst="rect">
              <a:avLst/>
            </a:prstGeom>
            <a:solidFill>
              <a:srgbClr val="3366FF"/>
            </a:solidFill>
            <a:ln w="9525">
              <a:solidFill>
                <a:srgbClr val="3366FF"/>
              </a:solidFill>
              <a:miter lim="800000"/>
              <a:headEnd/>
              <a:tailEnd/>
            </a:ln>
          </p:spPr>
          <p:txBody>
            <a:bodyPr/>
            <a:lstStyle/>
            <a:p>
              <a:endParaRPr lang="en-US"/>
            </a:p>
          </p:txBody>
        </p:sp>
        <p:sp>
          <p:nvSpPr>
            <p:cNvPr id="82000" name="Rectangle 80"/>
            <p:cNvSpPr>
              <a:spLocks noChangeArrowheads="1"/>
            </p:cNvSpPr>
            <p:nvPr/>
          </p:nvSpPr>
          <p:spPr bwMode="auto">
            <a:xfrm>
              <a:off x="4678" y="1995"/>
              <a:ext cx="114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Relatives, </a:t>
              </a:r>
              <a:r>
                <a:rPr lang="en-US" sz="1400">
                  <a:sym typeface="Symbol" charset="0"/>
                </a:rPr>
                <a:t>=0.16</a:t>
              </a:r>
              <a:r>
                <a:rPr lang="en-US" sz="1400" b="1">
                  <a:solidFill>
                    <a:srgbClr val="000000"/>
                  </a:solidFill>
                </a:rPr>
                <a:t> </a:t>
              </a:r>
            </a:p>
          </p:txBody>
        </p:sp>
        <p:sp>
          <p:nvSpPr>
            <p:cNvPr id="82001" name="Line 81"/>
            <p:cNvSpPr>
              <a:spLocks noChangeShapeType="1"/>
            </p:cNvSpPr>
            <p:nvPr/>
          </p:nvSpPr>
          <p:spPr bwMode="auto">
            <a:xfrm>
              <a:off x="4447" y="2293"/>
              <a:ext cx="201" cy="0"/>
            </a:xfrm>
            <a:prstGeom prst="line">
              <a:avLst/>
            </a:prstGeom>
            <a:noFill/>
            <a:ln w="30163">
              <a:solidFill>
                <a:srgbClr val="00009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2" name="Freeform 82"/>
            <p:cNvSpPr>
              <a:spLocks/>
            </p:cNvSpPr>
            <p:nvPr/>
          </p:nvSpPr>
          <p:spPr bwMode="auto">
            <a:xfrm>
              <a:off x="4510" y="2254"/>
              <a:ext cx="75" cy="78"/>
            </a:xfrm>
            <a:custGeom>
              <a:avLst/>
              <a:gdLst>
                <a:gd name="T0" fmla="*/ 37 w 75"/>
                <a:gd name="T1" fmla="*/ 0 h 78"/>
                <a:gd name="T2" fmla="*/ 75 w 75"/>
                <a:gd name="T3" fmla="*/ 78 h 78"/>
                <a:gd name="T4" fmla="*/ 0 w 75"/>
                <a:gd name="T5" fmla="*/ 78 h 78"/>
                <a:gd name="T6" fmla="*/ 37 w 75"/>
                <a:gd name="T7" fmla="*/ 0 h 78"/>
                <a:gd name="T8" fmla="*/ 0 60000 65536"/>
                <a:gd name="T9" fmla="*/ 0 60000 65536"/>
                <a:gd name="T10" fmla="*/ 0 60000 65536"/>
                <a:gd name="T11" fmla="*/ 0 60000 65536"/>
                <a:gd name="T12" fmla="*/ 0 w 75"/>
                <a:gd name="T13" fmla="*/ 0 h 78"/>
                <a:gd name="T14" fmla="*/ 75 w 75"/>
                <a:gd name="T15" fmla="*/ 78 h 78"/>
              </a:gdLst>
              <a:ahLst/>
              <a:cxnLst>
                <a:cxn ang="T8">
                  <a:pos x="T0" y="T1"/>
                </a:cxn>
                <a:cxn ang="T9">
                  <a:pos x="T2" y="T3"/>
                </a:cxn>
                <a:cxn ang="T10">
                  <a:pos x="T4" y="T5"/>
                </a:cxn>
                <a:cxn ang="T11">
                  <a:pos x="T6" y="T7"/>
                </a:cxn>
              </a:cxnLst>
              <a:rect l="T12" t="T13" r="T14" b="T15"/>
              <a:pathLst>
                <a:path w="75" h="78">
                  <a:moveTo>
                    <a:pt x="37" y="0"/>
                  </a:moveTo>
                  <a:lnTo>
                    <a:pt x="75" y="78"/>
                  </a:lnTo>
                  <a:lnTo>
                    <a:pt x="0" y="78"/>
                  </a:lnTo>
                  <a:lnTo>
                    <a:pt x="37" y="0"/>
                  </a:lnTo>
                  <a:close/>
                </a:path>
              </a:pathLst>
            </a:custGeom>
            <a:solidFill>
              <a:srgbClr val="000090"/>
            </a:solidFill>
            <a:ln w="9525">
              <a:solidFill>
                <a:srgbClr val="000090"/>
              </a:solidFill>
              <a:round/>
              <a:headEnd/>
              <a:tailEnd/>
            </a:ln>
          </p:spPr>
          <p:txBody>
            <a:bodyPr/>
            <a:lstStyle/>
            <a:p>
              <a:endParaRPr lang="en-US"/>
            </a:p>
          </p:txBody>
        </p:sp>
        <p:sp>
          <p:nvSpPr>
            <p:cNvPr id="82003" name="Rectangle 83"/>
            <p:cNvSpPr>
              <a:spLocks noChangeArrowheads="1"/>
            </p:cNvSpPr>
            <p:nvPr/>
          </p:nvSpPr>
          <p:spPr bwMode="auto">
            <a:xfrm>
              <a:off x="4677" y="2209"/>
              <a:ext cx="104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Controls, </a:t>
              </a:r>
              <a:r>
                <a:rPr lang="en-US" sz="1400">
                  <a:sym typeface="Symbol" charset="0"/>
                </a:rPr>
                <a:t>=0.02</a:t>
              </a:r>
              <a:endParaRPr lang="en-US" sz="1400" b="1">
                <a:solidFill>
                  <a:srgbClr val="000000"/>
                </a:solidFill>
              </a:endParaRPr>
            </a:p>
          </p:txBody>
        </p:sp>
      </p:grpSp>
      <p:sp>
        <p:nvSpPr>
          <p:cNvPr id="81927" name="Rectangle 87"/>
          <p:cNvSpPr>
            <a:spLocks noChangeArrowheads="1"/>
          </p:cNvSpPr>
          <p:nvPr/>
        </p:nvSpPr>
        <p:spPr bwMode="auto">
          <a:xfrm>
            <a:off x="0" y="587375"/>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28" name="Rectangle 2"/>
          <p:cNvSpPr>
            <a:spLocks noGrp="1" noChangeArrowheads="1"/>
          </p:cNvSpPr>
          <p:nvPr>
            <p:ph type="title"/>
          </p:nvPr>
        </p:nvSpPr>
        <p:spPr>
          <a:xfrm>
            <a:off x="361950" y="620713"/>
            <a:ext cx="8458200" cy="762000"/>
          </a:xfrm>
        </p:spPr>
        <p:txBody>
          <a:bodyPr/>
          <a:lstStyle/>
          <a:p>
            <a:pPr eaLnBrk="1" hangingPunct="1"/>
            <a:r>
              <a:rPr lang="en-US" sz="2600">
                <a:solidFill>
                  <a:srgbClr val="FF6600"/>
                </a:solidFill>
                <a:latin typeface="Verdana" charset="0"/>
                <a:ea typeface="ＭＳ Ｐゴシック" charset="0"/>
                <a:cs typeface="ＭＳ Ｐゴシック" charset="0"/>
              </a:rPr>
              <a:t>Activity-related stress and psychosis</a:t>
            </a:r>
          </a:p>
        </p:txBody>
      </p:sp>
      <p:sp>
        <p:nvSpPr>
          <p:cNvPr id="81929" name="Rectangle 81"/>
          <p:cNvSpPr>
            <a:spLocks noChangeArrowheads="1"/>
          </p:cNvSpPr>
          <p:nvPr/>
        </p:nvSpPr>
        <p:spPr bwMode="auto">
          <a:xfrm>
            <a:off x="4572000" y="304800"/>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209550"/>
            <a:r>
              <a:rPr lang="en-US" sz="1100" b="1">
                <a:solidFill>
                  <a:srgbClr val="03004A"/>
                </a:solidFill>
              </a:rPr>
              <a:t>MHENS School </a:t>
            </a:r>
            <a:r>
              <a:rPr lang="en-US" sz="900" b="1">
                <a:solidFill>
                  <a:srgbClr val="03004A"/>
                </a:solidFill>
              </a:rPr>
              <a:t>for</a:t>
            </a:r>
            <a:r>
              <a:rPr lang="en-US" sz="1100" b="1">
                <a:solidFill>
                  <a:srgbClr val="03004A"/>
                </a:solidFill>
              </a:rPr>
              <a:t> Mental Health and Neuroscience</a:t>
            </a:r>
            <a:endParaRPr lang="en-US" sz="1100" b="1">
              <a:solidFill>
                <a:schemeClr val="tx1"/>
              </a:solidFill>
              <a:latin typeface="Arial" charset="0"/>
            </a:endParaRPr>
          </a:p>
        </p:txBody>
      </p:sp>
      <p:sp>
        <p:nvSpPr>
          <p:cNvPr id="81930"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81931" name="Text Box 9"/>
          <p:cNvSpPr txBox="1">
            <a:spLocks noChangeArrowheads="1"/>
          </p:cNvSpPr>
          <p:nvPr/>
        </p:nvSpPr>
        <p:spPr bwMode="auto">
          <a:xfrm>
            <a:off x="5779804" y="6536377"/>
            <a:ext cx="3112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dirty="0" err="1">
                <a:solidFill>
                  <a:srgbClr val="000000"/>
                </a:solidFill>
              </a:rPr>
              <a:t>Myin</a:t>
            </a:r>
            <a:r>
              <a:rPr lang="en-US" sz="1200" dirty="0">
                <a:solidFill>
                  <a:srgbClr val="000000"/>
                </a:solidFill>
              </a:rPr>
              <a:t>-Germeys et al., Psych Med 2005</a:t>
            </a:r>
          </a:p>
        </p:txBody>
      </p:sp>
      <p:sp>
        <p:nvSpPr>
          <p:cNvPr id="84" name="Oval 4"/>
          <p:cNvSpPr>
            <a:spLocks noChangeArrowheads="1"/>
          </p:cNvSpPr>
          <p:nvPr/>
        </p:nvSpPr>
        <p:spPr bwMode="auto">
          <a:xfrm>
            <a:off x="971600" y="1340768"/>
            <a:ext cx="3046031" cy="814586"/>
          </a:xfrm>
          <a:prstGeom prst="ellipse">
            <a:avLst/>
          </a:prstGeom>
          <a:solidFill>
            <a:schemeClr val="accent2">
              <a:alpha val="32941"/>
            </a:schemeClr>
          </a:solidFill>
          <a:ln w="38100">
            <a:solidFill>
              <a:schemeClr val="accent2"/>
            </a:solidFill>
            <a:round/>
            <a:headEnd/>
            <a:tailEnd/>
          </a:ln>
        </p:spPr>
        <p:txBody>
          <a:bodyPr wrap="none" anchor="ctr"/>
          <a:lstStyle/>
          <a:p>
            <a:r>
              <a:rPr lang="en-US" sz="2400" b="1" dirty="0">
                <a:solidFill>
                  <a:schemeClr val="tx1"/>
                </a:solidFill>
              </a:rPr>
              <a:t>Daily stress</a:t>
            </a:r>
            <a:endParaRPr lang="en-US" sz="2400" dirty="0">
              <a:solidFill>
                <a:schemeClr val="tx1"/>
              </a:solidFill>
            </a:endParaRPr>
          </a:p>
        </p:txBody>
      </p:sp>
      <p:sp>
        <p:nvSpPr>
          <p:cNvPr id="85" name="Oval 5"/>
          <p:cNvSpPr>
            <a:spLocks noChangeArrowheads="1"/>
          </p:cNvSpPr>
          <p:nvPr/>
        </p:nvSpPr>
        <p:spPr bwMode="auto">
          <a:xfrm>
            <a:off x="4833260" y="1379558"/>
            <a:ext cx="3051108" cy="814586"/>
          </a:xfrm>
          <a:prstGeom prst="ellipse">
            <a:avLst/>
          </a:prstGeom>
          <a:solidFill>
            <a:schemeClr val="accent1"/>
          </a:solidFill>
          <a:ln w="38100">
            <a:solidFill>
              <a:schemeClr val="accent2"/>
            </a:solidFill>
            <a:round/>
            <a:headEnd/>
            <a:tailEnd/>
          </a:ln>
        </p:spPr>
        <p:txBody>
          <a:bodyPr wrap="none" anchor="ctr"/>
          <a:lstStyle/>
          <a:p>
            <a:pPr algn="ctr"/>
            <a:r>
              <a:rPr lang="en-US" sz="2400" b="1" dirty="0">
                <a:solidFill>
                  <a:schemeClr val="tx1"/>
                </a:solidFill>
              </a:rPr>
              <a:t>Psychotic </a:t>
            </a:r>
          </a:p>
          <a:p>
            <a:pPr algn="ctr"/>
            <a:r>
              <a:rPr lang="en-US" sz="2400" b="1" dirty="0">
                <a:solidFill>
                  <a:schemeClr val="tx1"/>
                </a:solidFill>
              </a:rPr>
              <a:t>Symptoms</a:t>
            </a:r>
            <a:endParaRPr lang="en-US" sz="2400" dirty="0">
              <a:solidFill>
                <a:schemeClr val="tx1"/>
              </a:solidFill>
            </a:endParaRPr>
          </a:p>
        </p:txBody>
      </p:sp>
      <p:sp>
        <p:nvSpPr>
          <p:cNvPr id="86" name="Right Arrow 85"/>
          <p:cNvSpPr/>
          <p:nvPr/>
        </p:nvSpPr>
        <p:spPr bwMode="auto">
          <a:xfrm>
            <a:off x="4139952" y="1556792"/>
            <a:ext cx="504056" cy="360040"/>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76400" y="4648200"/>
            <a:ext cx="6096000" cy="584200"/>
          </a:xfrm>
          <a:prstGeom prst="rect">
            <a:avLst/>
          </a:prstGeom>
          <a:noFill/>
          <a:ln w="9525">
            <a:noFill/>
            <a:miter lim="800000"/>
            <a:headEnd/>
            <a:tailEnd/>
          </a:ln>
          <a:effectLst/>
        </p:spPr>
        <p:txBody>
          <a:bodyPr>
            <a:spAutoFit/>
          </a:bodyPr>
          <a:lstStyle/>
          <a:p>
            <a:pPr algn="ctr">
              <a:defRPr/>
            </a:pPr>
            <a:endParaRPr lang="en-US">
              <a:latin typeface="+mj-lt"/>
              <a:ea typeface="+mn-ea"/>
              <a:cs typeface="+mn-cs"/>
            </a:endParaRPr>
          </a:p>
        </p:txBody>
      </p:sp>
      <p:sp>
        <p:nvSpPr>
          <p:cNvPr id="14339" name="Oval 3"/>
          <p:cNvSpPr>
            <a:spLocks noChangeAspect="1" noChangeArrowheads="1"/>
          </p:cNvSpPr>
          <p:nvPr/>
        </p:nvSpPr>
        <p:spPr bwMode="auto">
          <a:xfrm>
            <a:off x="304800" y="2133600"/>
            <a:ext cx="3048000" cy="1281113"/>
          </a:xfrm>
          <a:prstGeom prst="ellipse">
            <a:avLst/>
          </a:prstGeom>
          <a:solidFill>
            <a:schemeClr val="accent2">
              <a:alpha val="35001"/>
            </a:schemeClr>
          </a:solidFill>
          <a:ln w="38100">
            <a:solidFill>
              <a:schemeClr val="accent2"/>
            </a:solidFill>
            <a:round/>
            <a:headEnd/>
            <a:tailEnd/>
          </a:ln>
          <a:effectLst/>
        </p:spPr>
        <p:txBody>
          <a:bodyPr wrap="none" anchor="ctr"/>
          <a:lstStyle/>
          <a:p>
            <a:pPr algn="ctr"/>
            <a:r>
              <a:rPr lang="en-US" b="1"/>
              <a:t>Daily stress</a:t>
            </a:r>
            <a:endParaRPr lang="en-US"/>
          </a:p>
        </p:txBody>
      </p:sp>
      <p:sp>
        <p:nvSpPr>
          <p:cNvPr id="14340" name="Oval 4"/>
          <p:cNvSpPr>
            <a:spLocks noChangeAspect="1" noChangeArrowheads="1"/>
          </p:cNvSpPr>
          <p:nvPr/>
        </p:nvSpPr>
        <p:spPr bwMode="auto">
          <a:xfrm>
            <a:off x="5029200" y="2057400"/>
            <a:ext cx="3048000" cy="1281113"/>
          </a:xfrm>
          <a:prstGeom prst="ellipse">
            <a:avLst/>
          </a:prstGeom>
          <a:solidFill>
            <a:schemeClr val="accent1"/>
          </a:solidFill>
          <a:ln w="38100">
            <a:solidFill>
              <a:schemeClr val="accent2"/>
            </a:solidFill>
            <a:round/>
            <a:headEnd/>
            <a:tailEnd/>
          </a:ln>
          <a:effectLst/>
        </p:spPr>
        <p:txBody>
          <a:bodyPr wrap="none" anchor="ctr"/>
          <a:lstStyle/>
          <a:p>
            <a:pPr algn="ctr"/>
            <a:r>
              <a:rPr lang="en-US" sz="3600" b="1"/>
              <a:t>Mood</a:t>
            </a:r>
            <a:endParaRPr lang="en-US"/>
          </a:p>
        </p:txBody>
      </p:sp>
      <p:sp>
        <p:nvSpPr>
          <p:cNvPr id="14343" name="Text Box 7"/>
          <p:cNvSpPr txBox="1">
            <a:spLocks noChangeAspect="1" noChangeArrowheads="1"/>
          </p:cNvSpPr>
          <p:nvPr/>
        </p:nvSpPr>
        <p:spPr bwMode="auto">
          <a:xfrm>
            <a:off x="3124200" y="4417145"/>
            <a:ext cx="2163763" cy="646113"/>
          </a:xfrm>
          <a:prstGeom prst="rect">
            <a:avLst/>
          </a:prstGeom>
          <a:noFill/>
          <a:ln w="9525">
            <a:noFill/>
            <a:miter lim="800000"/>
            <a:headEnd/>
            <a:tailEnd/>
          </a:ln>
          <a:effectLst/>
        </p:spPr>
        <p:txBody>
          <a:bodyPr wrap="none">
            <a:spAutoFit/>
          </a:bodyPr>
          <a:lstStyle/>
          <a:p>
            <a:pPr algn="ctr">
              <a:defRPr/>
            </a:pPr>
            <a:r>
              <a:rPr lang="en-US" sz="3600" b="1" dirty="0">
                <a:latin typeface="+mj-lt"/>
                <a:ea typeface="+mn-ea"/>
                <a:cs typeface="+mn-cs"/>
              </a:rPr>
              <a:t>Trauma</a:t>
            </a:r>
          </a:p>
        </p:txBody>
      </p:sp>
      <p:sp>
        <p:nvSpPr>
          <p:cNvPr id="14344" name="Oval 8"/>
          <p:cNvSpPr>
            <a:spLocks noChangeAspect="1" noChangeArrowheads="1"/>
          </p:cNvSpPr>
          <p:nvPr/>
        </p:nvSpPr>
        <p:spPr bwMode="auto">
          <a:xfrm>
            <a:off x="2593975" y="4149080"/>
            <a:ext cx="3048000" cy="1281113"/>
          </a:xfrm>
          <a:prstGeom prst="ellipse">
            <a:avLst/>
          </a:prstGeom>
          <a:noFill/>
          <a:ln w="38100">
            <a:solidFill>
              <a:schemeClr val="accent2"/>
            </a:solidFill>
            <a:round/>
            <a:headEnd/>
            <a:tailEnd/>
          </a:ln>
          <a:effectLst/>
        </p:spPr>
        <p:txBody>
          <a:bodyPr wrap="none" anchor="ctr"/>
          <a:lstStyle/>
          <a:p>
            <a:pPr algn="ctr">
              <a:defRPr/>
            </a:pPr>
            <a:endParaRPr lang="en-US">
              <a:latin typeface="+mj-lt"/>
              <a:ea typeface="+mn-ea"/>
              <a:cs typeface="+mn-cs"/>
            </a:endParaRPr>
          </a:p>
        </p:txBody>
      </p:sp>
      <p:sp>
        <p:nvSpPr>
          <p:cNvPr id="14345" name="Text Box 9"/>
          <p:cNvSpPr txBox="1">
            <a:spLocks noChangeArrowheads="1"/>
          </p:cNvSpPr>
          <p:nvPr/>
        </p:nvSpPr>
        <p:spPr bwMode="auto">
          <a:xfrm>
            <a:off x="1509713" y="1143000"/>
            <a:ext cx="6721475" cy="646113"/>
          </a:xfrm>
          <a:prstGeom prst="rect">
            <a:avLst/>
          </a:prstGeom>
          <a:noFill/>
          <a:ln w="9525">
            <a:noFill/>
            <a:miter lim="800000"/>
            <a:headEnd/>
            <a:tailEnd/>
          </a:ln>
          <a:effectLst/>
        </p:spPr>
        <p:txBody>
          <a:bodyPr wrap="none">
            <a:spAutoFit/>
          </a:bodyPr>
          <a:lstStyle/>
          <a:p>
            <a:pPr algn="ctr">
              <a:defRPr/>
            </a:pPr>
            <a:r>
              <a:rPr lang="en-US" sz="1800" dirty="0">
                <a:latin typeface="+mj-lt"/>
                <a:ea typeface="+mn-ea"/>
                <a:cs typeface="+mn-cs"/>
              </a:rPr>
              <a:t>In a general population sample of 90 frequent </a:t>
            </a:r>
            <a:r>
              <a:rPr lang="en-US" sz="1800" dirty="0" err="1">
                <a:latin typeface="+mj-lt"/>
                <a:ea typeface="+mn-ea"/>
                <a:cs typeface="+mn-cs"/>
              </a:rPr>
              <a:t>attenders</a:t>
            </a:r>
            <a:endParaRPr lang="en-US" sz="1800" dirty="0">
              <a:latin typeface="+mj-lt"/>
              <a:ea typeface="+mn-ea"/>
              <a:cs typeface="+mn-cs"/>
            </a:endParaRPr>
          </a:p>
          <a:p>
            <a:pPr algn="ctr">
              <a:defRPr/>
            </a:pPr>
            <a:r>
              <a:rPr lang="en-US" sz="1800" dirty="0">
                <a:latin typeface="+mj-lt"/>
                <a:ea typeface="+mn-ea"/>
                <a:cs typeface="+mn-cs"/>
              </a:rPr>
              <a:t>of the general practitioner</a:t>
            </a:r>
          </a:p>
        </p:txBody>
      </p:sp>
      <p:sp>
        <p:nvSpPr>
          <p:cNvPr id="14346" name="Text Box 10"/>
          <p:cNvSpPr txBox="1">
            <a:spLocks noChangeArrowheads="1"/>
          </p:cNvSpPr>
          <p:nvPr/>
        </p:nvSpPr>
        <p:spPr bwMode="auto">
          <a:xfrm>
            <a:off x="5791200" y="4648200"/>
            <a:ext cx="3352800" cy="1138238"/>
          </a:xfrm>
          <a:prstGeom prst="rect">
            <a:avLst/>
          </a:prstGeom>
          <a:noFill/>
          <a:ln w="12700">
            <a:solidFill>
              <a:schemeClr val="accent2"/>
            </a:solidFill>
            <a:miter lim="800000"/>
            <a:headEnd/>
            <a:tailEnd/>
          </a:ln>
          <a:effectLst/>
        </p:spPr>
        <p:txBody>
          <a:bodyPr>
            <a:spAutoFit/>
          </a:bodyPr>
          <a:lstStyle/>
          <a:p>
            <a:pPr>
              <a:spcBef>
                <a:spcPct val="50000"/>
              </a:spcBef>
              <a:buClr>
                <a:schemeClr val="accent2"/>
              </a:buClr>
              <a:buFont typeface="Wingdings" charset="2"/>
              <a:buChar char="v"/>
              <a:defRPr/>
            </a:pPr>
            <a:r>
              <a:rPr lang="en-US" dirty="0">
                <a:latin typeface="+mj-lt"/>
                <a:ea typeface="+mn-ea"/>
                <a:cs typeface="+mn-cs"/>
              </a:rPr>
              <a:t> </a:t>
            </a:r>
            <a:r>
              <a:rPr lang="en-US" sz="2400" dirty="0">
                <a:latin typeface="+mj-lt"/>
                <a:ea typeface="+mn-ea"/>
                <a:cs typeface="+mn-cs"/>
              </a:rPr>
              <a:t>sexual trauma</a:t>
            </a:r>
          </a:p>
          <a:p>
            <a:pPr>
              <a:spcBef>
                <a:spcPct val="50000"/>
              </a:spcBef>
              <a:buClr>
                <a:schemeClr val="accent2"/>
              </a:buClr>
              <a:buFont typeface="Wingdings" charset="2"/>
              <a:buChar char="v"/>
              <a:defRPr/>
            </a:pPr>
            <a:r>
              <a:rPr lang="en-US" sz="2400" dirty="0">
                <a:latin typeface="+mj-lt"/>
                <a:ea typeface="+mn-ea"/>
                <a:cs typeface="+mn-cs"/>
              </a:rPr>
              <a:t> physical trauma</a:t>
            </a:r>
          </a:p>
        </p:txBody>
      </p:sp>
      <p:sp>
        <p:nvSpPr>
          <p:cNvPr id="14347" name="Rectangle 11"/>
          <p:cNvSpPr>
            <a:spLocks noChangeArrowheads="1"/>
          </p:cNvSpPr>
          <p:nvPr/>
        </p:nvSpPr>
        <p:spPr bwMode="auto">
          <a:xfrm>
            <a:off x="6629400" y="4876800"/>
            <a:ext cx="184150" cy="584200"/>
          </a:xfrm>
          <a:prstGeom prst="rect">
            <a:avLst/>
          </a:prstGeom>
          <a:noFill/>
          <a:ln w="9525">
            <a:noFill/>
            <a:miter lim="800000"/>
            <a:headEnd/>
            <a:tailEnd/>
          </a:ln>
          <a:effectLst/>
        </p:spPr>
        <p:txBody>
          <a:bodyPr wrap="none">
            <a:spAutoFit/>
          </a:bodyPr>
          <a:lstStyle/>
          <a:p>
            <a:pPr>
              <a:defRPr/>
            </a:pPr>
            <a:endParaRPr lang="en-US">
              <a:latin typeface="+mj-lt"/>
              <a:ea typeface="+mn-ea"/>
              <a:cs typeface="+mn-cs"/>
            </a:endParaRPr>
          </a:p>
        </p:txBody>
      </p:sp>
      <p:sp>
        <p:nvSpPr>
          <p:cNvPr id="14350" name="Rectangle 14"/>
          <p:cNvSpPr>
            <a:spLocks noChangeArrowheads="1"/>
          </p:cNvSpPr>
          <p:nvPr/>
        </p:nvSpPr>
        <p:spPr bwMode="auto">
          <a:xfrm>
            <a:off x="6705600" y="3962400"/>
            <a:ext cx="1152525" cy="523875"/>
          </a:xfrm>
          <a:prstGeom prst="rect">
            <a:avLst/>
          </a:prstGeom>
          <a:noFill/>
          <a:ln w="9525">
            <a:noFill/>
            <a:miter lim="800000"/>
            <a:headEnd/>
            <a:tailEnd/>
          </a:ln>
          <a:effectLst/>
        </p:spPr>
        <p:txBody>
          <a:bodyPr wrap="none">
            <a:spAutoFit/>
          </a:bodyPr>
          <a:lstStyle/>
          <a:p>
            <a:pPr>
              <a:spcBef>
                <a:spcPct val="50000"/>
              </a:spcBef>
            </a:pPr>
            <a:r>
              <a:rPr lang="en-US" sz="2800" b="1">
                <a:solidFill>
                  <a:srgbClr val="800040"/>
                </a:solidFill>
              </a:rPr>
              <a:t>32%</a:t>
            </a:r>
            <a:endParaRPr lang="en-US" sz="2800" b="1">
              <a:solidFill>
                <a:srgbClr val="CC66FF"/>
              </a:solidFill>
            </a:endParaRPr>
          </a:p>
        </p:txBody>
      </p:sp>
      <p:sp>
        <p:nvSpPr>
          <p:cNvPr id="15" name="Rectangle 87"/>
          <p:cNvSpPr>
            <a:spLocks noChangeArrowheads="1"/>
          </p:cNvSpPr>
          <p:nvPr/>
        </p:nvSpPr>
        <p:spPr bwMode="auto">
          <a:xfrm>
            <a:off x="0" y="587375"/>
            <a:ext cx="9144000" cy="519113"/>
          </a:xfrm>
          <a:prstGeom prst="rect">
            <a:avLst/>
          </a:prstGeom>
          <a:solidFill>
            <a:srgbClr val="03004A"/>
          </a:solidFill>
          <a:ln w="9525">
            <a:noFill/>
            <a:miter lim="800000"/>
            <a:headEnd/>
            <a:tailEnd/>
          </a:ln>
        </p:spPr>
        <p:txBody>
          <a:bodyPr wrap="none" anchor="ctr"/>
          <a:lstStyle/>
          <a:p>
            <a:pPr>
              <a:defRPr/>
            </a:pPr>
            <a:endParaRPr lang="en-US">
              <a:latin typeface="+mj-lt"/>
              <a:ea typeface="+mn-ea"/>
              <a:cs typeface="+mn-cs"/>
            </a:endParaRPr>
          </a:p>
        </p:txBody>
      </p:sp>
      <p:sp>
        <p:nvSpPr>
          <p:cNvPr id="16" name="Rectangle 2"/>
          <p:cNvSpPr txBox="1">
            <a:spLocks noChangeArrowheads="1"/>
          </p:cNvSpPr>
          <p:nvPr/>
        </p:nvSpPr>
        <p:spPr bwMode="auto">
          <a:xfrm>
            <a:off x="361950" y="620713"/>
            <a:ext cx="8458200" cy="762000"/>
          </a:xfrm>
          <a:prstGeom prst="rect">
            <a:avLst/>
          </a:prstGeom>
          <a:noFill/>
          <a:ln w="9525">
            <a:noFill/>
            <a:miter lim="800000"/>
            <a:headEnd/>
            <a:tailEnd/>
          </a:ln>
        </p:spPr>
        <p:txBody>
          <a:bodyPr lIns="0" tIns="0" rIns="0" bIns="0"/>
          <a:lstStyle/>
          <a:p>
            <a:pPr eaLnBrk="1" hangingPunct="1">
              <a:defRPr/>
            </a:pPr>
            <a:r>
              <a:rPr lang="en-US" sz="2600" b="1" kern="0" dirty="0">
                <a:solidFill>
                  <a:srgbClr val="FF6600"/>
                </a:solidFill>
                <a:latin typeface="+mj-lt"/>
                <a:ea typeface="ＭＳ Ｐゴシック" charset="-128"/>
                <a:cs typeface="ＭＳ Ｐゴシック" charset="-128"/>
              </a:rPr>
              <a:t>Childhood trauma &amp; stress-reactivity</a:t>
            </a:r>
          </a:p>
        </p:txBody>
      </p:sp>
      <p:sp>
        <p:nvSpPr>
          <p:cNvPr id="17" name="Rectangle 5"/>
          <p:cNvSpPr>
            <a:spLocks noChangeArrowheads="1"/>
          </p:cNvSpPr>
          <p:nvPr/>
        </p:nvSpPr>
        <p:spPr bwMode="auto">
          <a:xfrm>
            <a:off x="304800" y="6172200"/>
            <a:ext cx="8534400" cy="290513"/>
          </a:xfrm>
          <a:prstGeom prst="rect">
            <a:avLst/>
          </a:prstGeom>
          <a:solidFill>
            <a:srgbClr val="03004A"/>
          </a:solidFill>
          <a:ln w="9525">
            <a:noFill/>
            <a:miter lim="800000"/>
            <a:headEnd/>
            <a:tailEnd/>
          </a:ln>
        </p:spPr>
        <p:txBody>
          <a:bodyPr wrap="none" anchor="ctr"/>
          <a:lstStyle/>
          <a:p>
            <a:r>
              <a:rPr lang="en-US" sz="1200" b="1">
                <a:solidFill>
                  <a:schemeClr val="bg1"/>
                </a:solidFill>
              </a:rPr>
              <a:t>Faculty of Health, Medicine, and Life Sciences</a:t>
            </a:r>
            <a:endParaRPr lang="en-US"/>
          </a:p>
        </p:txBody>
      </p:sp>
      <p:sp>
        <p:nvSpPr>
          <p:cNvPr id="18" name="Right Arrow 17"/>
          <p:cNvSpPr/>
          <p:nvPr/>
        </p:nvSpPr>
        <p:spPr bwMode="auto">
          <a:xfrm>
            <a:off x="3635896" y="2636912"/>
            <a:ext cx="1008112" cy="360040"/>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19" name="Right Arrow 18"/>
          <p:cNvSpPr/>
          <p:nvPr/>
        </p:nvSpPr>
        <p:spPr bwMode="auto">
          <a:xfrm rot="16200000">
            <a:off x="3599892" y="3320988"/>
            <a:ext cx="1008112" cy="360040"/>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20" name="Text Box 8"/>
          <p:cNvSpPr txBox="1">
            <a:spLocks noChangeArrowheads="1"/>
          </p:cNvSpPr>
          <p:nvPr/>
        </p:nvSpPr>
        <p:spPr bwMode="auto">
          <a:xfrm>
            <a:off x="5181600" y="6525344"/>
            <a:ext cx="3339827" cy="276999"/>
          </a:xfrm>
          <a:prstGeom prst="rect">
            <a:avLst/>
          </a:prstGeom>
          <a:noFill/>
          <a:ln w="9525">
            <a:noFill/>
            <a:miter lim="800000"/>
            <a:headEnd/>
            <a:tailEnd/>
          </a:ln>
          <a:effectLst/>
        </p:spPr>
        <p:txBody>
          <a:bodyPr wrap="none">
            <a:spAutoFit/>
          </a:bodyPr>
          <a:lstStyle/>
          <a:p>
            <a:pPr>
              <a:defRPr/>
            </a:pPr>
            <a:r>
              <a:rPr lang="en-US" sz="1200" dirty="0">
                <a:solidFill>
                  <a:srgbClr val="000000"/>
                </a:solidFill>
                <a:latin typeface="+mj-lt"/>
                <a:ea typeface="+mn-ea"/>
                <a:cs typeface="+mn-cs"/>
              </a:rPr>
              <a:t>Glaser et al., </a:t>
            </a:r>
            <a:r>
              <a:rPr lang="en-US" sz="1200" dirty="0" err="1">
                <a:solidFill>
                  <a:srgbClr val="000000"/>
                </a:solidFill>
                <a:latin typeface="+mj-lt"/>
                <a:ea typeface="+mn-ea"/>
                <a:cs typeface="+mn-cs"/>
              </a:rPr>
              <a:t>j</a:t>
            </a:r>
            <a:r>
              <a:rPr lang="en-US" sz="1200" dirty="0">
                <a:solidFill>
                  <a:srgbClr val="000000"/>
                </a:solidFill>
                <a:latin typeface="+mj-lt"/>
                <a:ea typeface="+mn-ea"/>
                <a:cs typeface="+mn-cs"/>
              </a:rPr>
              <a:t>. Psychosomatic Med 2006</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5-05-04 14.55.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052735"/>
            <a:ext cx="3024336" cy="4710985"/>
          </a:xfrm>
          <a:prstGeom prst="rect">
            <a:avLst/>
          </a:prstGeom>
        </p:spPr>
      </p:pic>
      <p:sp>
        <p:nvSpPr>
          <p:cNvPr id="7" name="TextBox 6"/>
          <p:cNvSpPr txBox="1"/>
          <p:nvPr/>
        </p:nvSpPr>
        <p:spPr>
          <a:xfrm>
            <a:off x="3635896" y="1556792"/>
            <a:ext cx="5289872" cy="1795363"/>
          </a:xfrm>
          <a:prstGeom prst="rect">
            <a:avLst/>
          </a:prstGeom>
          <a:noFill/>
        </p:spPr>
        <p:txBody>
          <a:bodyPr wrap="square" rtlCol="0">
            <a:spAutoFit/>
          </a:bodyPr>
          <a:lstStyle/>
          <a:p>
            <a:pPr>
              <a:lnSpc>
                <a:spcPct val="140000"/>
              </a:lnSpc>
            </a:pPr>
            <a:r>
              <a:rPr lang="en-US" sz="2000" dirty="0" smtClean="0"/>
              <a:t>“An </a:t>
            </a:r>
            <a:r>
              <a:rPr lang="en-US" sz="2000" dirty="0"/>
              <a:t>abnormal environment can disrupt </a:t>
            </a:r>
            <a:endParaRPr lang="en-US" sz="2000" dirty="0" smtClean="0"/>
          </a:p>
          <a:p>
            <a:pPr>
              <a:lnSpc>
                <a:spcPct val="140000"/>
              </a:lnSpc>
            </a:pPr>
            <a:r>
              <a:rPr lang="en-US" sz="2000" dirty="0" smtClean="0"/>
              <a:t>normal </a:t>
            </a:r>
            <a:r>
              <a:rPr lang="en-US" sz="2000" dirty="0"/>
              <a:t>development </a:t>
            </a:r>
            <a:r>
              <a:rPr lang="en-US" sz="2000" dirty="0" smtClean="0"/>
              <a:t>as </a:t>
            </a:r>
            <a:r>
              <a:rPr lang="en-US" sz="2000" dirty="0"/>
              <a:t>effectively as can a mutant gene, </a:t>
            </a:r>
            <a:r>
              <a:rPr lang="en-US" sz="2000" dirty="0" smtClean="0"/>
              <a:t>if </a:t>
            </a:r>
            <a:r>
              <a:rPr lang="en-US" sz="2000" dirty="0"/>
              <a:t>not more so, </a:t>
            </a:r>
            <a:endParaRPr lang="en-US" sz="2000" dirty="0" smtClean="0"/>
          </a:p>
          <a:p>
            <a:pPr>
              <a:lnSpc>
                <a:spcPct val="140000"/>
              </a:lnSpc>
            </a:pPr>
            <a:r>
              <a:rPr lang="en-US" sz="2000" dirty="0" smtClean="0"/>
              <a:t>with </a:t>
            </a:r>
            <a:r>
              <a:rPr lang="en-US" sz="2000" dirty="0"/>
              <a:t>major consequences for </a:t>
            </a:r>
            <a:r>
              <a:rPr lang="en-US" sz="2000" dirty="0" smtClean="0"/>
              <a:t>behavior”</a:t>
            </a:r>
            <a:r>
              <a:rPr lang="nl-NL" sz="2000" dirty="0" smtClean="0"/>
              <a:t> </a:t>
            </a:r>
            <a:endParaRPr lang="en-US" sz="2000" dirty="0"/>
          </a:p>
        </p:txBody>
      </p:sp>
      <p:pic>
        <p:nvPicPr>
          <p:cNvPr id="8" name="Picture 7" descr="Screenshot 2015-06-03 09.09.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4077072"/>
            <a:ext cx="1981200" cy="2006600"/>
          </a:xfrm>
          <a:prstGeom prst="rect">
            <a:avLst/>
          </a:prstGeom>
        </p:spPr>
      </p:pic>
    </p:spTree>
    <p:extLst>
      <p:ext uri="{BB962C8B-B14F-4D97-AF65-F5344CB8AC3E}">
        <p14:creationId xmlns:p14="http://schemas.microsoft.com/office/powerpoint/2010/main" val="3713151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2"/>
          <p:cNvGraphicFramePr>
            <a:graphicFrameLocks noGrp="1" noChangeAspect="1"/>
          </p:cNvGraphicFramePr>
          <p:nvPr>
            <p:ph type="chart" idx="1"/>
          </p:nvPr>
        </p:nvGraphicFramePr>
        <p:xfrm>
          <a:off x="1371600" y="1600200"/>
          <a:ext cx="7772400" cy="4113213"/>
        </p:xfrm>
        <a:graphic>
          <a:graphicData uri="http://schemas.openxmlformats.org/drawingml/2006/chart">
            <c:chart xmlns:c="http://schemas.openxmlformats.org/drawingml/2006/chart" xmlns:r="http://schemas.openxmlformats.org/officeDocument/2006/relationships" r:id="rId3"/>
          </a:graphicData>
        </a:graphic>
      </p:graphicFrame>
      <p:sp>
        <p:nvSpPr>
          <p:cNvPr id="16388" name="Rectangle 4"/>
          <p:cNvSpPr>
            <a:spLocks noChangeArrowheads="1"/>
          </p:cNvSpPr>
          <p:nvPr/>
        </p:nvSpPr>
        <p:spPr bwMode="auto">
          <a:xfrm>
            <a:off x="3078163" y="5715000"/>
            <a:ext cx="3005137" cy="400050"/>
          </a:xfrm>
          <a:prstGeom prst="rect">
            <a:avLst/>
          </a:prstGeom>
          <a:noFill/>
          <a:ln w="9525">
            <a:noFill/>
            <a:miter lim="800000"/>
            <a:headEnd/>
            <a:tailEnd/>
          </a:ln>
          <a:effectLst/>
        </p:spPr>
        <p:txBody>
          <a:bodyPr wrap="none">
            <a:spAutoFit/>
          </a:bodyPr>
          <a:lstStyle/>
          <a:p>
            <a:pPr>
              <a:spcBef>
                <a:spcPct val="50000"/>
              </a:spcBef>
              <a:defRPr/>
            </a:pPr>
            <a:r>
              <a:rPr lang="en-US" sz="2000" dirty="0">
                <a:latin typeface="+mj-lt"/>
                <a:ea typeface="+mn-ea"/>
                <a:cs typeface="+mn-cs"/>
              </a:rPr>
              <a:t>Activity-related stress</a:t>
            </a:r>
          </a:p>
        </p:txBody>
      </p:sp>
      <p:sp>
        <p:nvSpPr>
          <p:cNvPr id="16391" name="Text Box 7"/>
          <p:cNvSpPr txBox="1">
            <a:spLocks noChangeArrowheads="1"/>
          </p:cNvSpPr>
          <p:nvPr/>
        </p:nvSpPr>
        <p:spPr bwMode="auto">
          <a:xfrm>
            <a:off x="739775" y="1066800"/>
            <a:ext cx="1179513" cy="646113"/>
          </a:xfrm>
          <a:prstGeom prst="rect">
            <a:avLst/>
          </a:prstGeom>
          <a:noFill/>
          <a:ln w="9525">
            <a:noFill/>
            <a:miter lim="800000"/>
            <a:headEnd/>
            <a:tailEnd/>
          </a:ln>
          <a:effec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r>
              <a:rPr lang="en-US" sz="1800"/>
              <a:t>Increase</a:t>
            </a:r>
          </a:p>
          <a:p>
            <a:pPr algn="ctr"/>
            <a:r>
              <a:rPr lang="en-US" sz="1800"/>
              <a:t>NA</a:t>
            </a:r>
            <a:endParaRPr lang="en-US"/>
          </a:p>
        </p:txBody>
      </p:sp>
      <p:sp>
        <p:nvSpPr>
          <p:cNvPr id="11" name="Rectangle 87"/>
          <p:cNvSpPr>
            <a:spLocks noChangeArrowheads="1"/>
          </p:cNvSpPr>
          <p:nvPr/>
        </p:nvSpPr>
        <p:spPr bwMode="auto">
          <a:xfrm>
            <a:off x="0" y="587375"/>
            <a:ext cx="9144000" cy="519113"/>
          </a:xfrm>
          <a:prstGeom prst="rect">
            <a:avLst/>
          </a:prstGeom>
          <a:solidFill>
            <a:srgbClr val="03004A"/>
          </a:solidFill>
          <a:ln w="9525">
            <a:noFill/>
            <a:miter lim="800000"/>
            <a:headEnd/>
            <a:tailEnd/>
          </a:ln>
        </p:spPr>
        <p:txBody>
          <a:bodyPr wrap="none" anchor="ctr"/>
          <a:lstStyle/>
          <a:p>
            <a:pPr>
              <a:defRPr/>
            </a:pPr>
            <a:endParaRPr lang="en-US">
              <a:latin typeface="+mj-lt"/>
              <a:ea typeface="+mn-ea"/>
              <a:cs typeface="+mn-cs"/>
            </a:endParaRPr>
          </a:p>
        </p:txBody>
      </p:sp>
      <p:sp>
        <p:nvSpPr>
          <p:cNvPr id="12" name="Rectangle 2"/>
          <p:cNvSpPr txBox="1">
            <a:spLocks noChangeArrowheads="1"/>
          </p:cNvSpPr>
          <p:nvPr/>
        </p:nvSpPr>
        <p:spPr bwMode="auto">
          <a:xfrm>
            <a:off x="361950" y="620713"/>
            <a:ext cx="8458200" cy="762000"/>
          </a:xfrm>
          <a:prstGeom prst="rect">
            <a:avLst/>
          </a:prstGeom>
          <a:noFill/>
          <a:ln w="9525">
            <a:noFill/>
            <a:miter lim="800000"/>
            <a:headEnd/>
            <a:tailEnd/>
          </a:ln>
        </p:spPr>
        <p:txBody>
          <a:bodyPr lIns="0" tIns="0" rIns="0" bIns="0"/>
          <a:lstStyle/>
          <a:p>
            <a:pPr eaLnBrk="1" hangingPunct="1">
              <a:defRPr/>
            </a:pPr>
            <a:r>
              <a:rPr lang="en-US" sz="2600" b="1" kern="0" dirty="0">
                <a:solidFill>
                  <a:srgbClr val="FF6600"/>
                </a:solidFill>
                <a:latin typeface="+mj-lt"/>
                <a:ea typeface="ＭＳ Ｐゴシック" charset="-128"/>
                <a:cs typeface="ＭＳ Ｐゴシック" charset="-128"/>
              </a:rPr>
              <a:t>Childhood trauma &amp; stress-reactivity</a:t>
            </a:r>
          </a:p>
        </p:txBody>
      </p:sp>
      <p:sp>
        <p:nvSpPr>
          <p:cNvPr id="14" name="Line 8"/>
          <p:cNvSpPr>
            <a:spLocks noChangeShapeType="1"/>
          </p:cNvSpPr>
          <p:nvPr/>
        </p:nvSpPr>
        <p:spPr bwMode="auto">
          <a:xfrm flipV="1">
            <a:off x="1371600" y="1828800"/>
            <a:ext cx="0" cy="3276600"/>
          </a:xfrm>
          <a:prstGeom prst="line">
            <a:avLst/>
          </a:prstGeom>
          <a:noFill/>
          <a:ln w="57150">
            <a:solidFill>
              <a:schemeClr val="accent2"/>
            </a:solidFill>
            <a:round/>
            <a:headEnd/>
            <a:tailEnd type="stealth" w="lg" len="med"/>
          </a:ln>
          <a:effectLst/>
        </p:spPr>
        <p:txBody>
          <a:bodyPr wrap="none" anchor="ctr"/>
          <a:lstStyle/>
          <a:p>
            <a:pPr>
              <a:defRPr/>
            </a:pPr>
            <a:endParaRPr lang="en-US">
              <a:latin typeface="+mj-lt"/>
              <a:ea typeface="+mn-ea"/>
              <a:cs typeface="+mn-cs"/>
            </a:endParaRPr>
          </a:p>
        </p:txBody>
      </p:sp>
      <p:sp>
        <p:nvSpPr>
          <p:cNvPr id="15" name="Line 8"/>
          <p:cNvSpPr>
            <a:spLocks noChangeShapeType="1"/>
          </p:cNvSpPr>
          <p:nvPr/>
        </p:nvSpPr>
        <p:spPr bwMode="auto">
          <a:xfrm flipV="1">
            <a:off x="2362200" y="5562600"/>
            <a:ext cx="4724400" cy="0"/>
          </a:xfrm>
          <a:prstGeom prst="line">
            <a:avLst/>
          </a:prstGeom>
          <a:noFill/>
          <a:ln w="57150">
            <a:solidFill>
              <a:schemeClr val="accent2"/>
            </a:solidFill>
            <a:round/>
            <a:headEnd/>
            <a:tailEnd type="stealth" w="lg" len="med"/>
          </a:ln>
          <a:effectLst/>
        </p:spPr>
        <p:txBody>
          <a:bodyPr wrap="none" anchor="ctr"/>
          <a:lstStyle/>
          <a:p>
            <a:pPr>
              <a:defRPr/>
            </a:pPr>
            <a:endParaRPr lang="en-US">
              <a:latin typeface="+mj-lt"/>
              <a:ea typeface="+mn-ea"/>
              <a:cs typeface="+mn-cs"/>
            </a:endParaRPr>
          </a:p>
        </p:txBody>
      </p:sp>
      <p:sp>
        <p:nvSpPr>
          <p:cNvPr id="16" name="Rectangle 5"/>
          <p:cNvSpPr>
            <a:spLocks noChangeArrowheads="1"/>
          </p:cNvSpPr>
          <p:nvPr/>
        </p:nvSpPr>
        <p:spPr bwMode="auto">
          <a:xfrm>
            <a:off x="304800" y="6172200"/>
            <a:ext cx="8534400" cy="290513"/>
          </a:xfrm>
          <a:prstGeom prst="rect">
            <a:avLst/>
          </a:prstGeom>
          <a:solidFill>
            <a:srgbClr val="03004A"/>
          </a:solidFill>
          <a:ln w="9525">
            <a:noFill/>
            <a:miter lim="800000"/>
            <a:headEnd/>
            <a:tailEnd/>
          </a:ln>
        </p:spPr>
        <p:txBody>
          <a:bodyPr wrap="none" anchor="ctr"/>
          <a:lstStyle/>
          <a:p>
            <a:r>
              <a:rPr lang="en-US" sz="1200" b="1">
                <a:solidFill>
                  <a:schemeClr val="bg1"/>
                </a:solidFill>
              </a:rPr>
              <a:t>Faculty of Health, Medicine, and Life Sciences</a:t>
            </a:r>
            <a:endParaRPr lang="en-US"/>
          </a:p>
        </p:txBody>
      </p:sp>
      <p:sp>
        <p:nvSpPr>
          <p:cNvPr id="16392" name="Text Box 8"/>
          <p:cNvSpPr txBox="1">
            <a:spLocks noChangeArrowheads="1"/>
          </p:cNvSpPr>
          <p:nvPr/>
        </p:nvSpPr>
        <p:spPr bwMode="auto">
          <a:xfrm>
            <a:off x="5181600" y="6525344"/>
            <a:ext cx="3339827" cy="276999"/>
          </a:xfrm>
          <a:prstGeom prst="rect">
            <a:avLst/>
          </a:prstGeom>
          <a:noFill/>
          <a:ln w="9525">
            <a:noFill/>
            <a:miter lim="800000"/>
            <a:headEnd/>
            <a:tailEnd/>
          </a:ln>
          <a:effectLst/>
        </p:spPr>
        <p:txBody>
          <a:bodyPr wrap="none">
            <a:spAutoFit/>
          </a:bodyPr>
          <a:lstStyle/>
          <a:p>
            <a:pPr>
              <a:defRPr/>
            </a:pPr>
            <a:r>
              <a:rPr lang="en-US" sz="1200" dirty="0">
                <a:solidFill>
                  <a:srgbClr val="000000"/>
                </a:solidFill>
                <a:latin typeface="+mj-lt"/>
                <a:ea typeface="+mn-ea"/>
                <a:cs typeface="+mn-cs"/>
              </a:rPr>
              <a:t>Glaser et al., </a:t>
            </a:r>
            <a:r>
              <a:rPr lang="en-US" sz="1200" dirty="0" err="1">
                <a:solidFill>
                  <a:srgbClr val="000000"/>
                </a:solidFill>
                <a:latin typeface="+mj-lt"/>
                <a:ea typeface="+mn-ea"/>
                <a:cs typeface="+mn-cs"/>
              </a:rPr>
              <a:t>j</a:t>
            </a:r>
            <a:r>
              <a:rPr lang="en-US" sz="1200" dirty="0">
                <a:solidFill>
                  <a:srgbClr val="000000"/>
                </a:solidFill>
                <a:latin typeface="+mj-lt"/>
                <a:ea typeface="+mn-ea"/>
                <a:cs typeface="+mn-cs"/>
              </a:rPr>
              <a:t>. Psychosomatic Med 2006</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animBg="0"/>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2"/>
          <p:cNvGraphicFramePr>
            <a:graphicFrameLocks noGrp="1" noChangeAspect="1"/>
          </p:cNvGraphicFramePr>
          <p:nvPr>
            <p:ph type="chart" idx="1"/>
          </p:nvPr>
        </p:nvGraphicFramePr>
        <p:xfrm>
          <a:off x="1371600" y="1524000"/>
          <a:ext cx="7772400" cy="4113213"/>
        </p:xfrm>
        <a:graphic>
          <a:graphicData uri="http://schemas.openxmlformats.org/drawingml/2006/chart">
            <c:chart xmlns:c="http://schemas.openxmlformats.org/drawingml/2006/chart" xmlns:r="http://schemas.openxmlformats.org/officeDocument/2006/relationships" r:id="rId3"/>
          </a:graphicData>
        </a:graphic>
      </p:graphicFrame>
      <p:sp>
        <p:nvSpPr>
          <p:cNvPr id="18436" name="Rectangle 4"/>
          <p:cNvSpPr>
            <a:spLocks noChangeArrowheads="1"/>
          </p:cNvSpPr>
          <p:nvPr/>
        </p:nvSpPr>
        <p:spPr bwMode="auto">
          <a:xfrm>
            <a:off x="2895600" y="5715000"/>
            <a:ext cx="3005138" cy="400050"/>
          </a:xfrm>
          <a:prstGeom prst="rect">
            <a:avLst/>
          </a:prstGeom>
          <a:noFill/>
          <a:ln w="9525">
            <a:noFill/>
            <a:miter lim="800000"/>
            <a:headEnd/>
            <a:tailEnd/>
          </a:ln>
          <a:effectLst/>
        </p:spPr>
        <p:txBody>
          <a:bodyPr wrap="none">
            <a:spAutoFit/>
          </a:bodyPr>
          <a:lstStyle/>
          <a:p>
            <a:pPr>
              <a:spcBef>
                <a:spcPct val="50000"/>
              </a:spcBef>
              <a:defRPr/>
            </a:pPr>
            <a:r>
              <a:rPr lang="en-US" sz="2000" dirty="0">
                <a:latin typeface="+mj-lt"/>
                <a:ea typeface="+mn-ea"/>
                <a:cs typeface="+mn-cs"/>
              </a:rPr>
              <a:t>Activity-related stress</a:t>
            </a:r>
          </a:p>
        </p:txBody>
      </p:sp>
      <p:sp>
        <p:nvSpPr>
          <p:cNvPr id="18439" name="Text Box 7"/>
          <p:cNvSpPr txBox="1">
            <a:spLocks noChangeArrowheads="1"/>
          </p:cNvSpPr>
          <p:nvPr/>
        </p:nvSpPr>
        <p:spPr bwMode="auto">
          <a:xfrm>
            <a:off x="739775" y="1066800"/>
            <a:ext cx="1179513" cy="646113"/>
          </a:xfrm>
          <a:prstGeom prst="rect">
            <a:avLst/>
          </a:prstGeom>
          <a:noFill/>
          <a:ln w="9525">
            <a:noFill/>
            <a:miter lim="800000"/>
            <a:headEnd/>
            <a:tailEnd/>
          </a:ln>
          <a:effec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ctr"/>
            <a:r>
              <a:rPr lang="en-US" sz="1800"/>
              <a:t>Increase</a:t>
            </a:r>
          </a:p>
          <a:p>
            <a:pPr algn="ctr"/>
            <a:r>
              <a:rPr lang="en-US" sz="1800"/>
              <a:t>NA</a:t>
            </a:r>
            <a:endParaRPr lang="en-US"/>
          </a:p>
        </p:txBody>
      </p:sp>
      <p:sp>
        <p:nvSpPr>
          <p:cNvPr id="11" name="Line 8"/>
          <p:cNvSpPr>
            <a:spLocks noChangeShapeType="1"/>
          </p:cNvSpPr>
          <p:nvPr/>
        </p:nvSpPr>
        <p:spPr bwMode="auto">
          <a:xfrm flipV="1">
            <a:off x="1371600" y="1828800"/>
            <a:ext cx="0" cy="3276600"/>
          </a:xfrm>
          <a:prstGeom prst="line">
            <a:avLst/>
          </a:prstGeom>
          <a:noFill/>
          <a:ln w="57150">
            <a:solidFill>
              <a:schemeClr val="accent2"/>
            </a:solidFill>
            <a:round/>
            <a:headEnd/>
            <a:tailEnd type="stealth" w="lg" len="med"/>
          </a:ln>
          <a:effectLst/>
        </p:spPr>
        <p:txBody>
          <a:bodyPr wrap="none" anchor="ctr"/>
          <a:lstStyle/>
          <a:p>
            <a:pPr>
              <a:defRPr/>
            </a:pPr>
            <a:endParaRPr lang="en-US">
              <a:latin typeface="+mj-lt"/>
              <a:ea typeface="+mn-ea"/>
              <a:cs typeface="+mn-cs"/>
            </a:endParaRPr>
          </a:p>
        </p:txBody>
      </p:sp>
      <p:sp>
        <p:nvSpPr>
          <p:cNvPr id="12" name="Line 8"/>
          <p:cNvSpPr>
            <a:spLocks noChangeShapeType="1"/>
          </p:cNvSpPr>
          <p:nvPr/>
        </p:nvSpPr>
        <p:spPr bwMode="auto">
          <a:xfrm flipV="1">
            <a:off x="2133600" y="5562600"/>
            <a:ext cx="4191000" cy="0"/>
          </a:xfrm>
          <a:prstGeom prst="line">
            <a:avLst/>
          </a:prstGeom>
          <a:noFill/>
          <a:ln w="57150">
            <a:solidFill>
              <a:schemeClr val="accent2"/>
            </a:solidFill>
            <a:round/>
            <a:headEnd/>
            <a:tailEnd type="stealth" w="lg" len="med"/>
          </a:ln>
          <a:effectLst/>
        </p:spPr>
        <p:txBody>
          <a:bodyPr wrap="none" anchor="ctr"/>
          <a:lstStyle/>
          <a:p>
            <a:pPr>
              <a:defRPr/>
            </a:pPr>
            <a:endParaRPr lang="en-US">
              <a:latin typeface="+mj-lt"/>
              <a:ea typeface="+mn-ea"/>
              <a:cs typeface="+mn-cs"/>
            </a:endParaRPr>
          </a:p>
        </p:txBody>
      </p:sp>
      <p:sp>
        <p:nvSpPr>
          <p:cNvPr id="14" name="Rectangle 87"/>
          <p:cNvSpPr>
            <a:spLocks noChangeArrowheads="1"/>
          </p:cNvSpPr>
          <p:nvPr/>
        </p:nvSpPr>
        <p:spPr bwMode="auto">
          <a:xfrm>
            <a:off x="0" y="587375"/>
            <a:ext cx="9144000" cy="519113"/>
          </a:xfrm>
          <a:prstGeom prst="rect">
            <a:avLst/>
          </a:prstGeom>
          <a:solidFill>
            <a:srgbClr val="03004A"/>
          </a:solidFill>
          <a:ln w="9525">
            <a:noFill/>
            <a:miter lim="800000"/>
            <a:headEnd/>
            <a:tailEnd/>
          </a:ln>
        </p:spPr>
        <p:txBody>
          <a:bodyPr wrap="none" anchor="ctr"/>
          <a:lstStyle/>
          <a:p>
            <a:pPr>
              <a:defRPr/>
            </a:pPr>
            <a:endParaRPr lang="en-US">
              <a:latin typeface="+mj-lt"/>
              <a:ea typeface="+mn-ea"/>
              <a:cs typeface="+mn-cs"/>
            </a:endParaRPr>
          </a:p>
        </p:txBody>
      </p:sp>
      <p:sp>
        <p:nvSpPr>
          <p:cNvPr id="15" name="Rectangle 2"/>
          <p:cNvSpPr txBox="1">
            <a:spLocks noChangeArrowheads="1"/>
          </p:cNvSpPr>
          <p:nvPr/>
        </p:nvSpPr>
        <p:spPr bwMode="auto">
          <a:xfrm>
            <a:off x="361950" y="620713"/>
            <a:ext cx="8458200" cy="762000"/>
          </a:xfrm>
          <a:prstGeom prst="rect">
            <a:avLst/>
          </a:prstGeom>
          <a:noFill/>
          <a:ln w="9525">
            <a:noFill/>
            <a:miter lim="800000"/>
            <a:headEnd/>
            <a:tailEnd/>
          </a:ln>
        </p:spPr>
        <p:txBody>
          <a:bodyPr lIns="0" tIns="0" rIns="0" bIns="0"/>
          <a:lstStyle/>
          <a:p>
            <a:pPr eaLnBrk="1" hangingPunct="1">
              <a:defRPr/>
            </a:pPr>
            <a:r>
              <a:rPr lang="en-US" sz="2600" b="1" kern="0" dirty="0">
                <a:solidFill>
                  <a:srgbClr val="FF6600"/>
                </a:solidFill>
                <a:latin typeface="+mj-lt"/>
                <a:ea typeface="ＭＳ Ｐゴシック" charset="-128"/>
                <a:cs typeface="ＭＳ Ｐゴシック" charset="-128"/>
              </a:rPr>
              <a:t>Childhood trauma &amp; stress-reactivity</a:t>
            </a:r>
          </a:p>
        </p:txBody>
      </p:sp>
      <p:sp>
        <p:nvSpPr>
          <p:cNvPr id="16" name="Rectangle 5"/>
          <p:cNvSpPr>
            <a:spLocks noChangeArrowheads="1"/>
          </p:cNvSpPr>
          <p:nvPr/>
        </p:nvSpPr>
        <p:spPr bwMode="auto">
          <a:xfrm>
            <a:off x="304800" y="6172200"/>
            <a:ext cx="8534400" cy="290513"/>
          </a:xfrm>
          <a:prstGeom prst="rect">
            <a:avLst/>
          </a:prstGeom>
          <a:solidFill>
            <a:srgbClr val="03004A"/>
          </a:solidFill>
          <a:ln w="9525">
            <a:noFill/>
            <a:miter lim="800000"/>
            <a:headEnd/>
            <a:tailEnd/>
          </a:ln>
        </p:spPr>
        <p:txBody>
          <a:bodyPr wrap="none" anchor="ctr"/>
          <a:lstStyle/>
          <a:p>
            <a:r>
              <a:rPr lang="en-US" sz="1200" b="1">
                <a:solidFill>
                  <a:schemeClr val="bg1"/>
                </a:solidFill>
              </a:rPr>
              <a:t>Faculty of Health, Medicine, and Life Sciences</a:t>
            </a:r>
            <a:endParaRPr lang="en-US"/>
          </a:p>
        </p:txBody>
      </p:sp>
      <p:sp>
        <p:nvSpPr>
          <p:cNvPr id="17" name="Text Box 8"/>
          <p:cNvSpPr txBox="1">
            <a:spLocks noChangeArrowheads="1"/>
          </p:cNvSpPr>
          <p:nvPr/>
        </p:nvSpPr>
        <p:spPr bwMode="auto">
          <a:xfrm>
            <a:off x="5181600" y="6525344"/>
            <a:ext cx="3339827" cy="276999"/>
          </a:xfrm>
          <a:prstGeom prst="rect">
            <a:avLst/>
          </a:prstGeom>
          <a:noFill/>
          <a:ln w="9525">
            <a:noFill/>
            <a:miter lim="800000"/>
            <a:headEnd/>
            <a:tailEnd/>
          </a:ln>
          <a:effectLst/>
        </p:spPr>
        <p:txBody>
          <a:bodyPr wrap="none">
            <a:spAutoFit/>
          </a:bodyPr>
          <a:lstStyle/>
          <a:p>
            <a:pPr>
              <a:defRPr/>
            </a:pPr>
            <a:r>
              <a:rPr lang="en-US" sz="1200" dirty="0">
                <a:solidFill>
                  <a:srgbClr val="000000"/>
                </a:solidFill>
                <a:latin typeface="+mj-lt"/>
                <a:ea typeface="+mn-ea"/>
                <a:cs typeface="+mn-cs"/>
              </a:rPr>
              <a:t>Glaser et al., </a:t>
            </a:r>
            <a:r>
              <a:rPr lang="en-US" sz="1200" dirty="0" err="1">
                <a:solidFill>
                  <a:srgbClr val="000000"/>
                </a:solidFill>
                <a:latin typeface="+mj-lt"/>
                <a:ea typeface="+mn-ea"/>
                <a:cs typeface="+mn-cs"/>
              </a:rPr>
              <a:t>j</a:t>
            </a:r>
            <a:r>
              <a:rPr lang="en-US" sz="1200" dirty="0">
                <a:solidFill>
                  <a:srgbClr val="000000"/>
                </a:solidFill>
                <a:latin typeface="+mj-lt"/>
                <a:ea typeface="+mn-ea"/>
                <a:cs typeface="+mn-cs"/>
              </a:rPr>
              <a:t>. Psychosomatic Med 2006</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animBg="0"/>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676400" y="4648200"/>
            <a:ext cx="6096000" cy="584200"/>
          </a:xfrm>
          <a:prstGeom prst="rect">
            <a:avLst/>
          </a:prstGeom>
          <a:noFill/>
          <a:ln w="9525">
            <a:noFill/>
            <a:miter lim="800000"/>
            <a:headEnd/>
            <a:tailEnd/>
          </a:ln>
          <a:effectLst/>
        </p:spPr>
        <p:txBody>
          <a:bodyPr>
            <a:spAutoFit/>
          </a:bodyPr>
          <a:lstStyle/>
          <a:p>
            <a:pPr algn="ctr">
              <a:defRPr/>
            </a:pPr>
            <a:endParaRPr lang="en-US">
              <a:latin typeface="+mj-lt"/>
              <a:ea typeface="+mn-ea"/>
              <a:cs typeface="+mn-cs"/>
            </a:endParaRPr>
          </a:p>
        </p:txBody>
      </p:sp>
      <p:sp>
        <p:nvSpPr>
          <p:cNvPr id="24580" name="Text Box 4"/>
          <p:cNvSpPr txBox="1">
            <a:spLocks noChangeArrowheads="1"/>
          </p:cNvSpPr>
          <p:nvPr/>
        </p:nvSpPr>
        <p:spPr bwMode="auto">
          <a:xfrm>
            <a:off x="2024063" y="1295400"/>
            <a:ext cx="5289550" cy="461963"/>
          </a:xfrm>
          <a:prstGeom prst="rect">
            <a:avLst/>
          </a:prstGeom>
          <a:noFill/>
          <a:ln w="9525">
            <a:noFill/>
            <a:miter lim="800000"/>
            <a:headEnd/>
            <a:tailEnd/>
          </a:ln>
          <a:effectLst/>
        </p:spPr>
        <p:txBody>
          <a:bodyPr wrap="none">
            <a:spAutoFit/>
          </a:bodyPr>
          <a:lstStyle/>
          <a:p>
            <a:pPr algn="ctr">
              <a:defRPr/>
            </a:pPr>
            <a:r>
              <a:rPr lang="en-US" sz="2400" b="1" dirty="0">
                <a:latin typeface="+mj-lt"/>
                <a:ea typeface="+mn-ea"/>
                <a:cs typeface="+mn-cs"/>
              </a:rPr>
              <a:t>In 58 patients with psychosis</a:t>
            </a:r>
          </a:p>
        </p:txBody>
      </p:sp>
      <p:sp>
        <p:nvSpPr>
          <p:cNvPr id="24581" name="Text Box 5"/>
          <p:cNvSpPr txBox="1">
            <a:spLocks noChangeArrowheads="1"/>
          </p:cNvSpPr>
          <p:nvPr/>
        </p:nvSpPr>
        <p:spPr bwMode="auto">
          <a:xfrm>
            <a:off x="5943600" y="4267200"/>
            <a:ext cx="2819400" cy="1831975"/>
          </a:xfrm>
          <a:prstGeom prst="rect">
            <a:avLst/>
          </a:prstGeom>
          <a:noFill/>
          <a:ln w="12700">
            <a:solidFill>
              <a:schemeClr val="accent2"/>
            </a:solidFill>
            <a:miter lim="800000"/>
            <a:headEnd/>
            <a:tailEnd/>
          </a:ln>
          <a:effectLst/>
        </p:spPr>
        <p:txBody>
          <a:bodyPr>
            <a:spAutoFit/>
          </a:bodyPr>
          <a:lstStyle/>
          <a:p>
            <a:pPr>
              <a:spcBef>
                <a:spcPct val="50000"/>
              </a:spcBef>
              <a:buClr>
                <a:schemeClr val="accent2"/>
              </a:buClr>
              <a:buFont typeface="Wingdings" charset="2"/>
              <a:buChar char="v"/>
              <a:defRPr/>
            </a:pPr>
            <a:r>
              <a:rPr lang="en-US">
                <a:latin typeface="+mj-lt"/>
                <a:ea typeface="+mn-ea"/>
                <a:cs typeface="+mn-cs"/>
              </a:rPr>
              <a:t> </a:t>
            </a:r>
            <a:r>
              <a:rPr lang="en-US" sz="1800">
                <a:latin typeface="+mj-lt"/>
                <a:ea typeface="+mn-ea"/>
                <a:cs typeface="+mn-cs"/>
              </a:rPr>
              <a:t>Sexual abuse</a:t>
            </a:r>
          </a:p>
          <a:p>
            <a:pPr>
              <a:spcBef>
                <a:spcPct val="50000"/>
              </a:spcBef>
              <a:buClr>
                <a:schemeClr val="accent2"/>
              </a:buClr>
              <a:buFont typeface="Wingdings" charset="2"/>
              <a:buChar char="v"/>
              <a:defRPr/>
            </a:pPr>
            <a:r>
              <a:rPr lang="en-US" sz="1800">
                <a:latin typeface="+mj-lt"/>
                <a:ea typeface="+mn-ea"/>
                <a:cs typeface="+mn-cs"/>
              </a:rPr>
              <a:t> Physical abuse</a:t>
            </a:r>
          </a:p>
          <a:p>
            <a:pPr>
              <a:spcBef>
                <a:spcPct val="50000"/>
              </a:spcBef>
              <a:buClr>
                <a:schemeClr val="accent2"/>
              </a:buClr>
              <a:buFont typeface="Wingdings" charset="2"/>
              <a:buChar char="v"/>
              <a:defRPr/>
            </a:pPr>
            <a:r>
              <a:rPr lang="en-US" sz="1800">
                <a:latin typeface="+mj-lt"/>
                <a:ea typeface="+mn-ea"/>
                <a:cs typeface="+mn-cs"/>
              </a:rPr>
              <a:t> Psychological abuse</a:t>
            </a:r>
          </a:p>
          <a:p>
            <a:pPr>
              <a:spcBef>
                <a:spcPct val="50000"/>
              </a:spcBef>
              <a:buClr>
                <a:schemeClr val="accent2"/>
              </a:buClr>
              <a:buFont typeface="Wingdings" charset="2"/>
              <a:buChar char="v"/>
              <a:defRPr/>
            </a:pPr>
            <a:r>
              <a:rPr lang="en-US" sz="1800">
                <a:latin typeface="+mj-lt"/>
                <a:ea typeface="+mn-ea"/>
                <a:cs typeface="+mn-cs"/>
              </a:rPr>
              <a:t> Emotional neglect</a:t>
            </a:r>
          </a:p>
        </p:txBody>
      </p:sp>
      <p:sp>
        <p:nvSpPr>
          <p:cNvPr id="24582" name="Rectangle 6"/>
          <p:cNvSpPr>
            <a:spLocks noChangeArrowheads="1"/>
          </p:cNvSpPr>
          <p:nvPr/>
        </p:nvSpPr>
        <p:spPr bwMode="auto">
          <a:xfrm>
            <a:off x="6629400" y="4876800"/>
            <a:ext cx="184150" cy="584200"/>
          </a:xfrm>
          <a:prstGeom prst="rect">
            <a:avLst/>
          </a:prstGeom>
          <a:noFill/>
          <a:ln w="9525">
            <a:noFill/>
            <a:miter lim="800000"/>
            <a:headEnd/>
            <a:tailEnd/>
          </a:ln>
          <a:effectLst/>
        </p:spPr>
        <p:txBody>
          <a:bodyPr wrap="none">
            <a:spAutoFit/>
          </a:bodyPr>
          <a:lstStyle/>
          <a:p>
            <a:pPr>
              <a:defRPr/>
            </a:pPr>
            <a:endParaRPr lang="en-US">
              <a:latin typeface="+mj-lt"/>
              <a:ea typeface="+mn-ea"/>
              <a:cs typeface="+mn-cs"/>
            </a:endParaRPr>
          </a:p>
        </p:txBody>
      </p:sp>
      <p:sp>
        <p:nvSpPr>
          <p:cNvPr id="24585" name="Oval 9"/>
          <p:cNvSpPr>
            <a:spLocks noChangeAspect="1" noChangeArrowheads="1"/>
          </p:cNvSpPr>
          <p:nvPr/>
        </p:nvSpPr>
        <p:spPr bwMode="auto">
          <a:xfrm>
            <a:off x="457200" y="1981200"/>
            <a:ext cx="3048000" cy="1281113"/>
          </a:xfrm>
          <a:prstGeom prst="ellipse">
            <a:avLst/>
          </a:prstGeom>
          <a:solidFill>
            <a:schemeClr val="accent2">
              <a:alpha val="35001"/>
            </a:schemeClr>
          </a:solidFill>
          <a:ln w="38100">
            <a:solidFill>
              <a:schemeClr val="accent2"/>
            </a:solidFill>
            <a:round/>
            <a:headEnd/>
            <a:tailEnd/>
          </a:ln>
          <a:effectLst/>
        </p:spPr>
        <p:txBody>
          <a:bodyPr wrap="none" anchor="ctr"/>
          <a:lstStyle/>
          <a:p>
            <a:pPr algn="ctr"/>
            <a:r>
              <a:rPr lang="en-US" b="1"/>
              <a:t>Daily stress</a:t>
            </a:r>
            <a:endParaRPr lang="en-US"/>
          </a:p>
        </p:txBody>
      </p:sp>
      <p:sp>
        <p:nvSpPr>
          <p:cNvPr id="24586" name="Oval 10"/>
          <p:cNvSpPr>
            <a:spLocks noChangeAspect="1" noChangeArrowheads="1"/>
          </p:cNvSpPr>
          <p:nvPr/>
        </p:nvSpPr>
        <p:spPr bwMode="auto">
          <a:xfrm>
            <a:off x="5181600" y="1905000"/>
            <a:ext cx="3048000" cy="1281113"/>
          </a:xfrm>
          <a:prstGeom prst="ellipse">
            <a:avLst/>
          </a:prstGeom>
          <a:solidFill>
            <a:schemeClr val="accent1"/>
          </a:solidFill>
          <a:ln w="38100">
            <a:solidFill>
              <a:schemeClr val="accent2"/>
            </a:solidFill>
            <a:round/>
            <a:headEnd/>
            <a:tailEnd/>
          </a:ln>
          <a:effectLst/>
        </p:spPr>
        <p:txBody>
          <a:bodyPr wrap="none" anchor="ctr"/>
          <a:lstStyle/>
          <a:p>
            <a:pPr algn="ctr"/>
            <a:r>
              <a:rPr lang="en-US" sz="3600" b="1"/>
              <a:t>Mood</a:t>
            </a:r>
            <a:endParaRPr lang="en-US"/>
          </a:p>
        </p:txBody>
      </p:sp>
      <p:sp>
        <p:nvSpPr>
          <p:cNvPr id="24588" name="Text Box 12"/>
          <p:cNvSpPr txBox="1">
            <a:spLocks noChangeAspect="1" noChangeArrowheads="1"/>
          </p:cNvSpPr>
          <p:nvPr/>
        </p:nvSpPr>
        <p:spPr bwMode="auto">
          <a:xfrm>
            <a:off x="3200400" y="4273352"/>
            <a:ext cx="2162175" cy="646112"/>
          </a:xfrm>
          <a:prstGeom prst="rect">
            <a:avLst/>
          </a:prstGeom>
          <a:noFill/>
          <a:ln w="9525">
            <a:noFill/>
            <a:miter lim="800000"/>
            <a:headEnd/>
            <a:tailEnd/>
          </a:ln>
          <a:effectLst/>
        </p:spPr>
        <p:txBody>
          <a:bodyPr wrap="none">
            <a:spAutoFit/>
          </a:bodyPr>
          <a:lstStyle/>
          <a:p>
            <a:pPr algn="ctr">
              <a:defRPr/>
            </a:pPr>
            <a:r>
              <a:rPr lang="en-US" sz="3600" b="1" dirty="0">
                <a:latin typeface="+mj-lt"/>
                <a:ea typeface="+mn-ea"/>
                <a:cs typeface="+mn-cs"/>
              </a:rPr>
              <a:t>Trauma</a:t>
            </a:r>
          </a:p>
        </p:txBody>
      </p:sp>
      <p:sp>
        <p:nvSpPr>
          <p:cNvPr id="24589" name="Oval 13"/>
          <p:cNvSpPr>
            <a:spLocks noChangeAspect="1" noChangeArrowheads="1"/>
          </p:cNvSpPr>
          <p:nvPr/>
        </p:nvSpPr>
        <p:spPr bwMode="auto">
          <a:xfrm>
            <a:off x="2743200" y="4005064"/>
            <a:ext cx="3048000" cy="1281113"/>
          </a:xfrm>
          <a:prstGeom prst="ellipse">
            <a:avLst/>
          </a:prstGeom>
          <a:noFill/>
          <a:ln w="38100">
            <a:solidFill>
              <a:schemeClr val="accent2"/>
            </a:solidFill>
            <a:round/>
            <a:headEnd/>
            <a:tailEnd/>
          </a:ln>
          <a:effectLst/>
        </p:spPr>
        <p:txBody>
          <a:bodyPr wrap="none" anchor="ctr"/>
          <a:lstStyle/>
          <a:p>
            <a:pPr algn="ctr">
              <a:defRPr/>
            </a:pPr>
            <a:endParaRPr lang="en-US">
              <a:latin typeface="+mj-lt"/>
              <a:ea typeface="+mn-ea"/>
              <a:cs typeface="+mn-cs"/>
            </a:endParaRPr>
          </a:p>
        </p:txBody>
      </p:sp>
      <p:sp>
        <p:nvSpPr>
          <p:cNvPr id="14" name="Rectangle 87"/>
          <p:cNvSpPr>
            <a:spLocks noChangeArrowheads="1"/>
          </p:cNvSpPr>
          <p:nvPr/>
        </p:nvSpPr>
        <p:spPr bwMode="auto">
          <a:xfrm>
            <a:off x="0" y="587375"/>
            <a:ext cx="9144000" cy="519113"/>
          </a:xfrm>
          <a:prstGeom prst="rect">
            <a:avLst/>
          </a:prstGeom>
          <a:solidFill>
            <a:srgbClr val="03004A"/>
          </a:solidFill>
          <a:ln w="9525">
            <a:noFill/>
            <a:miter lim="800000"/>
            <a:headEnd/>
            <a:tailEnd/>
          </a:ln>
        </p:spPr>
        <p:txBody>
          <a:bodyPr wrap="none" anchor="ctr"/>
          <a:lstStyle/>
          <a:p>
            <a:pPr>
              <a:defRPr/>
            </a:pPr>
            <a:endParaRPr lang="en-US">
              <a:latin typeface="+mj-lt"/>
              <a:ea typeface="+mn-ea"/>
              <a:cs typeface="+mn-cs"/>
            </a:endParaRPr>
          </a:p>
        </p:txBody>
      </p:sp>
      <p:sp>
        <p:nvSpPr>
          <p:cNvPr id="15" name="Rectangle 2"/>
          <p:cNvSpPr txBox="1">
            <a:spLocks noChangeArrowheads="1"/>
          </p:cNvSpPr>
          <p:nvPr/>
        </p:nvSpPr>
        <p:spPr bwMode="auto">
          <a:xfrm>
            <a:off x="361950" y="620713"/>
            <a:ext cx="8458200" cy="762000"/>
          </a:xfrm>
          <a:prstGeom prst="rect">
            <a:avLst/>
          </a:prstGeom>
          <a:noFill/>
          <a:ln w="9525">
            <a:noFill/>
            <a:miter lim="800000"/>
            <a:headEnd/>
            <a:tailEnd/>
          </a:ln>
        </p:spPr>
        <p:txBody>
          <a:bodyPr lIns="0" tIns="0" rIns="0" bIns="0"/>
          <a:lstStyle/>
          <a:p>
            <a:pPr eaLnBrk="1" hangingPunct="1">
              <a:defRPr/>
            </a:pPr>
            <a:r>
              <a:rPr lang="en-US" sz="2600" b="1" kern="0" dirty="0">
                <a:solidFill>
                  <a:srgbClr val="FF6600"/>
                </a:solidFill>
                <a:latin typeface="+mj-lt"/>
                <a:ea typeface="ＭＳ Ｐゴシック" charset="-128"/>
                <a:cs typeface="ＭＳ Ｐゴシック" charset="-128"/>
              </a:rPr>
              <a:t>Childhood trauma &amp; stress-reactivity</a:t>
            </a:r>
          </a:p>
        </p:txBody>
      </p:sp>
      <p:sp>
        <p:nvSpPr>
          <p:cNvPr id="16" name="Rectangle 5"/>
          <p:cNvSpPr>
            <a:spLocks noChangeArrowheads="1"/>
          </p:cNvSpPr>
          <p:nvPr/>
        </p:nvSpPr>
        <p:spPr bwMode="auto">
          <a:xfrm>
            <a:off x="304800" y="6172200"/>
            <a:ext cx="8534400" cy="290513"/>
          </a:xfrm>
          <a:prstGeom prst="rect">
            <a:avLst/>
          </a:prstGeom>
          <a:solidFill>
            <a:srgbClr val="03004A"/>
          </a:solidFill>
          <a:ln w="9525">
            <a:noFill/>
            <a:miter lim="800000"/>
            <a:headEnd/>
            <a:tailEnd/>
          </a:ln>
        </p:spPr>
        <p:txBody>
          <a:bodyPr wrap="none" anchor="ctr"/>
          <a:lstStyle/>
          <a:p>
            <a:r>
              <a:rPr lang="en-US" sz="1200" b="1">
                <a:solidFill>
                  <a:schemeClr val="bg1"/>
                </a:solidFill>
              </a:rPr>
              <a:t>Faculty of Health, Medicine, and Life Sciences</a:t>
            </a:r>
            <a:endParaRPr lang="en-US"/>
          </a:p>
        </p:txBody>
      </p:sp>
      <p:sp>
        <p:nvSpPr>
          <p:cNvPr id="18" name="Right Arrow 17"/>
          <p:cNvSpPr/>
          <p:nvPr/>
        </p:nvSpPr>
        <p:spPr bwMode="auto">
          <a:xfrm>
            <a:off x="3851920" y="2420888"/>
            <a:ext cx="1008112" cy="360040"/>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19" name="Right Arrow 18"/>
          <p:cNvSpPr/>
          <p:nvPr/>
        </p:nvSpPr>
        <p:spPr bwMode="auto">
          <a:xfrm rot="16200000">
            <a:off x="3815916" y="3104964"/>
            <a:ext cx="1008112" cy="360040"/>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96259" name="Rectangle 3"/>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6260" name="Text Box 4"/>
          <p:cNvSpPr txBox="1">
            <a:spLocks noChangeArrowheads="1"/>
          </p:cNvSpPr>
          <p:nvPr/>
        </p:nvSpPr>
        <p:spPr bwMode="auto">
          <a:xfrm>
            <a:off x="457200" y="565150"/>
            <a:ext cx="8264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400" b="1">
                <a:solidFill>
                  <a:srgbClr val="E25132"/>
                </a:solidFill>
              </a:rPr>
              <a:t>Childhood trauma &amp; emotional stressreactivity</a:t>
            </a:r>
            <a:endParaRPr lang="en-US" sz="2400">
              <a:solidFill>
                <a:schemeClr val="tx1"/>
              </a:solidFill>
              <a:latin typeface="Comic Sans MS" charset="0"/>
            </a:endParaRPr>
          </a:p>
        </p:txBody>
      </p:sp>
      <p:sp>
        <p:nvSpPr>
          <p:cNvPr id="96261"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graphicFrame>
        <p:nvGraphicFramePr>
          <p:cNvPr id="10" name="Object 2"/>
          <p:cNvGraphicFramePr>
            <a:graphicFrameLocks noChangeAspect="1"/>
          </p:cNvGraphicFramePr>
          <p:nvPr/>
        </p:nvGraphicFramePr>
        <p:xfrm>
          <a:off x="1143000" y="1600200"/>
          <a:ext cx="7772400" cy="4113213"/>
        </p:xfrm>
        <a:graphic>
          <a:graphicData uri="http://schemas.openxmlformats.org/drawingml/2006/chart">
            <c:chart xmlns:c="http://schemas.openxmlformats.org/drawingml/2006/chart" xmlns:r="http://schemas.openxmlformats.org/officeDocument/2006/relationships" r:id="rId3"/>
          </a:graphicData>
        </a:graphic>
      </p:graphicFrame>
      <p:sp>
        <p:nvSpPr>
          <p:cNvPr id="96263" name="Text Box 8"/>
          <p:cNvSpPr txBox="1">
            <a:spLocks noChangeArrowheads="1"/>
          </p:cNvSpPr>
          <p:nvPr/>
        </p:nvSpPr>
        <p:spPr bwMode="auto">
          <a:xfrm>
            <a:off x="3429000" y="5562600"/>
            <a:ext cx="148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400" b="1">
                <a:solidFill>
                  <a:schemeClr val="tx2"/>
                </a:solidFill>
              </a:rPr>
              <a:t>STRESS</a:t>
            </a:r>
            <a:endParaRPr lang="en-US" sz="2400">
              <a:solidFill>
                <a:schemeClr val="tx2"/>
              </a:solidFill>
              <a:latin typeface="Comic Sans MS" charset="0"/>
            </a:endParaRPr>
          </a:p>
        </p:txBody>
      </p:sp>
      <p:sp>
        <p:nvSpPr>
          <p:cNvPr id="96264" name="Text Box 9"/>
          <p:cNvSpPr txBox="1">
            <a:spLocks noChangeArrowheads="1"/>
          </p:cNvSpPr>
          <p:nvPr/>
        </p:nvSpPr>
        <p:spPr bwMode="auto">
          <a:xfrm>
            <a:off x="609600" y="1600200"/>
            <a:ext cx="679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400" b="1">
                <a:solidFill>
                  <a:schemeClr val="tx2"/>
                </a:solidFill>
              </a:rPr>
              <a:t>NA</a:t>
            </a:r>
            <a:endParaRPr lang="en-US" sz="2400">
              <a:solidFill>
                <a:schemeClr val="tx1"/>
              </a:solidFill>
            </a:endParaRPr>
          </a:p>
        </p:txBody>
      </p:sp>
      <p:sp>
        <p:nvSpPr>
          <p:cNvPr id="96265" name="Text Box 11"/>
          <p:cNvSpPr txBox="1">
            <a:spLocks noChangeArrowheads="1"/>
          </p:cNvSpPr>
          <p:nvPr/>
        </p:nvSpPr>
        <p:spPr bwMode="auto">
          <a:xfrm>
            <a:off x="5796136" y="6505401"/>
            <a:ext cx="32443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dirty="0" err="1">
                <a:solidFill>
                  <a:srgbClr val="000000"/>
                </a:solidFill>
              </a:rPr>
              <a:t>Lardinois</a:t>
            </a:r>
            <a:r>
              <a:rPr lang="en-US" sz="1200" dirty="0">
                <a:solidFill>
                  <a:srgbClr val="000000"/>
                </a:solidFill>
              </a:rPr>
              <a:t> et al, </a:t>
            </a:r>
            <a:r>
              <a:rPr lang="en-US" sz="1200" dirty="0" err="1" smtClean="0">
                <a:solidFill>
                  <a:srgbClr val="000000"/>
                </a:solidFill>
              </a:rPr>
              <a:t>Acta</a:t>
            </a:r>
            <a:r>
              <a:rPr lang="en-US" sz="1200" dirty="0" smtClean="0">
                <a:solidFill>
                  <a:srgbClr val="000000"/>
                </a:solidFill>
              </a:rPr>
              <a:t> Psych </a:t>
            </a:r>
            <a:r>
              <a:rPr lang="en-US" sz="1200" dirty="0" err="1" smtClean="0">
                <a:solidFill>
                  <a:srgbClr val="000000"/>
                </a:solidFill>
              </a:rPr>
              <a:t>Scand</a:t>
            </a:r>
            <a:r>
              <a:rPr lang="en-US" sz="1200" dirty="0" smtClean="0">
                <a:solidFill>
                  <a:srgbClr val="000000"/>
                </a:solidFill>
              </a:rPr>
              <a:t>, </a:t>
            </a:r>
            <a:r>
              <a:rPr lang="en-US" sz="1200" dirty="0">
                <a:solidFill>
                  <a:srgbClr val="000000"/>
                </a:solidFill>
              </a:rPr>
              <a:t>2010</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animBg="0"/>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ChangeArrowheads="1"/>
          </p:cNvSpPr>
          <p:nvPr/>
        </p:nvSpPr>
        <p:spPr bwMode="auto">
          <a:xfrm>
            <a:off x="2514600" y="2590800"/>
            <a:ext cx="6019800" cy="3124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8307" name="Text Box 6"/>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98308" name="Rectangle 7"/>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8309" name="Text Box 8"/>
          <p:cNvSpPr txBox="1">
            <a:spLocks noChangeArrowheads="1"/>
          </p:cNvSpPr>
          <p:nvPr/>
        </p:nvSpPr>
        <p:spPr bwMode="auto">
          <a:xfrm>
            <a:off x="457200" y="565150"/>
            <a:ext cx="8315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400" b="1">
                <a:solidFill>
                  <a:srgbClr val="E25132"/>
                </a:solidFill>
              </a:rPr>
              <a:t>Childhood trauma &amp; psychotic stress-reactivity</a:t>
            </a:r>
            <a:endParaRPr lang="en-US" sz="2400">
              <a:solidFill>
                <a:schemeClr val="tx1"/>
              </a:solidFill>
              <a:latin typeface="Comic Sans MS" charset="0"/>
            </a:endParaRPr>
          </a:p>
        </p:txBody>
      </p:sp>
      <p:sp>
        <p:nvSpPr>
          <p:cNvPr id="98310" name="Rectangle 9"/>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98311" name="Text Box 11"/>
          <p:cNvSpPr txBox="1">
            <a:spLocks noChangeArrowheads="1"/>
          </p:cNvSpPr>
          <p:nvPr/>
        </p:nvSpPr>
        <p:spPr bwMode="auto">
          <a:xfrm>
            <a:off x="3124200" y="5751513"/>
            <a:ext cx="127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000" b="1">
                <a:solidFill>
                  <a:schemeClr val="tx2"/>
                </a:solidFill>
              </a:rPr>
              <a:t>STRESS</a:t>
            </a:r>
            <a:endParaRPr lang="en-US" sz="2000">
              <a:solidFill>
                <a:schemeClr val="tx2"/>
              </a:solidFill>
            </a:endParaRPr>
          </a:p>
        </p:txBody>
      </p:sp>
      <p:sp>
        <p:nvSpPr>
          <p:cNvPr id="98312" name="Text Box 12"/>
          <p:cNvSpPr txBox="1">
            <a:spLocks noChangeArrowheads="1"/>
          </p:cNvSpPr>
          <p:nvPr/>
        </p:nvSpPr>
        <p:spPr bwMode="auto">
          <a:xfrm>
            <a:off x="228600" y="1600200"/>
            <a:ext cx="1509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000" b="1">
                <a:solidFill>
                  <a:schemeClr val="tx2"/>
                </a:solidFill>
              </a:rPr>
              <a:t>Psychose</a:t>
            </a:r>
            <a:endParaRPr lang="en-US" sz="2000">
              <a:solidFill>
                <a:schemeClr val="tx1"/>
              </a:solidFill>
            </a:endParaRPr>
          </a:p>
        </p:txBody>
      </p:sp>
      <p:graphicFrame>
        <p:nvGraphicFramePr>
          <p:cNvPr id="11" name="Object 2"/>
          <p:cNvGraphicFramePr>
            <a:graphicFrameLocks noChangeAspect="1"/>
          </p:cNvGraphicFramePr>
          <p:nvPr/>
        </p:nvGraphicFramePr>
        <p:xfrm>
          <a:off x="1066800" y="1828800"/>
          <a:ext cx="7772400" cy="411321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11"/>
          <p:cNvSpPr txBox="1">
            <a:spLocks noChangeArrowheads="1"/>
          </p:cNvSpPr>
          <p:nvPr/>
        </p:nvSpPr>
        <p:spPr bwMode="auto">
          <a:xfrm>
            <a:off x="5796136" y="6505401"/>
            <a:ext cx="32443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200" dirty="0" err="1">
                <a:solidFill>
                  <a:srgbClr val="000000"/>
                </a:solidFill>
              </a:rPr>
              <a:t>Lardinois</a:t>
            </a:r>
            <a:r>
              <a:rPr lang="en-US" sz="1200" dirty="0">
                <a:solidFill>
                  <a:srgbClr val="000000"/>
                </a:solidFill>
              </a:rPr>
              <a:t> et al, </a:t>
            </a:r>
            <a:r>
              <a:rPr lang="en-US" sz="1200" dirty="0" err="1" smtClean="0">
                <a:solidFill>
                  <a:srgbClr val="000000"/>
                </a:solidFill>
              </a:rPr>
              <a:t>Acta</a:t>
            </a:r>
            <a:r>
              <a:rPr lang="en-US" sz="1200" dirty="0" smtClean="0">
                <a:solidFill>
                  <a:srgbClr val="000000"/>
                </a:solidFill>
              </a:rPr>
              <a:t> Psych </a:t>
            </a:r>
            <a:r>
              <a:rPr lang="en-US" sz="1200" dirty="0" err="1" smtClean="0">
                <a:solidFill>
                  <a:srgbClr val="000000"/>
                </a:solidFill>
              </a:rPr>
              <a:t>Scand</a:t>
            </a:r>
            <a:r>
              <a:rPr lang="en-US" sz="1200" dirty="0" smtClean="0">
                <a:solidFill>
                  <a:srgbClr val="000000"/>
                </a:solidFill>
              </a:rPr>
              <a:t>, </a:t>
            </a:r>
            <a:r>
              <a:rPr lang="en-US" sz="1200" dirty="0">
                <a:solidFill>
                  <a:srgbClr val="000000"/>
                </a:solidFill>
              </a:rPr>
              <a:t>2010</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animBg="0"/>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676400" y="4648200"/>
            <a:ext cx="6096000" cy="584200"/>
          </a:xfrm>
          <a:prstGeom prst="rect">
            <a:avLst/>
          </a:prstGeom>
          <a:noFill/>
          <a:ln w="9525">
            <a:noFill/>
            <a:miter lim="800000"/>
            <a:headEnd/>
            <a:tailEnd/>
          </a:ln>
        </p:spPr>
        <p:txBody>
          <a:bodyPr>
            <a:spAutoFit/>
          </a:bodyPr>
          <a:lstStyle/>
          <a:p>
            <a:pPr algn="ctr">
              <a:defRPr/>
            </a:pPr>
            <a:endParaRPr lang="en-US">
              <a:latin typeface="+mj-lt"/>
              <a:ea typeface="+mn-ea"/>
              <a:cs typeface="+mn-cs"/>
            </a:endParaRPr>
          </a:p>
        </p:txBody>
      </p:sp>
      <p:sp>
        <p:nvSpPr>
          <p:cNvPr id="81923" name="Oval 3"/>
          <p:cNvSpPr>
            <a:spLocks noChangeArrowheads="1"/>
          </p:cNvSpPr>
          <p:nvPr/>
        </p:nvSpPr>
        <p:spPr bwMode="auto">
          <a:xfrm>
            <a:off x="323528" y="1556792"/>
            <a:ext cx="3810000" cy="1600200"/>
          </a:xfrm>
          <a:prstGeom prst="ellipse">
            <a:avLst/>
          </a:prstGeom>
          <a:solidFill>
            <a:schemeClr val="accent2">
              <a:alpha val="32941"/>
            </a:schemeClr>
          </a:solidFill>
          <a:ln w="38100">
            <a:solidFill>
              <a:schemeClr val="accent2"/>
            </a:solidFill>
            <a:round/>
            <a:headEnd/>
            <a:tailEnd/>
          </a:ln>
        </p:spPr>
        <p:txBody>
          <a:bodyPr wrap="none" anchor="ctr"/>
          <a:lstStyle/>
          <a:p>
            <a:pPr algn="ctr"/>
            <a:r>
              <a:rPr lang="en-US" b="1"/>
              <a:t>Daily stress</a:t>
            </a:r>
            <a:endParaRPr lang="en-US"/>
          </a:p>
        </p:txBody>
      </p:sp>
      <p:sp>
        <p:nvSpPr>
          <p:cNvPr id="81924" name="Oval 4"/>
          <p:cNvSpPr>
            <a:spLocks noChangeArrowheads="1"/>
          </p:cNvSpPr>
          <p:nvPr/>
        </p:nvSpPr>
        <p:spPr bwMode="auto">
          <a:xfrm>
            <a:off x="4860032" y="1556792"/>
            <a:ext cx="3810000" cy="1600200"/>
          </a:xfrm>
          <a:prstGeom prst="ellipse">
            <a:avLst/>
          </a:prstGeom>
          <a:solidFill>
            <a:schemeClr val="accent1"/>
          </a:solidFill>
          <a:ln w="38100">
            <a:solidFill>
              <a:schemeClr val="accent2"/>
            </a:solidFill>
            <a:round/>
            <a:headEnd/>
            <a:tailEnd/>
          </a:ln>
        </p:spPr>
        <p:txBody>
          <a:bodyPr wrap="none" anchor="ctr"/>
          <a:lstStyle/>
          <a:p>
            <a:pPr algn="ctr"/>
            <a:r>
              <a:rPr lang="en-US" sz="3600" b="1"/>
              <a:t>Mood</a:t>
            </a:r>
            <a:endParaRPr lang="en-US"/>
          </a:p>
        </p:txBody>
      </p:sp>
      <p:sp>
        <p:nvSpPr>
          <p:cNvPr id="81926" name="Text Box 7"/>
          <p:cNvSpPr txBox="1">
            <a:spLocks noChangeArrowheads="1"/>
          </p:cNvSpPr>
          <p:nvPr/>
        </p:nvSpPr>
        <p:spPr bwMode="auto">
          <a:xfrm>
            <a:off x="3131840" y="4509120"/>
            <a:ext cx="3022600" cy="646113"/>
          </a:xfrm>
          <a:prstGeom prst="rect">
            <a:avLst/>
          </a:prstGeom>
          <a:noFill/>
          <a:ln w="9525">
            <a:noFill/>
            <a:miter lim="800000"/>
            <a:headEnd/>
            <a:tailEnd/>
          </a:ln>
        </p:spPr>
        <p:txBody>
          <a:bodyPr wrap="none">
            <a:spAutoFit/>
          </a:bodyPr>
          <a:lstStyle/>
          <a:p>
            <a:pPr algn="ctr">
              <a:defRPr/>
            </a:pPr>
            <a:r>
              <a:rPr lang="en-US" sz="3600" b="1" dirty="0">
                <a:latin typeface="+mj-lt"/>
                <a:ea typeface="+mn-ea"/>
                <a:cs typeface="+mn-cs"/>
              </a:rPr>
              <a:t>Life events</a:t>
            </a:r>
          </a:p>
        </p:txBody>
      </p:sp>
      <p:sp>
        <p:nvSpPr>
          <p:cNvPr id="81927" name="Oval 8"/>
          <p:cNvSpPr>
            <a:spLocks noChangeArrowheads="1"/>
          </p:cNvSpPr>
          <p:nvPr/>
        </p:nvSpPr>
        <p:spPr bwMode="auto">
          <a:xfrm>
            <a:off x="2699792" y="4005064"/>
            <a:ext cx="3810000" cy="1600200"/>
          </a:xfrm>
          <a:prstGeom prst="ellipse">
            <a:avLst/>
          </a:prstGeom>
          <a:noFill/>
          <a:ln w="38100">
            <a:solidFill>
              <a:schemeClr val="accent2"/>
            </a:solidFill>
            <a:round/>
            <a:headEnd/>
            <a:tailEnd/>
          </a:ln>
        </p:spPr>
        <p:txBody>
          <a:bodyPr wrap="none" anchor="ctr"/>
          <a:lstStyle/>
          <a:p>
            <a:pPr algn="ctr">
              <a:defRPr/>
            </a:pPr>
            <a:endParaRPr lang="en-US">
              <a:latin typeface="+mj-lt"/>
              <a:ea typeface="+mn-ea"/>
              <a:cs typeface="+mn-cs"/>
            </a:endParaRPr>
          </a:p>
        </p:txBody>
      </p:sp>
      <p:sp>
        <p:nvSpPr>
          <p:cNvPr id="81928" name="Rectangle 87"/>
          <p:cNvSpPr>
            <a:spLocks noChangeArrowheads="1"/>
          </p:cNvSpPr>
          <p:nvPr/>
        </p:nvSpPr>
        <p:spPr bwMode="auto">
          <a:xfrm>
            <a:off x="0" y="587375"/>
            <a:ext cx="9144000" cy="519113"/>
          </a:xfrm>
          <a:prstGeom prst="rect">
            <a:avLst/>
          </a:prstGeom>
          <a:solidFill>
            <a:srgbClr val="03004A"/>
          </a:solidFill>
          <a:ln w="9525">
            <a:noFill/>
            <a:miter lim="800000"/>
            <a:headEnd/>
            <a:tailEnd/>
          </a:ln>
        </p:spPr>
        <p:txBody>
          <a:bodyPr wrap="none" anchor="ctr"/>
          <a:lstStyle/>
          <a:p>
            <a:pPr>
              <a:defRPr/>
            </a:pPr>
            <a:endParaRPr lang="en-US">
              <a:latin typeface="+mj-lt"/>
              <a:ea typeface="+mn-ea"/>
              <a:cs typeface="+mn-cs"/>
            </a:endParaRPr>
          </a:p>
        </p:txBody>
      </p:sp>
      <p:sp>
        <p:nvSpPr>
          <p:cNvPr id="12" name="Rectangle 2"/>
          <p:cNvSpPr txBox="1">
            <a:spLocks noChangeArrowheads="1"/>
          </p:cNvSpPr>
          <p:nvPr/>
        </p:nvSpPr>
        <p:spPr bwMode="auto">
          <a:xfrm>
            <a:off x="361950" y="620713"/>
            <a:ext cx="8458200" cy="762000"/>
          </a:xfrm>
          <a:prstGeom prst="rect">
            <a:avLst/>
          </a:prstGeom>
          <a:noFill/>
          <a:ln w="9525">
            <a:noFill/>
            <a:miter lim="800000"/>
            <a:headEnd/>
            <a:tailEnd/>
          </a:ln>
        </p:spPr>
        <p:txBody>
          <a:bodyPr lIns="0" tIns="0" rIns="0" bIns="0"/>
          <a:lstStyle/>
          <a:p>
            <a:pPr eaLnBrk="1" hangingPunct="1">
              <a:defRPr/>
            </a:pPr>
            <a:r>
              <a:rPr lang="en-US" sz="2600" b="1" kern="0" dirty="0">
                <a:solidFill>
                  <a:srgbClr val="FF6600"/>
                </a:solidFill>
                <a:latin typeface="+mj-lt"/>
                <a:ea typeface="ＭＳ Ｐゴシック" charset="-128"/>
                <a:cs typeface="ＭＳ Ｐゴシック" charset="-128"/>
              </a:rPr>
              <a:t>LE &amp; stress-reactivity</a:t>
            </a:r>
          </a:p>
        </p:txBody>
      </p:sp>
      <p:sp>
        <p:nvSpPr>
          <p:cNvPr id="81930" name="Rectangle 5"/>
          <p:cNvSpPr>
            <a:spLocks noChangeArrowheads="1"/>
          </p:cNvSpPr>
          <p:nvPr/>
        </p:nvSpPr>
        <p:spPr bwMode="auto">
          <a:xfrm>
            <a:off x="304800" y="6172200"/>
            <a:ext cx="8534400" cy="290513"/>
          </a:xfrm>
          <a:prstGeom prst="rect">
            <a:avLst/>
          </a:prstGeom>
          <a:solidFill>
            <a:srgbClr val="03004A"/>
          </a:solidFill>
          <a:ln w="9525">
            <a:noFill/>
            <a:miter lim="800000"/>
            <a:headEnd/>
            <a:tailEnd/>
          </a:ln>
        </p:spPr>
        <p:txBody>
          <a:bodyPr wrap="none" anchor="ctr"/>
          <a:lstStyle/>
          <a:p>
            <a:r>
              <a:rPr lang="en-US" sz="1200" b="1">
                <a:solidFill>
                  <a:schemeClr val="bg1"/>
                </a:solidFill>
              </a:rPr>
              <a:t>Faculty of Health, Medicine, and Life Sciences</a:t>
            </a:r>
            <a:endParaRPr lang="en-US"/>
          </a:p>
        </p:txBody>
      </p:sp>
      <p:sp>
        <p:nvSpPr>
          <p:cNvPr id="11" name="Right Arrow 10"/>
          <p:cNvSpPr/>
          <p:nvPr/>
        </p:nvSpPr>
        <p:spPr bwMode="auto">
          <a:xfrm>
            <a:off x="4139952" y="2204864"/>
            <a:ext cx="720080" cy="360040"/>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
        <p:nvSpPr>
          <p:cNvPr id="13" name="Right Arrow 12"/>
          <p:cNvSpPr/>
          <p:nvPr/>
        </p:nvSpPr>
        <p:spPr bwMode="auto">
          <a:xfrm rot="16200000">
            <a:off x="4011366" y="2940374"/>
            <a:ext cx="1008112" cy="257171"/>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2"/>
          <p:cNvGraphicFramePr>
            <a:graphicFrameLocks noChangeAspect="1"/>
          </p:cNvGraphicFramePr>
          <p:nvPr/>
        </p:nvGraphicFramePr>
        <p:xfrm>
          <a:off x="1905000" y="1371600"/>
          <a:ext cx="6859588"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Rectangle 5"/>
          <p:cNvSpPr>
            <a:spLocks noChangeArrowheads="1"/>
          </p:cNvSpPr>
          <p:nvPr/>
        </p:nvSpPr>
        <p:spPr bwMode="auto">
          <a:xfrm>
            <a:off x="2286000" y="5715000"/>
            <a:ext cx="4800600" cy="396875"/>
          </a:xfrm>
          <a:prstGeom prst="rect">
            <a:avLst/>
          </a:prstGeom>
          <a:noFill/>
          <a:ln w="9525">
            <a:noFill/>
            <a:miter lim="800000"/>
            <a:headEnd/>
            <a:tailEnd/>
          </a:ln>
          <a:effectLst/>
        </p:spPr>
        <p:txBody>
          <a:bodyPr>
            <a:spAutoFit/>
          </a:bodyPr>
          <a:lstStyle/>
          <a:p>
            <a:pPr algn="ctr"/>
            <a:r>
              <a:rPr lang="en-US" sz="2000" b="1"/>
              <a:t>STRESS</a:t>
            </a:r>
            <a:endParaRPr lang="en-US" sz="2000"/>
          </a:p>
        </p:txBody>
      </p:sp>
      <p:sp>
        <p:nvSpPr>
          <p:cNvPr id="10246" name="Rectangle 6"/>
          <p:cNvSpPr>
            <a:spLocks noChangeArrowheads="1"/>
          </p:cNvSpPr>
          <p:nvPr/>
        </p:nvSpPr>
        <p:spPr bwMode="auto">
          <a:xfrm>
            <a:off x="457200" y="3048000"/>
            <a:ext cx="1524000" cy="396875"/>
          </a:xfrm>
          <a:prstGeom prst="rect">
            <a:avLst/>
          </a:prstGeom>
          <a:noFill/>
          <a:ln w="9525">
            <a:noFill/>
            <a:miter lim="800000"/>
            <a:headEnd/>
            <a:tailEnd/>
          </a:ln>
          <a:effectLst/>
        </p:spPr>
        <p:txBody>
          <a:bodyPr>
            <a:spAutoFit/>
          </a:bodyPr>
          <a:lstStyle/>
          <a:p>
            <a:pPr algn="ctr">
              <a:defRPr/>
            </a:pPr>
            <a:r>
              <a:rPr lang="en-US" sz="2000" b="1">
                <a:latin typeface="+mj-lt"/>
                <a:ea typeface="+mn-ea"/>
                <a:cs typeface="+mn-cs"/>
              </a:rPr>
              <a:t>NA</a:t>
            </a:r>
          </a:p>
        </p:txBody>
      </p:sp>
      <p:sp>
        <p:nvSpPr>
          <p:cNvPr id="10247" name="Line 7"/>
          <p:cNvSpPr>
            <a:spLocks noChangeShapeType="1"/>
          </p:cNvSpPr>
          <p:nvPr/>
        </p:nvSpPr>
        <p:spPr bwMode="auto">
          <a:xfrm>
            <a:off x="2819400" y="5638800"/>
            <a:ext cx="4267200" cy="0"/>
          </a:xfrm>
          <a:prstGeom prst="line">
            <a:avLst/>
          </a:prstGeom>
          <a:noFill/>
          <a:ln w="57150">
            <a:solidFill>
              <a:schemeClr val="accent2"/>
            </a:solidFill>
            <a:round/>
            <a:headEnd/>
            <a:tailEnd type="stealth" w="lg" len="med"/>
          </a:ln>
          <a:effectLst/>
        </p:spPr>
        <p:txBody>
          <a:bodyPr wrap="none" anchor="ctr"/>
          <a:lstStyle/>
          <a:p>
            <a:pPr>
              <a:defRPr/>
            </a:pPr>
            <a:endParaRPr lang="en-US">
              <a:latin typeface="+mj-lt"/>
              <a:ea typeface="+mn-ea"/>
              <a:cs typeface="+mn-cs"/>
            </a:endParaRPr>
          </a:p>
        </p:txBody>
      </p:sp>
      <p:sp>
        <p:nvSpPr>
          <p:cNvPr id="10248" name="Line 8"/>
          <p:cNvSpPr>
            <a:spLocks noChangeShapeType="1"/>
          </p:cNvSpPr>
          <p:nvPr/>
        </p:nvSpPr>
        <p:spPr bwMode="auto">
          <a:xfrm flipV="1">
            <a:off x="1600200" y="1828800"/>
            <a:ext cx="0" cy="3276600"/>
          </a:xfrm>
          <a:prstGeom prst="line">
            <a:avLst/>
          </a:prstGeom>
          <a:noFill/>
          <a:ln w="57150">
            <a:solidFill>
              <a:schemeClr val="accent2"/>
            </a:solidFill>
            <a:round/>
            <a:headEnd/>
            <a:tailEnd type="stealth" w="lg" len="med"/>
          </a:ln>
          <a:effectLst/>
        </p:spPr>
        <p:txBody>
          <a:bodyPr wrap="none" anchor="ctr"/>
          <a:lstStyle/>
          <a:p>
            <a:pPr>
              <a:defRPr/>
            </a:pPr>
            <a:endParaRPr lang="en-US">
              <a:latin typeface="+mj-lt"/>
              <a:ea typeface="+mn-ea"/>
              <a:cs typeface="+mn-cs"/>
            </a:endParaRPr>
          </a:p>
        </p:txBody>
      </p:sp>
      <p:sp>
        <p:nvSpPr>
          <p:cNvPr id="11" name="Rectangle 5"/>
          <p:cNvSpPr>
            <a:spLocks noChangeArrowheads="1"/>
          </p:cNvSpPr>
          <p:nvPr/>
        </p:nvSpPr>
        <p:spPr bwMode="auto">
          <a:xfrm>
            <a:off x="304800" y="6172200"/>
            <a:ext cx="8534400" cy="290513"/>
          </a:xfrm>
          <a:prstGeom prst="rect">
            <a:avLst/>
          </a:prstGeom>
          <a:solidFill>
            <a:srgbClr val="03004A"/>
          </a:solidFill>
          <a:ln w="9525">
            <a:noFill/>
            <a:miter lim="800000"/>
            <a:headEnd/>
            <a:tailEnd/>
          </a:ln>
        </p:spPr>
        <p:txBody>
          <a:bodyPr wrap="none" anchor="ctr"/>
          <a:lstStyle/>
          <a:p>
            <a:r>
              <a:rPr lang="en-US" sz="1200" b="1">
                <a:solidFill>
                  <a:schemeClr val="bg1"/>
                </a:solidFill>
              </a:rPr>
              <a:t>Faculty of Health, Medicine, and Life Sciences</a:t>
            </a:r>
            <a:endParaRPr lang="en-US"/>
          </a:p>
        </p:txBody>
      </p:sp>
      <p:sp>
        <p:nvSpPr>
          <p:cNvPr id="12" name="Rectangle 87"/>
          <p:cNvSpPr>
            <a:spLocks noChangeArrowheads="1"/>
          </p:cNvSpPr>
          <p:nvPr/>
        </p:nvSpPr>
        <p:spPr bwMode="auto">
          <a:xfrm>
            <a:off x="0" y="587375"/>
            <a:ext cx="9144000" cy="519113"/>
          </a:xfrm>
          <a:prstGeom prst="rect">
            <a:avLst/>
          </a:prstGeom>
          <a:solidFill>
            <a:srgbClr val="03004A"/>
          </a:solidFill>
          <a:ln w="9525">
            <a:noFill/>
            <a:miter lim="800000"/>
            <a:headEnd/>
            <a:tailEnd/>
          </a:ln>
        </p:spPr>
        <p:txBody>
          <a:bodyPr wrap="none" anchor="ctr"/>
          <a:lstStyle/>
          <a:p>
            <a:pPr>
              <a:defRPr/>
            </a:pPr>
            <a:endParaRPr lang="en-US">
              <a:latin typeface="+mj-lt"/>
              <a:ea typeface="+mn-ea"/>
              <a:cs typeface="+mn-cs"/>
            </a:endParaRPr>
          </a:p>
        </p:txBody>
      </p:sp>
      <p:sp>
        <p:nvSpPr>
          <p:cNvPr id="13" name="Rectangle 2"/>
          <p:cNvSpPr txBox="1">
            <a:spLocks noChangeArrowheads="1"/>
          </p:cNvSpPr>
          <p:nvPr/>
        </p:nvSpPr>
        <p:spPr bwMode="auto">
          <a:xfrm>
            <a:off x="361950" y="620713"/>
            <a:ext cx="8458200" cy="762000"/>
          </a:xfrm>
          <a:prstGeom prst="rect">
            <a:avLst/>
          </a:prstGeom>
          <a:noFill/>
          <a:ln w="9525">
            <a:noFill/>
            <a:miter lim="800000"/>
            <a:headEnd/>
            <a:tailEnd/>
          </a:ln>
        </p:spPr>
        <p:txBody>
          <a:bodyPr lIns="0" tIns="0" rIns="0" bIns="0"/>
          <a:lstStyle/>
          <a:p>
            <a:pPr eaLnBrk="1" hangingPunct="1">
              <a:defRPr/>
            </a:pPr>
            <a:r>
              <a:rPr lang="en-US" sz="2600" b="1" kern="0" dirty="0">
                <a:solidFill>
                  <a:srgbClr val="FF6600"/>
                </a:solidFill>
                <a:latin typeface="+mj-lt"/>
                <a:ea typeface="ＭＳ Ｐゴシック" charset="-128"/>
                <a:cs typeface="ＭＳ Ｐゴシック" charset="-128"/>
              </a:rPr>
              <a:t>LE &amp; stress-reactivity</a:t>
            </a:r>
          </a:p>
        </p:txBody>
      </p:sp>
      <p:sp>
        <p:nvSpPr>
          <p:cNvPr id="10242" name="Text Box 2"/>
          <p:cNvSpPr txBox="1">
            <a:spLocks noChangeArrowheads="1"/>
          </p:cNvSpPr>
          <p:nvPr/>
        </p:nvSpPr>
        <p:spPr bwMode="auto">
          <a:xfrm>
            <a:off x="5004048" y="6564783"/>
            <a:ext cx="4495800" cy="261610"/>
          </a:xfrm>
          <a:prstGeom prst="rect">
            <a:avLst/>
          </a:prstGeom>
          <a:noFill/>
          <a:ln w="127000">
            <a:noFill/>
            <a:miter lim="800000"/>
            <a:headEnd/>
            <a:tailEnd/>
          </a:ln>
          <a:effectLst/>
        </p:spPr>
        <p:txBody>
          <a:bodyPr>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nSpc>
                <a:spcPct val="90000"/>
              </a:lnSpc>
              <a:spcBef>
                <a:spcPct val="50000"/>
              </a:spcBef>
            </a:pPr>
            <a:r>
              <a:rPr lang="nl-NL" sz="1200" dirty="0" err="1">
                <a:solidFill>
                  <a:schemeClr val="tx1"/>
                </a:solidFill>
              </a:rPr>
              <a:t>Myin</a:t>
            </a:r>
            <a:r>
              <a:rPr lang="nl-NL" sz="1200" dirty="0">
                <a:solidFill>
                  <a:schemeClr val="tx1"/>
                </a:solidFill>
              </a:rPr>
              <a:t>-Germeys et al, Psych </a:t>
            </a:r>
            <a:r>
              <a:rPr lang="nl-NL" sz="1200" dirty="0" err="1">
                <a:solidFill>
                  <a:schemeClr val="tx1"/>
                </a:solidFill>
              </a:rPr>
              <a:t>Med</a:t>
            </a:r>
            <a:r>
              <a:rPr lang="nl-NL" sz="1200" dirty="0">
                <a:solidFill>
                  <a:schemeClr val="tx1"/>
                </a:solidFill>
              </a:rPr>
              <a:t> 2003</a:t>
            </a:r>
            <a:endParaRPr lang="en-US" sz="1200" dirty="0">
              <a:solidFill>
                <a:schemeClr val="tx1"/>
              </a:solidFill>
              <a:effectLst>
                <a:outerShdw blurRad="38100" dist="38100" dir="2700000" algn="tl">
                  <a:srgbClr val="DDDDDD"/>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animBg="0"/>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135" descr="red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15" y="5049985"/>
            <a:ext cx="265176" cy="393954"/>
          </a:xfrm>
          <a:prstGeom prst="rect">
            <a:avLst/>
          </a:prstGeom>
        </p:spPr>
      </p:pic>
      <p:pic>
        <p:nvPicPr>
          <p:cNvPr id="122" name="Picture 121" descr="orange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69" y="4763532"/>
            <a:ext cx="265176" cy="393954"/>
          </a:xfrm>
          <a:prstGeom prst="rect">
            <a:avLst/>
          </a:prstGeom>
        </p:spPr>
      </p:pic>
      <p:pic>
        <p:nvPicPr>
          <p:cNvPr id="123" name="Picture 122" descr="orange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457" y="5303731"/>
            <a:ext cx="265176" cy="393954"/>
          </a:xfrm>
          <a:prstGeom prst="rect">
            <a:avLst/>
          </a:prstGeom>
        </p:spPr>
      </p:pic>
      <p:pic>
        <p:nvPicPr>
          <p:cNvPr id="124" name="Picture 123" descr="orange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2324" y="5500708"/>
            <a:ext cx="265176" cy="393954"/>
          </a:xfrm>
          <a:prstGeom prst="rect">
            <a:avLst/>
          </a:prstGeom>
        </p:spPr>
      </p:pic>
      <p:pic>
        <p:nvPicPr>
          <p:cNvPr id="125" name="Picture 124" descr="orange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578" y="5500708"/>
            <a:ext cx="265176" cy="393954"/>
          </a:xfrm>
          <a:prstGeom prst="rect">
            <a:avLst/>
          </a:prstGeom>
        </p:spPr>
      </p:pic>
      <p:pic>
        <p:nvPicPr>
          <p:cNvPr id="126" name="Picture 125" descr="orange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660" y="4733706"/>
            <a:ext cx="265176" cy="393954"/>
          </a:xfrm>
          <a:prstGeom prst="rect">
            <a:avLst/>
          </a:prstGeom>
        </p:spPr>
      </p:pic>
      <p:pic>
        <p:nvPicPr>
          <p:cNvPr id="127" name="Picture 126" descr="orange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978" y="4763532"/>
            <a:ext cx="265176" cy="393954"/>
          </a:xfrm>
          <a:prstGeom prst="rect">
            <a:avLst/>
          </a:prstGeom>
        </p:spPr>
      </p:pic>
      <p:pic>
        <p:nvPicPr>
          <p:cNvPr id="128" name="Picture 127" descr="orange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666" y="5157486"/>
            <a:ext cx="265176" cy="393954"/>
          </a:xfrm>
          <a:prstGeom prst="rect">
            <a:avLst/>
          </a:prstGeom>
        </p:spPr>
      </p:pic>
      <p:pic>
        <p:nvPicPr>
          <p:cNvPr id="129" name="Picture 128" descr="orange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842" y="5354463"/>
            <a:ext cx="265176" cy="393954"/>
          </a:xfrm>
          <a:prstGeom prst="rect">
            <a:avLst/>
          </a:prstGeom>
        </p:spPr>
      </p:pic>
      <p:pic>
        <p:nvPicPr>
          <p:cNvPr id="130" name="Picture 129" descr="orange 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254" y="4656031"/>
            <a:ext cx="265176" cy="393954"/>
          </a:xfrm>
          <a:prstGeom prst="rect">
            <a:avLst/>
          </a:prstGeom>
        </p:spPr>
      </p:pic>
      <p:pic>
        <p:nvPicPr>
          <p:cNvPr id="132" name="Picture 131" descr="red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379" y="5157486"/>
            <a:ext cx="265176" cy="393954"/>
          </a:xfrm>
          <a:prstGeom prst="rect">
            <a:avLst/>
          </a:prstGeom>
        </p:spPr>
      </p:pic>
      <p:pic>
        <p:nvPicPr>
          <p:cNvPr id="133" name="Picture 132" descr="red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693" y="5303731"/>
            <a:ext cx="265176" cy="393954"/>
          </a:xfrm>
          <a:prstGeom prst="rect">
            <a:avLst/>
          </a:prstGeom>
        </p:spPr>
      </p:pic>
      <p:pic>
        <p:nvPicPr>
          <p:cNvPr id="134" name="Picture 133" descr="red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045" y="4566555"/>
            <a:ext cx="265176" cy="393954"/>
          </a:xfrm>
          <a:prstGeom prst="rect">
            <a:avLst/>
          </a:prstGeom>
        </p:spPr>
      </p:pic>
      <p:pic>
        <p:nvPicPr>
          <p:cNvPr id="135" name="Picture 134" descr="red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4365104"/>
            <a:ext cx="265176" cy="393954"/>
          </a:xfrm>
          <a:prstGeom prst="rect">
            <a:avLst/>
          </a:prstGeom>
        </p:spPr>
      </p:pic>
      <p:pic>
        <p:nvPicPr>
          <p:cNvPr id="137" name="Picture 136" descr="red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637" y="5246962"/>
            <a:ext cx="265176" cy="393954"/>
          </a:xfrm>
          <a:prstGeom prst="rect">
            <a:avLst/>
          </a:prstGeom>
        </p:spPr>
      </p:pic>
      <p:pic>
        <p:nvPicPr>
          <p:cNvPr id="138" name="Picture 137" descr="red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154" y="5559779"/>
            <a:ext cx="265176" cy="393954"/>
          </a:xfrm>
          <a:prstGeom prst="rect">
            <a:avLst/>
          </a:prstGeom>
        </p:spPr>
      </p:pic>
      <p:pic>
        <p:nvPicPr>
          <p:cNvPr id="139" name="Picture 138" descr="red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376" y="4864496"/>
            <a:ext cx="265176" cy="393954"/>
          </a:xfrm>
          <a:prstGeom prst="rect">
            <a:avLst/>
          </a:prstGeom>
        </p:spPr>
      </p:pic>
      <p:pic>
        <p:nvPicPr>
          <p:cNvPr id="140" name="Picture 139" descr="red 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2078" y="4536729"/>
            <a:ext cx="265176" cy="393954"/>
          </a:xfrm>
          <a:prstGeom prst="rect">
            <a:avLst/>
          </a:prstGeom>
        </p:spPr>
      </p:pic>
      <p:sp>
        <p:nvSpPr>
          <p:cNvPr id="115" name="Oval 114"/>
          <p:cNvSpPr/>
          <p:nvPr/>
        </p:nvSpPr>
        <p:spPr>
          <a:xfrm>
            <a:off x="2887311" y="4343400"/>
            <a:ext cx="2777066" cy="1754699"/>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90" name="Straight Arrow Connector 89"/>
          <p:cNvCxnSpPr/>
          <p:nvPr/>
        </p:nvCxnSpPr>
        <p:spPr>
          <a:xfrm flipH="1" flipV="1">
            <a:off x="1979712" y="3429000"/>
            <a:ext cx="1235349" cy="103982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flipV="1">
            <a:off x="4283968" y="2708920"/>
            <a:ext cx="11214" cy="147187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V="1">
            <a:off x="5364088" y="3717032"/>
            <a:ext cx="864096" cy="7920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5576" y="2852936"/>
            <a:ext cx="2304256" cy="584776"/>
          </a:xfrm>
          <a:prstGeom prst="rect">
            <a:avLst/>
          </a:prstGeom>
          <a:noFill/>
        </p:spPr>
        <p:txBody>
          <a:bodyPr wrap="square" rtlCol="0">
            <a:spAutoFit/>
          </a:bodyPr>
          <a:lstStyle/>
          <a:p>
            <a:r>
              <a:rPr lang="nl-NL" dirty="0" err="1" smtClean="0"/>
              <a:t>Prognosis</a:t>
            </a:r>
            <a:endParaRPr lang="nl-NL" dirty="0"/>
          </a:p>
        </p:txBody>
      </p:sp>
      <p:sp>
        <p:nvSpPr>
          <p:cNvPr id="102" name="TextBox 101"/>
          <p:cNvSpPr txBox="1"/>
          <p:nvPr/>
        </p:nvSpPr>
        <p:spPr>
          <a:xfrm>
            <a:off x="2267744" y="2132856"/>
            <a:ext cx="4032448" cy="584776"/>
          </a:xfrm>
          <a:prstGeom prst="rect">
            <a:avLst/>
          </a:prstGeom>
          <a:noFill/>
        </p:spPr>
        <p:txBody>
          <a:bodyPr wrap="square" rtlCol="0">
            <a:spAutoFit/>
          </a:bodyPr>
          <a:lstStyle/>
          <a:p>
            <a:pPr algn="ctr"/>
            <a:r>
              <a:rPr lang="nl-NL" dirty="0" err="1" smtClean="0"/>
              <a:t>Need</a:t>
            </a:r>
            <a:r>
              <a:rPr lang="nl-NL" dirty="0" smtClean="0"/>
              <a:t> </a:t>
            </a:r>
            <a:r>
              <a:rPr lang="nl-NL" dirty="0" err="1" smtClean="0"/>
              <a:t>for</a:t>
            </a:r>
            <a:r>
              <a:rPr lang="nl-NL" dirty="0" smtClean="0"/>
              <a:t> care</a:t>
            </a:r>
            <a:endParaRPr lang="nl-NL" dirty="0"/>
          </a:p>
        </p:txBody>
      </p:sp>
      <p:sp>
        <p:nvSpPr>
          <p:cNvPr id="103" name="TextBox 102"/>
          <p:cNvSpPr txBox="1"/>
          <p:nvPr/>
        </p:nvSpPr>
        <p:spPr>
          <a:xfrm>
            <a:off x="5364088" y="2636912"/>
            <a:ext cx="3312368" cy="1077218"/>
          </a:xfrm>
          <a:prstGeom prst="rect">
            <a:avLst/>
          </a:prstGeom>
          <a:noFill/>
        </p:spPr>
        <p:txBody>
          <a:bodyPr wrap="square" rtlCol="0">
            <a:spAutoFit/>
          </a:bodyPr>
          <a:lstStyle/>
          <a:p>
            <a:pPr algn="ctr"/>
            <a:r>
              <a:rPr lang="nl-NL" dirty="0" smtClean="0"/>
              <a:t>Trauma treatment?</a:t>
            </a:r>
            <a:endParaRPr lang="nl-NL" dirty="0"/>
          </a:p>
        </p:txBody>
      </p:sp>
      <p:pic>
        <p:nvPicPr>
          <p:cNvPr id="19" name="Picture 18" descr="Screen shot 2014-11-11 at 13.32.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1844824"/>
            <a:ext cx="4608512" cy="2366662"/>
          </a:xfrm>
          <a:prstGeom prst="rect">
            <a:avLst/>
          </a:prstGeom>
        </p:spPr>
      </p:pic>
    </p:spTree>
    <p:extLst>
      <p:ext uri="{BB962C8B-B14F-4D97-AF65-F5344CB8AC3E}">
        <p14:creationId xmlns:p14="http://schemas.microsoft.com/office/powerpoint/2010/main" val="2059205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1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9"/>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9"/>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1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9"/>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9"/>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2" grpId="0"/>
      <p:bldP spid="103" grpId="0"/>
      <p:bldP spid="103"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shot 2015-06-04 08.01.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765300"/>
            <a:ext cx="7861300" cy="3327400"/>
          </a:xfrm>
          <a:prstGeom prst="rect">
            <a:avLst/>
          </a:prstGeom>
        </p:spPr>
      </p:pic>
    </p:spTree>
    <p:extLst>
      <p:ext uri="{BB962C8B-B14F-4D97-AF65-F5344CB8AC3E}">
        <p14:creationId xmlns:p14="http://schemas.microsoft.com/office/powerpoint/2010/main" val="11376193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42" name="Straight Connector 8"/>
          <p:cNvCxnSpPr>
            <a:cxnSpLocks noChangeShapeType="1"/>
          </p:cNvCxnSpPr>
          <p:nvPr/>
        </p:nvCxnSpPr>
        <p:spPr bwMode="auto">
          <a:xfrm flipV="1">
            <a:off x="0" y="6215063"/>
            <a:ext cx="9144000" cy="7937"/>
          </a:xfrm>
          <a:prstGeom prst="line">
            <a:avLst/>
          </a:prstGeom>
          <a:noFill/>
          <a:ln w="12700">
            <a:solidFill>
              <a:srgbClr val="999999"/>
            </a:solidFill>
            <a:round/>
            <a:headEnd/>
            <a:tailEnd/>
          </a:ln>
          <a:extLst>
            <a:ext uri="{909E8E84-426E-40dd-AFC4-6F175D3DCCD1}">
              <a14:hiddenFill xmlns:a14="http://schemas.microsoft.com/office/drawing/2010/main">
                <a:noFill/>
              </a14:hiddenFill>
            </a:ext>
          </a:extLst>
        </p:spPr>
      </p:cxnSp>
      <p:cxnSp>
        <p:nvCxnSpPr>
          <p:cNvPr id="14346" name="Straight Connector 5"/>
          <p:cNvCxnSpPr>
            <a:cxnSpLocks noChangeShapeType="1"/>
          </p:cNvCxnSpPr>
          <p:nvPr/>
        </p:nvCxnSpPr>
        <p:spPr bwMode="auto">
          <a:xfrm>
            <a:off x="0" y="666750"/>
            <a:ext cx="9144000" cy="0"/>
          </a:xfrm>
          <a:prstGeom prst="line">
            <a:avLst/>
          </a:prstGeom>
          <a:noFill/>
          <a:ln w="38100">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52736"/>
            <a:ext cx="5184576" cy="477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631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458200" cy="762000"/>
          </a:xfrm>
        </p:spPr>
        <p:txBody>
          <a:bodyPr/>
          <a:lstStyle/>
          <a:p>
            <a:r>
              <a:rPr lang="en-US" b="1" dirty="0" smtClean="0"/>
              <a:t>CHILDHOOD TRAUMA</a:t>
            </a:r>
            <a:endParaRPr lang="en-US" b="1" dirty="0"/>
          </a:p>
        </p:txBody>
      </p:sp>
      <p:pic>
        <p:nvPicPr>
          <p:cNvPr id="4" name="Picture 3" descr="sex abu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04" y="1710114"/>
            <a:ext cx="1834273" cy="1144461"/>
          </a:xfrm>
          <a:prstGeom prst="rect">
            <a:avLst/>
          </a:prstGeom>
        </p:spPr>
      </p:pic>
      <p:pic>
        <p:nvPicPr>
          <p:cNvPr id="5" name="Picture 4" descr="phys abu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575" y="1672461"/>
            <a:ext cx="1492250" cy="1182114"/>
          </a:xfrm>
          <a:prstGeom prst="rect">
            <a:avLst/>
          </a:prstGeom>
        </p:spPr>
      </p:pic>
      <p:pic>
        <p:nvPicPr>
          <p:cNvPr id="6" name="Picture 5" descr="psych abu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8781" y="2506105"/>
            <a:ext cx="1760093" cy="1247575"/>
          </a:xfrm>
          <a:prstGeom prst="rect">
            <a:avLst/>
          </a:prstGeom>
        </p:spPr>
      </p:pic>
      <p:pic>
        <p:nvPicPr>
          <p:cNvPr id="7" name="Picture 6" descr="emo neglec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052" y="3212119"/>
            <a:ext cx="1933849" cy="1083122"/>
          </a:xfrm>
          <a:prstGeom prst="rect">
            <a:avLst/>
          </a:prstGeom>
        </p:spPr>
      </p:pic>
      <p:pic>
        <p:nvPicPr>
          <p:cNvPr id="8" name="Picture 7" descr="physical neglec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8425" y="1417638"/>
            <a:ext cx="1895475" cy="1254624"/>
          </a:xfrm>
          <a:prstGeom prst="rect">
            <a:avLst/>
          </a:prstGeom>
        </p:spPr>
      </p:pic>
      <p:pic>
        <p:nvPicPr>
          <p:cNvPr id="9" name="Picture 8" descr="death.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8874" y="3294610"/>
            <a:ext cx="1336675" cy="1247563"/>
          </a:xfrm>
          <a:prstGeom prst="rect">
            <a:avLst/>
          </a:prstGeom>
        </p:spPr>
      </p:pic>
      <p:pic>
        <p:nvPicPr>
          <p:cNvPr id="10" name="Picture 9" descr="car crash.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1" y="5239568"/>
            <a:ext cx="1923776" cy="1285946"/>
          </a:xfrm>
          <a:prstGeom prst="rect">
            <a:avLst/>
          </a:prstGeom>
        </p:spPr>
      </p:pic>
      <p:pic>
        <p:nvPicPr>
          <p:cNvPr id="11" name="Picture 10" descr="natural disast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2575" y="4587296"/>
            <a:ext cx="1737360" cy="1304544"/>
          </a:xfrm>
          <a:prstGeom prst="rect">
            <a:avLst/>
          </a:prstGeom>
        </p:spPr>
      </p:pic>
      <p:pic>
        <p:nvPicPr>
          <p:cNvPr id="12" name="Picture 11" descr="illnes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03627" y="5239568"/>
            <a:ext cx="1876743" cy="1235474"/>
          </a:xfrm>
          <a:prstGeom prst="rect">
            <a:avLst/>
          </a:prstGeom>
        </p:spPr>
      </p:pic>
      <p:pic>
        <p:nvPicPr>
          <p:cNvPr id="13" name="Picture 12" descr="bullying.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18721" y="4714875"/>
            <a:ext cx="1887613" cy="1255776"/>
          </a:xfrm>
          <a:prstGeom prst="rect">
            <a:avLst/>
          </a:prstGeom>
        </p:spPr>
      </p:pic>
    </p:spTree>
    <p:extLst>
      <p:ext uri="{BB962C8B-B14F-4D97-AF65-F5344CB8AC3E}">
        <p14:creationId xmlns:p14="http://schemas.microsoft.com/office/powerpoint/2010/main" val="178983916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42" name="Straight Connector 8"/>
          <p:cNvCxnSpPr>
            <a:cxnSpLocks noChangeShapeType="1"/>
          </p:cNvCxnSpPr>
          <p:nvPr/>
        </p:nvCxnSpPr>
        <p:spPr bwMode="auto">
          <a:xfrm flipV="1">
            <a:off x="0" y="6215063"/>
            <a:ext cx="9144000" cy="7937"/>
          </a:xfrm>
          <a:prstGeom prst="line">
            <a:avLst/>
          </a:prstGeom>
          <a:noFill/>
          <a:ln w="12700">
            <a:solidFill>
              <a:srgbClr val="999999"/>
            </a:solidFill>
            <a:round/>
            <a:headEnd/>
            <a:tailEnd/>
          </a:ln>
          <a:extLst>
            <a:ext uri="{909E8E84-426E-40dd-AFC4-6F175D3DCCD1}">
              <a14:hiddenFill xmlns:a14="http://schemas.microsoft.com/office/drawing/2010/main">
                <a:noFill/>
              </a14:hiddenFill>
            </a:ext>
          </a:extLst>
        </p:spPr>
      </p:cxnSp>
      <p:cxnSp>
        <p:nvCxnSpPr>
          <p:cNvPr id="14346" name="Straight Connector 5"/>
          <p:cNvCxnSpPr>
            <a:cxnSpLocks noChangeShapeType="1"/>
          </p:cNvCxnSpPr>
          <p:nvPr/>
        </p:nvCxnSpPr>
        <p:spPr bwMode="auto">
          <a:xfrm>
            <a:off x="0" y="666750"/>
            <a:ext cx="9144000" cy="0"/>
          </a:xfrm>
          <a:prstGeom prst="line">
            <a:avLst/>
          </a:prstGeom>
          <a:noFill/>
          <a:ln w="38100">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836712"/>
            <a:ext cx="3744416"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908720"/>
            <a:ext cx="1512168" cy="646331"/>
          </a:xfrm>
          <a:prstGeom prst="rect">
            <a:avLst/>
          </a:prstGeom>
          <a:noFill/>
        </p:spPr>
        <p:txBody>
          <a:bodyPr wrap="square" rtlCol="0">
            <a:spAutoFit/>
          </a:bodyPr>
          <a:lstStyle/>
          <a:p>
            <a:r>
              <a:rPr lang="en-US" sz="1800" dirty="0" smtClean="0"/>
              <a:t>Symptom severity</a:t>
            </a:r>
            <a:endParaRPr lang="en-US" sz="1800" dirty="0"/>
          </a:p>
        </p:txBody>
      </p:sp>
      <p:sp>
        <p:nvSpPr>
          <p:cNvPr id="14" name="TextBox 13"/>
          <p:cNvSpPr txBox="1"/>
          <p:nvPr/>
        </p:nvSpPr>
        <p:spPr>
          <a:xfrm>
            <a:off x="755576" y="2636912"/>
            <a:ext cx="1512168" cy="646331"/>
          </a:xfrm>
          <a:prstGeom prst="rect">
            <a:avLst/>
          </a:prstGeom>
          <a:noFill/>
        </p:spPr>
        <p:txBody>
          <a:bodyPr wrap="square" rtlCol="0">
            <a:spAutoFit/>
          </a:bodyPr>
          <a:lstStyle/>
          <a:p>
            <a:r>
              <a:rPr lang="en-US" sz="1800" dirty="0" smtClean="0"/>
              <a:t>Self report</a:t>
            </a:r>
          </a:p>
          <a:p>
            <a:endParaRPr lang="en-US" sz="1800" dirty="0"/>
          </a:p>
        </p:txBody>
      </p:sp>
      <p:sp>
        <p:nvSpPr>
          <p:cNvPr id="15" name="TextBox 14"/>
          <p:cNvSpPr txBox="1"/>
          <p:nvPr/>
        </p:nvSpPr>
        <p:spPr>
          <a:xfrm>
            <a:off x="755576" y="4221088"/>
            <a:ext cx="1512168" cy="923330"/>
          </a:xfrm>
          <a:prstGeom prst="rect">
            <a:avLst/>
          </a:prstGeom>
          <a:noFill/>
        </p:spPr>
        <p:txBody>
          <a:bodyPr wrap="square" rtlCol="0">
            <a:spAutoFit/>
          </a:bodyPr>
          <a:lstStyle/>
          <a:p>
            <a:r>
              <a:rPr lang="en-US" sz="1800" dirty="0" smtClean="0"/>
              <a:t>Trauma cognitions</a:t>
            </a:r>
          </a:p>
          <a:p>
            <a:endParaRPr lang="en-US" sz="1800" dirty="0"/>
          </a:p>
        </p:txBody>
      </p:sp>
    </p:spTree>
    <p:extLst>
      <p:ext uri="{BB962C8B-B14F-4D97-AF65-F5344CB8AC3E}">
        <p14:creationId xmlns:p14="http://schemas.microsoft.com/office/powerpoint/2010/main" val="399222619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742950" indent="-285750" defTabSz="209550">
              <a:defRPr sz="3200">
                <a:solidFill>
                  <a:srgbClr val="001C3D"/>
                </a:solidFill>
                <a:latin typeface="Verdana" charset="0"/>
                <a:ea typeface="ＭＳ Ｐゴシック" charset="0"/>
              </a:defRPr>
            </a:lvl2pPr>
            <a:lvl3pPr marL="1143000" indent="-228600" defTabSz="209550">
              <a:defRPr sz="3200">
                <a:solidFill>
                  <a:srgbClr val="001C3D"/>
                </a:solidFill>
                <a:latin typeface="Verdana" charset="0"/>
                <a:ea typeface="ＭＳ Ｐゴシック" charset="0"/>
              </a:defRPr>
            </a:lvl3pPr>
            <a:lvl4pPr marL="1600200" indent="-228600" defTabSz="209550">
              <a:defRPr sz="3200">
                <a:solidFill>
                  <a:srgbClr val="001C3D"/>
                </a:solidFill>
                <a:latin typeface="Verdana" charset="0"/>
                <a:ea typeface="ＭＳ Ｐゴシック" charset="0"/>
              </a:defRPr>
            </a:lvl4pPr>
            <a:lvl5pPr marL="2057400" indent="-228600" defTabSz="209550">
              <a:defRPr sz="3200">
                <a:solidFill>
                  <a:srgbClr val="001C3D"/>
                </a:solidFill>
                <a:latin typeface="Verdana" charset="0"/>
                <a:ea typeface="ＭＳ Ｐゴシック" charset="0"/>
              </a:defRPr>
            </a:lvl5pPr>
            <a:lvl6pPr marL="2514600" indent="-228600" defTabSz="209550" eaLnBrk="0" fontAlgn="base" hangingPunct="0">
              <a:spcBef>
                <a:spcPct val="0"/>
              </a:spcBef>
              <a:spcAft>
                <a:spcPct val="0"/>
              </a:spcAft>
              <a:defRPr sz="3200">
                <a:solidFill>
                  <a:srgbClr val="001C3D"/>
                </a:solidFill>
                <a:latin typeface="Verdana" charset="0"/>
                <a:ea typeface="ＭＳ Ｐゴシック" charset="0"/>
              </a:defRPr>
            </a:lvl6pPr>
            <a:lvl7pPr marL="2971800" indent="-228600" defTabSz="209550" eaLnBrk="0" fontAlgn="base" hangingPunct="0">
              <a:spcBef>
                <a:spcPct val="0"/>
              </a:spcBef>
              <a:spcAft>
                <a:spcPct val="0"/>
              </a:spcAft>
              <a:defRPr sz="3200">
                <a:solidFill>
                  <a:srgbClr val="001C3D"/>
                </a:solidFill>
                <a:latin typeface="Verdana" charset="0"/>
                <a:ea typeface="ＭＳ Ｐゴシック" charset="0"/>
              </a:defRPr>
            </a:lvl7pPr>
            <a:lvl8pPr marL="3429000" indent="-228600" defTabSz="209550" eaLnBrk="0" fontAlgn="base" hangingPunct="0">
              <a:spcBef>
                <a:spcPct val="0"/>
              </a:spcBef>
              <a:spcAft>
                <a:spcPct val="0"/>
              </a:spcAft>
              <a:defRPr sz="3200">
                <a:solidFill>
                  <a:srgbClr val="001C3D"/>
                </a:solidFill>
                <a:latin typeface="Verdana" charset="0"/>
                <a:ea typeface="ＭＳ Ｐゴシック" charset="0"/>
              </a:defRPr>
            </a:lvl8pPr>
            <a:lvl9pPr marL="3886200" indent="-228600" defTabSz="20955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58370"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58371" name="Rectangle 2"/>
          <p:cNvSpPr>
            <a:spLocks noChangeArrowheads="1"/>
          </p:cNvSpPr>
          <p:nvPr/>
        </p:nvSpPr>
        <p:spPr bwMode="auto">
          <a:xfrm>
            <a:off x="0" y="609600"/>
            <a:ext cx="8801100" cy="500063"/>
          </a:xfrm>
          <a:prstGeom prst="rect">
            <a:avLst/>
          </a:prstGeom>
          <a:solidFill>
            <a:srgbClr val="080E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nl-NL" sz="2800">
                <a:solidFill>
                  <a:schemeClr val="bg1"/>
                </a:solidFill>
              </a:rPr>
              <a:t> </a:t>
            </a:r>
            <a:endParaRPr lang="nl-NL" sz="2800">
              <a:solidFill>
                <a:schemeClr val="bg1"/>
              </a:solidFill>
              <a:latin typeface="Calibri" charset="0"/>
            </a:endParaRPr>
          </a:p>
        </p:txBody>
      </p:sp>
      <p:sp>
        <p:nvSpPr>
          <p:cNvPr id="8" name="TextBox 17"/>
          <p:cNvSpPr txBox="1">
            <a:spLocks noChangeArrowheads="1"/>
          </p:cNvSpPr>
          <p:nvPr/>
        </p:nvSpPr>
        <p:spPr bwMode="auto">
          <a:xfrm>
            <a:off x="7380288" y="2924175"/>
            <a:ext cx="2246312" cy="1323975"/>
          </a:xfrm>
          <a:prstGeom prst="rect">
            <a:avLst/>
          </a:prstGeom>
          <a:noFill/>
          <a:ln w="9525">
            <a:noFill/>
            <a:miter lim="800000"/>
            <a:headEnd/>
            <a:tailEnd/>
          </a:ln>
        </p:spPr>
        <p:txBody>
          <a:bodyPr>
            <a:spAutoFit/>
          </a:bodyPr>
          <a:lstStyle/>
          <a:p>
            <a:pPr>
              <a:defRPr/>
            </a:pPr>
            <a:r>
              <a:rPr lang="en-US" sz="2000" dirty="0">
                <a:solidFill>
                  <a:srgbClr val="000000"/>
                </a:solidFill>
                <a:latin typeface="+mn-lt"/>
              </a:rPr>
              <a:t>Depressive symptoms</a:t>
            </a:r>
          </a:p>
          <a:p>
            <a:pPr>
              <a:defRPr/>
            </a:pPr>
            <a:r>
              <a:rPr lang="en-US" sz="2000" b="1" dirty="0">
                <a:solidFill>
                  <a:srgbClr val="000000"/>
                </a:solidFill>
                <a:latin typeface="+mn-lt"/>
              </a:rPr>
              <a:t>FU 1,2,3 &amp; </a:t>
            </a:r>
            <a:endParaRPr lang="en-US" sz="2000" b="1" dirty="0">
              <a:solidFill>
                <a:srgbClr val="000000"/>
              </a:solidFill>
              <a:latin typeface="+mn-lt"/>
            </a:endParaRPr>
          </a:p>
          <a:p>
            <a:pPr>
              <a:defRPr/>
            </a:pPr>
            <a:r>
              <a:rPr lang="en-US" sz="2000" b="1" dirty="0">
                <a:solidFill>
                  <a:srgbClr val="000000"/>
                </a:solidFill>
                <a:latin typeface="+mn-lt"/>
              </a:rPr>
              <a:t>6 </a:t>
            </a:r>
            <a:r>
              <a:rPr lang="en-US" sz="2000" b="1" dirty="0">
                <a:solidFill>
                  <a:srgbClr val="000000"/>
                </a:solidFill>
                <a:latin typeface="+mn-lt"/>
              </a:rPr>
              <a:t>months</a:t>
            </a:r>
          </a:p>
        </p:txBody>
      </p:sp>
      <p:sp>
        <p:nvSpPr>
          <p:cNvPr id="9" name="TextBox 3"/>
          <p:cNvSpPr txBox="1">
            <a:spLocks noChangeArrowheads="1"/>
          </p:cNvSpPr>
          <p:nvPr/>
        </p:nvSpPr>
        <p:spPr bwMode="auto">
          <a:xfrm>
            <a:off x="251520" y="2997597"/>
            <a:ext cx="1296144" cy="1200329"/>
          </a:xfrm>
          <a:prstGeom prst="rect">
            <a:avLst/>
          </a:prstGeom>
          <a:noFill/>
          <a:ln w="38100">
            <a:solidFill>
              <a:schemeClr val="tx2"/>
            </a:solidFill>
            <a:miter lim="800000"/>
            <a:headEnd/>
            <a:tailEnd/>
          </a:ln>
          <a:scene3d>
            <a:camera prst="orthographicFront">
              <a:rot lat="0" lon="0" rev="0"/>
            </a:camera>
            <a:lightRig rig="threePt" dir="t"/>
          </a:scene3d>
          <a:sp3d/>
        </p:spPr>
        <p:txBody>
          <a:bodyPr>
            <a:spAutoFit/>
          </a:bodyPr>
          <a:lstStyle/>
          <a:p>
            <a:pPr>
              <a:defRPr/>
            </a:pPr>
            <a:r>
              <a:rPr lang="en-US" sz="1800" b="1" dirty="0">
                <a:latin typeface="+mn-lt"/>
              </a:rPr>
              <a:t>Baseline</a:t>
            </a:r>
          </a:p>
          <a:p>
            <a:pPr>
              <a:defRPr/>
            </a:pPr>
            <a:r>
              <a:rPr lang="en-US" sz="1800" dirty="0">
                <a:latin typeface="+mn-lt"/>
              </a:rPr>
              <a:t>ESM </a:t>
            </a:r>
          </a:p>
          <a:p>
            <a:pPr>
              <a:defRPr/>
            </a:pPr>
            <a:r>
              <a:rPr lang="en-US" sz="1800" dirty="0">
                <a:latin typeface="+mn-lt"/>
              </a:rPr>
              <a:t>HDRS </a:t>
            </a:r>
            <a:r>
              <a:rPr lang="nl-NL" sz="1800" dirty="0">
                <a:latin typeface="+mn-lt"/>
              </a:rPr>
              <a:t>IDS</a:t>
            </a:r>
            <a:endParaRPr lang="en-US" sz="1800" dirty="0">
              <a:latin typeface="+mn-lt"/>
            </a:endParaRPr>
          </a:p>
        </p:txBody>
      </p:sp>
      <p:sp>
        <p:nvSpPr>
          <p:cNvPr id="10" name="TextBox 5"/>
          <p:cNvSpPr txBox="1">
            <a:spLocks noChangeArrowheads="1"/>
          </p:cNvSpPr>
          <p:nvPr/>
        </p:nvSpPr>
        <p:spPr bwMode="auto">
          <a:xfrm>
            <a:off x="2051050" y="2133600"/>
            <a:ext cx="3097213" cy="460375"/>
          </a:xfrm>
          <a:prstGeom prst="rect">
            <a:avLst/>
          </a:prstGeom>
          <a:solidFill>
            <a:schemeClr val="accent6"/>
          </a:solidFill>
          <a:ln w="9525">
            <a:solidFill>
              <a:schemeClr val="tx2"/>
            </a:solidFill>
            <a:miter lim="800000"/>
            <a:headEnd/>
            <a:tailEnd/>
          </a:ln>
        </p:spPr>
        <p:txBody>
          <a:bodyPr>
            <a:spAutoFit/>
          </a:bodyPr>
          <a:lstStyle/>
          <a:p>
            <a:pPr>
              <a:defRPr/>
            </a:pPr>
            <a:r>
              <a:rPr lang="en-US" sz="2400" dirty="0">
                <a:solidFill>
                  <a:srgbClr val="FFFFFF"/>
                </a:solidFill>
                <a:latin typeface="+mn-lt"/>
              </a:rPr>
              <a:t>ESM feedback</a:t>
            </a:r>
          </a:p>
        </p:txBody>
      </p:sp>
      <p:sp>
        <p:nvSpPr>
          <p:cNvPr id="11" name="TextBox 6"/>
          <p:cNvSpPr txBox="1">
            <a:spLocks noChangeArrowheads="1"/>
          </p:cNvSpPr>
          <p:nvPr/>
        </p:nvSpPr>
        <p:spPr bwMode="auto">
          <a:xfrm>
            <a:off x="2051050" y="4294188"/>
            <a:ext cx="3097213" cy="460375"/>
          </a:xfrm>
          <a:prstGeom prst="rect">
            <a:avLst/>
          </a:prstGeom>
          <a:solidFill>
            <a:schemeClr val="accent6"/>
          </a:solidFill>
          <a:ln w="9525">
            <a:solidFill>
              <a:schemeClr val="tx2"/>
            </a:solidFill>
            <a:miter lim="800000"/>
            <a:headEnd/>
            <a:tailEnd/>
          </a:ln>
        </p:spPr>
        <p:txBody>
          <a:bodyPr>
            <a:spAutoFit/>
          </a:bodyPr>
          <a:lstStyle/>
          <a:p>
            <a:pPr>
              <a:defRPr/>
            </a:pPr>
            <a:r>
              <a:rPr lang="en-US" sz="2400" dirty="0" err="1">
                <a:solidFill>
                  <a:srgbClr val="FFFFFF"/>
                </a:solidFill>
                <a:latin typeface="+mn-lt"/>
              </a:rPr>
              <a:t>Controle</a:t>
            </a:r>
            <a:endParaRPr lang="en-US" sz="2400" dirty="0">
              <a:solidFill>
                <a:srgbClr val="FFFFFF"/>
              </a:solidFill>
              <a:latin typeface="+mn-lt"/>
            </a:endParaRPr>
          </a:p>
        </p:txBody>
      </p:sp>
      <p:sp>
        <p:nvSpPr>
          <p:cNvPr id="12" name="TextBox 6"/>
          <p:cNvSpPr txBox="1">
            <a:spLocks noChangeArrowheads="1"/>
          </p:cNvSpPr>
          <p:nvPr/>
        </p:nvSpPr>
        <p:spPr bwMode="auto">
          <a:xfrm>
            <a:off x="2051050" y="3049588"/>
            <a:ext cx="3097213" cy="461962"/>
          </a:xfrm>
          <a:prstGeom prst="rect">
            <a:avLst/>
          </a:prstGeom>
          <a:solidFill>
            <a:schemeClr val="accent6"/>
          </a:solidFill>
          <a:ln w="9525">
            <a:solidFill>
              <a:schemeClr val="tx2"/>
            </a:solidFill>
            <a:miter lim="800000"/>
            <a:headEnd/>
            <a:tailEnd/>
          </a:ln>
        </p:spPr>
        <p:txBody>
          <a:bodyPr>
            <a:spAutoFit/>
          </a:bodyPr>
          <a:lstStyle/>
          <a:p>
            <a:pPr>
              <a:defRPr/>
            </a:pPr>
            <a:r>
              <a:rPr lang="en-US" sz="2400" dirty="0">
                <a:solidFill>
                  <a:srgbClr val="FFFFFF"/>
                </a:solidFill>
                <a:latin typeface="+mn-lt"/>
              </a:rPr>
              <a:t>Pseudo-</a:t>
            </a:r>
            <a:r>
              <a:rPr lang="en-US" sz="2400" dirty="0" err="1">
                <a:solidFill>
                  <a:srgbClr val="FFFFFF"/>
                </a:solidFill>
                <a:latin typeface="+mn-lt"/>
              </a:rPr>
              <a:t>interventie</a:t>
            </a:r>
            <a:endParaRPr lang="en-US" sz="2400" dirty="0">
              <a:solidFill>
                <a:srgbClr val="FFFFFF"/>
              </a:solidFill>
              <a:latin typeface="+mn-lt"/>
            </a:endParaRPr>
          </a:p>
        </p:txBody>
      </p:sp>
      <p:sp>
        <p:nvSpPr>
          <p:cNvPr id="13" name="TextBox 5"/>
          <p:cNvSpPr txBox="1">
            <a:spLocks noChangeArrowheads="1"/>
          </p:cNvSpPr>
          <p:nvPr/>
        </p:nvSpPr>
        <p:spPr bwMode="auto">
          <a:xfrm>
            <a:off x="2051050" y="2566988"/>
            <a:ext cx="3097213" cy="368300"/>
          </a:xfrm>
          <a:prstGeom prst="rect">
            <a:avLst/>
          </a:prstGeom>
          <a:solidFill>
            <a:schemeClr val="bg1"/>
          </a:solidFill>
          <a:ln w="9525">
            <a:solidFill>
              <a:schemeClr val="tx2"/>
            </a:solidFill>
            <a:miter lim="800000"/>
            <a:headEnd/>
            <a:tailEnd/>
          </a:ln>
        </p:spPr>
        <p:txBody>
          <a:bodyPr>
            <a:spAutoFit/>
          </a:bodyPr>
          <a:lstStyle/>
          <a:p>
            <a:pPr>
              <a:defRPr/>
            </a:pPr>
            <a:r>
              <a:rPr lang="en-US" sz="1800" dirty="0">
                <a:latin typeface="+mn-lt"/>
              </a:rPr>
              <a:t>TAU + ESM + feedback</a:t>
            </a:r>
          </a:p>
        </p:txBody>
      </p:sp>
      <p:sp>
        <p:nvSpPr>
          <p:cNvPr id="14" name="TextBox 5"/>
          <p:cNvSpPr txBox="1">
            <a:spLocks noChangeArrowheads="1"/>
          </p:cNvSpPr>
          <p:nvPr/>
        </p:nvSpPr>
        <p:spPr bwMode="auto">
          <a:xfrm>
            <a:off x="2051050" y="3573463"/>
            <a:ext cx="3097213" cy="368300"/>
          </a:xfrm>
          <a:prstGeom prst="rect">
            <a:avLst/>
          </a:prstGeom>
          <a:solidFill>
            <a:schemeClr val="bg1"/>
          </a:solidFill>
          <a:ln w="9525">
            <a:solidFill>
              <a:schemeClr val="tx2"/>
            </a:solidFill>
            <a:miter lim="800000"/>
            <a:headEnd/>
            <a:tailEnd/>
          </a:ln>
        </p:spPr>
        <p:txBody>
          <a:bodyPr>
            <a:spAutoFit/>
          </a:bodyPr>
          <a:lstStyle/>
          <a:p>
            <a:pPr>
              <a:defRPr/>
            </a:pPr>
            <a:r>
              <a:rPr lang="en-US" sz="1800" dirty="0">
                <a:latin typeface="+mn-lt"/>
              </a:rPr>
              <a:t>TAU + ESM</a:t>
            </a:r>
          </a:p>
        </p:txBody>
      </p:sp>
      <p:sp>
        <p:nvSpPr>
          <p:cNvPr id="15" name="TextBox 5"/>
          <p:cNvSpPr txBox="1">
            <a:spLocks noChangeArrowheads="1"/>
          </p:cNvSpPr>
          <p:nvPr/>
        </p:nvSpPr>
        <p:spPr bwMode="auto">
          <a:xfrm>
            <a:off x="2051050" y="4799013"/>
            <a:ext cx="3097213" cy="368300"/>
          </a:xfrm>
          <a:prstGeom prst="rect">
            <a:avLst/>
          </a:prstGeom>
          <a:solidFill>
            <a:schemeClr val="bg1"/>
          </a:solidFill>
          <a:ln w="9525">
            <a:solidFill>
              <a:schemeClr val="tx2"/>
            </a:solidFill>
            <a:miter lim="800000"/>
            <a:headEnd/>
            <a:tailEnd/>
          </a:ln>
        </p:spPr>
        <p:txBody>
          <a:bodyPr>
            <a:spAutoFit/>
          </a:bodyPr>
          <a:lstStyle/>
          <a:p>
            <a:pPr>
              <a:defRPr/>
            </a:pPr>
            <a:r>
              <a:rPr lang="en-US" sz="1800" dirty="0">
                <a:latin typeface="+mn-lt"/>
              </a:rPr>
              <a:t>TAU</a:t>
            </a:r>
          </a:p>
        </p:txBody>
      </p:sp>
      <p:sp>
        <p:nvSpPr>
          <p:cNvPr id="16" name="TextBox 3"/>
          <p:cNvSpPr txBox="1">
            <a:spLocks noChangeArrowheads="1"/>
          </p:cNvSpPr>
          <p:nvPr/>
        </p:nvSpPr>
        <p:spPr bwMode="auto">
          <a:xfrm>
            <a:off x="5651500" y="2998788"/>
            <a:ext cx="865188" cy="1200150"/>
          </a:xfrm>
          <a:prstGeom prst="rect">
            <a:avLst/>
          </a:prstGeom>
          <a:noFill/>
          <a:ln w="38100">
            <a:solidFill>
              <a:schemeClr val="tx2"/>
            </a:solidFill>
            <a:miter lim="800000"/>
            <a:headEnd/>
            <a:tailEnd/>
          </a:ln>
        </p:spPr>
        <p:txBody>
          <a:bodyPr>
            <a:spAutoFit/>
          </a:bodyPr>
          <a:lstStyle/>
          <a:p>
            <a:pPr>
              <a:defRPr/>
            </a:pPr>
            <a:r>
              <a:rPr lang="en-US" sz="1800" b="1" dirty="0">
                <a:latin typeface="+mn-lt"/>
              </a:rPr>
              <a:t>Post</a:t>
            </a:r>
          </a:p>
          <a:p>
            <a:pPr>
              <a:defRPr/>
            </a:pPr>
            <a:r>
              <a:rPr lang="en-US" sz="1800" dirty="0">
                <a:latin typeface="+mn-lt"/>
              </a:rPr>
              <a:t>ESM HDRS IDS</a:t>
            </a:r>
          </a:p>
        </p:txBody>
      </p:sp>
      <p:cxnSp>
        <p:nvCxnSpPr>
          <p:cNvPr id="17" name="Straight Arrow Connector 16"/>
          <p:cNvCxnSpPr/>
          <p:nvPr/>
        </p:nvCxnSpPr>
        <p:spPr>
          <a:xfrm flipV="1">
            <a:off x="6588125" y="3141663"/>
            <a:ext cx="792163"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88125" y="3500438"/>
            <a:ext cx="792163" cy="158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588125" y="3860800"/>
            <a:ext cx="792163"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3" idx="1"/>
          </p:cNvCxnSpPr>
          <p:nvPr/>
        </p:nvCxnSpPr>
        <p:spPr>
          <a:xfrm flipV="1">
            <a:off x="1547813" y="2751138"/>
            <a:ext cx="503237" cy="390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2" idx="1"/>
          </p:cNvCxnSpPr>
          <p:nvPr/>
        </p:nvCxnSpPr>
        <p:spPr>
          <a:xfrm flipV="1">
            <a:off x="1547813" y="3281363"/>
            <a:ext cx="503237" cy="165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1" idx="1"/>
          </p:cNvCxnSpPr>
          <p:nvPr/>
        </p:nvCxnSpPr>
        <p:spPr>
          <a:xfrm>
            <a:off x="1547813" y="3878263"/>
            <a:ext cx="503237" cy="6461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148263" y="2925763"/>
            <a:ext cx="503237" cy="215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148263" y="3502025"/>
            <a:ext cx="50323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148263" y="3862388"/>
            <a:ext cx="503237" cy="431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93" name="Rectangle 2"/>
          <p:cNvSpPr txBox="1">
            <a:spLocks noChangeArrowheads="1"/>
          </p:cNvSpPr>
          <p:nvPr/>
        </p:nvSpPr>
        <p:spPr bwMode="auto">
          <a:xfrm>
            <a:off x="304800" y="620713"/>
            <a:ext cx="8458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r>
              <a:rPr lang="en-US" sz="2800" b="1" dirty="0" smtClean="0">
                <a:solidFill>
                  <a:srgbClr val="FF6600"/>
                </a:solidFill>
              </a:rPr>
              <a:t>Alternative treatments</a:t>
            </a:r>
            <a:endParaRPr lang="en-US" sz="2000" dirty="0">
              <a:solidFill>
                <a:srgbClr val="FF6600"/>
              </a:solidFill>
            </a:endParaRPr>
          </a:p>
        </p:txBody>
      </p:sp>
      <p:sp>
        <p:nvSpPr>
          <p:cNvPr id="2" name="TextBox 1"/>
          <p:cNvSpPr txBox="1"/>
          <p:nvPr/>
        </p:nvSpPr>
        <p:spPr>
          <a:xfrm>
            <a:off x="539552" y="6581001"/>
            <a:ext cx="2993127" cy="276999"/>
          </a:xfrm>
          <a:prstGeom prst="rect">
            <a:avLst/>
          </a:prstGeom>
          <a:noFill/>
        </p:spPr>
        <p:txBody>
          <a:bodyPr wrap="none" rtlCol="0">
            <a:spAutoFit/>
          </a:bodyPr>
          <a:lstStyle/>
          <a:p>
            <a:r>
              <a:rPr lang="en-US" sz="1200" dirty="0" smtClean="0"/>
              <a:t>Kramer et al, World Psychiatry 2014</a:t>
            </a:r>
            <a:endParaRPr lang="en-US" sz="1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742950" indent="-285750" defTabSz="209550">
              <a:defRPr sz="3200">
                <a:solidFill>
                  <a:srgbClr val="001C3D"/>
                </a:solidFill>
                <a:latin typeface="Verdana" charset="0"/>
                <a:ea typeface="ＭＳ Ｐゴシック" charset="0"/>
              </a:defRPr>
            </a:lvl2pPr>
            <a:lvl3pPr marL="1143000" indent="-228600" defTabSz="209550">
              <a:defRPr sz="3200">
                <a:solidFill>
                  <a:srgbClr val="001C3D"/>
                </a:solidFill>
                <a:latin typeface="Verdana" charset="0"/>
                <a:ea typeface="ＭＳ Ｐゴシック" charset="0"/>
              </a:defRPr>
            </a:lvl3pPr>
            <a:lvl4pPr marL="1600200" indent="-228600" defTabSz="209550">
              <a:defRPr sz="3200">
                <a:solidFill>
                  <a:srgbClr val="001C3D"/>
                </a:solidFill>
                <a:latin typeface="Verdana" charset="0"/>
                <a:ea typeface="ＭＳ Ｐゴシック" charset="0"/>
              </a:defRPr>
            </a:lvl4pPr>
            <a:lvl5pPr marL="2057400" indent="-228600" defTabSz="209550">
              <a:defRPr sz="3200">
                <a:solidFill>
                  <a:srgbClr val="001C3D"/>
                </a:solidFill>
                <a:latin typeface="Verdana" charset="0"/>
                <a:ea typeface="ＭＳ Ｐゴシック" charset="0"/>
              </a:defRPr>
            </a:lvl5pPr>
            <a:lvl6pPr marL="2514600" indent="-228600" defTabSz="209550" eaLnBrk="0" fontAlgn="base" hangingPunct="0">
              <a:spcBef>
                <a:spcPct val="0"/>
              </a:spcBef>
              <a:spcAft>
                <a:spcPct val="0"/>
              </a:spcAft>
              <a:defRPr sz="3200">
                <a:solidFill>
                  <a:srgbClr val="001C3D"/>
                </a:solidFill>
                <a:latin typeface="Verdana" charset="0"/>
                <a:ea typeface="ＭＳ Ｐゴシック" charset="0"/>
              </a:defRPr>
            </a:lvl6pPr>
            <a:lvl7pPr marL="2971800" indent="-228600" defTabSz="209550" eaLnBrk="0" fontAlgn="base" hangingPunct="0">
              <a:spcBef>
                <a:spcPct val="0"/>
              </a:spcBef>
              <a:spcAft>
                <a:spcPct val="0"/>
              </a:spcAft>
              <a:defRPr sz="3200">
                <a:solidFill>
                  <a:srgbClr val="001C3D"/>
                </a:solidFill>
                <a:latin typeface="Verdana" charset="0"/>
                <a:ea typeface="ＭＳ Ｐゴシック" charset="0"/>
              </a:defRPr>
            </a:lvl7pPr>
            <a:lvl8pPr marL="3429000" indent="-228600" defTabSz="209550" eaLnBrk="0" fontAlgn="base" hangingPunct="0">
              <a:spcBef>
                <a:spcPct val="0"/>
              </a:spcBef>
              <a:spcAft>
                <a:spcPct val="0"/>
              </a:spcAft>
              <a:defRPr sz="3200">
                <a:solidFill>
                  <a:srgbClr val="001C3D"/>
                </a:solidFill>
                <a:latin typeface="Verdana" charset="0"/>
                <a:ea typeface="ＭＳ Ｐゴシック" charset="0"/>
              </a:defRPr>
            </a:lvl8pPr>
            <a:lvl9pPr marL="3886200" indent="-228600" defTabSz="20955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59394"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59395" name="Rectangle 2"/>
          <p:cNvSpPr>
            <a:spLocks noChangeArrowheads="1"/>
          </p:cNvSpPr>
          <p:nvPr/>
        </p:nvSpPr>
        <p:spPr bwMode="auto">
          <a:xfrm>
            <a:off x="0" y="660400"/>
            <a:ext cx="8801100" cy="500063"/>
          </a:xfrm>
          <a:prstGeom prst="rect">
            <a:avLst/>
          </a:prstGeom>
          <a:solidFill>
            <a:srgbClr val="080E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nl-NL" sz="2800">
                <a:solidFill>
                  <a:schemeClr val="bg1"/>
                </a:solidFill>
              </a:rPr>
              <a:t> </a:t>
            </a:r>
            <a:endParaRPr lang="nl-NL" sz="2800">
              <a:solidFill>
                <a:schemeClr val="bg1"/>
              </a:solidFill>
              <a:latin typeface="Calibri" charset="0"/>
            </a:endParaRPr>
          </a:p>
        </p:txBody>
      </p:sp>
      <p:sp>
        <p:nvSpPr>
          <p:cNvPr id="59396" name="Text Box 4"/>
          <p:cNvSpPr txBox="1">
            <a:spLocks noChangeArrowheads="1"/>
          </p:cNvSpPr>
          <p:nvPr/>
        </p:nvSpPr>
        <p:spPr bwMode="auto">
          <a:xfrm>
            <a:off x="228600" y="615950"/>
            <a:ext cx="68754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cs typeface="Calibri" charset="0"/>
              </a:rPr>
              <a:t>Behavioural activation in real life</a:t>
            </a:r>
          </a:p>
        </p:txBody>
      </p:sp>
      <p:pic>
        <p:nvPicPr>
          <p:cNvPr id="593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1949450"/>
            <a:ext cx="446405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936750"/>
            <a:ext cx="47910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Box 11"/>
          <p:cNvSpPr txBox="1">
            <a:spLocks noChangeArrowheads="1"/>
          </p:cNvSpPr>
          <p:nvPr/>
        </p:nvSpPr>
        <p:spPr bwMode="auto">
          <a:xfrm>
            <a:off x="304800" y="1377950"/>
            <a:ext cx="3365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en-US" b="1">
                <a:solidFill>
                  <a:srgbClr val="FF0000"/>
                </a:solidFill>
              </a:rPr>
              <a:t>In depression</a:t>
            </a:r>
          </a:p>
        </p:txBody>
      </p:sp>
      <p:sp>
        <p:nvSpPr>
          <p:cNvPr id="12" name="TextBox 11"/>
          <p:cNvSpPr txBox="1"/>
          <p:nvPr/>
        </p:nvSpPr>
        <p:spPr>
          <a:xfrm>
            <a:off x="539552" y="6581001"/>
            <a:ext cx="2993127" cy="276999"/>
          </a:xfrm>
          <a:prstGeom prst="rect">
            <a:avLst/>
          </a:prstGeom>
          <a:noFill/>
        </p:spPr>
        <p:txBody>
          <a:bodyPr wrap="none" rtlCol="0">
            <a:spAutoFit/>
          </a:bodyPr>
          <a:lstStyle/>
          <a:p>
            <a:r>
              <a:rPr lang="en-US" sz="1200" dirty="0" smtClean="0"/>
              <a:t>Kramer et al, World Psychiatry 2014</a:t>
            </a:r>
            <a:endParaRPr lang="en-US" sz="1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742950" indent="-285750" defTabSz="209550">
              <a:defRPr sz="3200">
                <a:solidFill>
                  <a:srgbClr val="001C3D"/>
                </a:solidFill>
                <a:latin typeface="Verdana" charset="0"/>
                <a:ea typeface="ＭＳ Ｐゴシック" charset="0"/>
              </a:defRPr>
            </a:lvl2pPr>
            <a:lvl3pPr marL="1143000" indent="-228600" defTabSz="209550">
              <a:defRPr sz="3200">
                <a:solidFill>
                  <a:srgbClr val="001C3D"/>
                </a:solidFill>
                <a:latin typeface="Verdana" charset="0"/>
                <a:ea typeface="ＭＳ Ｐゴシック" charset="0"/>
              </a:defRPr>
            </a:lvl3pPr>
            <a:lvl4pPr marL="1600200" indent="-228600" defTabSz="209550">
              <a:defRPr sz="3200">
                <a:solidFill>
                  <a:srgbClr val="001C3D"/>
                </a:solidFill>
                <a:latin typeface="Verdana" charset="0"/>
                <a:ea typeface="ＭＳ Ｐゴシック" charset="0"/>
              </a:defRPr>
            </a:lvl4pPr>
            <a:lvl5pPr marL="2057400" indent="-228600" defTabSz="209550">
              <a:defRPr sz="3200">
                <a:solidFill>
                  <a:srgbClr val="001C3D"/>
                </a:solidFill>
                <a:latin typeface="Verdana" charset="0"/>
                <a:ea typeface="ＭＳ Ｐゴシック" charset="0"/>
              </a:defRPr>
            </a:lvl5pPr>
            <a:lvl6pPr marL="2514600" indent="-228600" defTabSz="209550" eaLnBrk="0" fontAlgn="base" hangingPunct="0">
              <a:spcBef>
                <a:spcPct val="0"/>
              </a:spcBef>
              <a:spcAft>
                <a:spcPct val="0"/>
              </a:spcAft>
              <a:defRPr sz="3200">
                <a:solidFill>
                  <a:srgbClr val="001C3D"/>
                </a:solidFill>
                <a:latin typeface="Verdana" charset="0"/>
                <a:ea typeface="ＭＳ Ｐゴシック" charset="0"/>
              </a:defRPr>
            </a:lvl6pPr>
            <a:lvl7pPr marL="2971800" indent="-228600" defTabSz="209550" eaLnBrk="0" fontAlgn="base" hangingPunct="0">
              <a:spcBef>
                <a:spcPct val="0"/>
              </a:spcBef>
              <a:spcAft>
                <a:spcPct val="0"/>
              </a:spcAft>
              <a:defRPr sz="3200">
                <a:solidFill>
                  <a:srgbClr val="001C3D"/>
                </a:solidFill>
                <a:latin typeface="Verdana" charset="0"/>
                <a:ea typeface="ＭＳ Ｐゴシック" charset="0"/>
              </a:defRPr>
            </a:lvl7pPr>
            <a:lvl8pPr marL="3429000" indent="-228600" defTabSz="209550" eaLnBrk="0" fontAlgn="base" hangingPunct="0">
              <a:spcBef>
                <a:spcPct val="0"/>
              </a:spcBef>
              <a:spcAft>
                <a:spcPct val="0"/>
              </a:spcAft>
              <a:defRPr sz="3200">
                <a:solidFill>
                  <a:srgbClr val="001C3D"/>
                </a:solidFill>
                <a:latin typeface="Verdana" charset="0"/>
                <a:ea typeface="ＭＳ Ｐゴシック" charset="0"/>
              </a:defRPr>
            </a:lvl8pPr>
            <a:lvl9pPr marL="3886200" indent="-228600" defTabSz="20955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60418"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60419" name="Rectangle 2"/>
          <p:cNvSpPr>
            <a:spLocks noChangeArrowheads="1"/>
          </p:cNvSpPr>
          <p:nvPr/>
        </p:nvSpPr>
        <p:spPr bwMode="auto">
          <a:xfrm>
            <a:off x="0" y="660400"/>
            <a:ext cx="8801100" cy="500063"/>
          </a:xfrm>
          <a:prstGeom prst="rect">
            <a:avLst/>
          </a:prstGeom>
          <a:solidFill>
            <a:srgbClr val="080E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nl-NL" sz="2800">
                <a:solidFill>
                  <a:schemeClr val="bg1"/>
                </a:solidFill>
              </a:rPr>
              <a:t> </a:t>
            </a:r>
            <a:endParaRPr lang="nl-NL" sz="2800">
              <a:solidFill>
                <a:schemeClr val="bg1"/>
              </a:solidFill>
              <a:latin typeface="Calibri" charset="0"/>
            </a:endParaRPr>
          </a:p>
        </p:txBody>
      </p:sp>
      <p:sp>
        <p:nvSpPr>
          <p:cNvPr id="60420" name="Text Box 4"/>
          <p:cNvSpPr txBox="1">
            <a:spLocks noChangeArrowheads="1"/>
          </p:cNvSpPr>
          <p:nvPr/>
        </p:nvSpPr>
        <p:spPr bwMode="auto">
          <a:xfrm>
            <a:off x="228600" y="615950"/>
            <a:ext cx="68278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cs typeface="Calibri" charset="0"/>
              </a:rPr>
              <a:t>Behavioural activation -&gt; results</a:t>
            </a:r>
          </a:p>
        </p:txBody>
      </p:sp>
      <p:sp>
        <p:nvSpPr>
          <p:cNvPr id="60424" name="Title 1"/>
          <p:cNvSpPr txBox="1">
            <a:spLocks/>
          </p:cNvSpPr>
          <p:nvPr/>
        </p:nvSpPr>
        <p:spPr bwMode="auto">
          <a:xfrm>
            <a:off x="1404938" y="1371600"/>
            <a:ext cx="80105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lnSpc>
                <a:spcPct val="80000"/>
              </a:lnSpc>
            </a:pPr>
            <a:r>
              <a:rPr lang="nl-NL" sz="2400" b="1"/>
              <a:t>Self-report depression (IDS-SR)</a:t>
            </a:r>
            <a:endParaRPr lang="en-US" sz="2400" b="1"/>
          </a:p>
        </p:txBody>
      </p:sp>
      <p:graphicFrame>
        <p:nvGraphicFramePr>
          <p:cNvPr id="15" name="Chart 14"/>
          <p:cNvGraphicFramePr>
            <a:graphicFrameLocks/>
          </p:cNvGraphicFramePr>
          <p:nvPr/>
        </p:nvGraphicFramePr>
        <p:xfrm>
          <a:off x="774676" y="1946548"/>
          <a:ext cx="7416824" cy="403589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39552" y="6581001"/>
            <a:ext cx="2993127" cy="276999"/>
          </a:xfrm>
          <a:prstGeom prst="rect">
            <a:avLst/>
          </a:prstGeom>
          <a:noFill/>
        </p:spPr>
        <p:txBody>
          <a:bodyPr wrap="none" rtlCol="0">
            <a:spAutoFit/>
          </a:bodyPr>
          <a:lstStyle/>
          <a:p>
            <a:r>
              <a:rPr lang="en-US" sz="1200" dirty="0" smtClean="0"/>
              <a:t>Kramer et al, World Psychiatry 2014</a:t>
            </a:r>
            <a:endParaRPr lang="en-US" sz="1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742950" indent="-285750" defTabSz="209550">
              <a:defRPr sz="3200">
                <a:solidFill>
                  <a:srgbClr val="001C3D"/>
                </a:solidFill>
                <a:latin typeface="Verdana" charset="0"/>
                <a:ea typeface="ＭＳ Ｐゴシック" charset="0"/>
              </a:defRPr>
            </a:lvl2pPr>
            <a:lvl3pPr marL="1143000" indent="-228600" defTabSz="209550">
              <a:defRPr sz="3200">
                <a:solidFill>
                  <a:srgbClr val="001C3D"/>
                </a:solidFill>
                <a:latin typeface="Verdana" charset="0"/>
                <a:ea typeface="ＭＳ Ｐゴシック" charset="0"/>
              </a:defRPr>
            </a:lvl3pPr>
            <a:lvl4pPr marL="1600200" indent="-228600" defTabSz="209550">
              <a:defRPr sz="3200">
                <a:solidFill>
                  <a:srgbClr val="001C3D"/>
                </a:solidFill>
                <a:latin typeface="Verdana" charset="0"/>
                <a:ea typeface="ＭＳ Ｐゴシック" charset="0"/>
              </a:defRPr>
            </a:lvl4pPr>
            <a:lvl5pPr marL="2057400" indent="-228600" defTabSz="209550">
              <a:defRPr sz="3200">
                <a:solidFill>
                  <a:srgbClr val="001C3D"/>
                </a:solidFill>
                <a:latin typeface="Verdana" charset="0"/>
                <a:ea typeface="ＭＳ Ｐゴシック" charset="0"/>
              </a:defRPr>
            </a:lvl5pPr>
            <a:lvl6pPr marL="2514600" indent="-228600" defTabSz="209550" eaLnBrk="0" fontAlgn="base" hangingPunct="0">
              <a:spcBef>
                <a:spcPct val="0"/>
              </a:spcBef>
              <a:spcAft>
                <a:spcPct val="0"/>
              </a:spcAft>
              <a:defRPr sz="3200">
                <a:solidFill>
                  <a:srgbClr val="001C3D"/>
                </a:solidFill>
                <a:latin typeface="Verdana" charset="0"/>
                <a:ea typeface="ＭＳ Ｐゴシック" charset="0"/>
              </a:defRPr>
            </a:lvl6pPr>
            <a:lvl7pPr marL="2971800" indent="-228600" defTabSz="209550" eaLnBrk="0" fontAlgn="base" hangingPunct="0">
              <a:spcBef>
                <a:spcPct val="0"/>
              </a:spcBef>
              <a:spcAft>
                <a:spcPct val="0"/>
              </a:spcAft>
              <a:defRPr sz="3200">
                <a:solidFill>
                  <a:srgbClr val="001C3D"/>
                </a:solidFill>
                <a:latin typeface="Verdana" charset="0"/>
                <a:ea typeface="ＭＳ Ｐゴシック" charset="0"/>
              </a:defRPr>
            </a:lvl7pPr>
            <a:lvl8pPr marL="3429000" indent="-228600" defTabSz="209550" eaLnBrk="0" fontAlgn="base" hangingPunct="0">
              <a:spcBef>
                <a:spcPct val="0"/>
              </a:spcBef>
              <a:spcAft>
                <a:spcPct val="0"/>
              </a:spcAft>
              <a:defRPr sz="3200">
                <a:solidFill>
                  <a:srgbClr val="001C3D"/>
                </a:solidFill>
                <a:latin typeface="Verdana" charset="0"/>
                <a:ea typeface="ＭＳ Ｐゴシック" charset="0"/>
              </a:defRPr>
            </a:lvl8pPr>
            <a:lvl9pPr marL="3886200" indent="-228600" defTabSz="20955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61442"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61443" name="Rectangle 2"/>
          <p:cNvSpPr>
            <a:spLocks noChangeArrowheads="1"/>
          </p:cNvSpPr>
          <p:nvPr/>
        </p:nvSpPr>
        <p:spPr bwMode="auto">
          <a:xfrm>
            <a:off x="0" y="660400"/>
            <a:ext cx="8801100" cy="500063"/>
          </a:xfrm>
          <a:prstGeom prst="rect">
            <a:avLst/>
          </a:prstGeom>
          <a:solidFill>
            <a:srgbClr val="080E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nl-NL" sz="2800">
                <a:solidFill>
                  <a:schemeClr val="bg1"/>
                </a:solidFill>
              </a:rPr>
              <a:t> </a:t>
            </a:r>
            <a:endParaRPr lang="nl-NL" sz="2800">
              <a:solidFill>
                <a:schemeClr val="bg1"/>
              </a:solidFill>
              <a:latin typeface="Calibri" charset="0"/>
            </a:endParaRPr>
          </a:p>
        </p:txBody>
      </p:sp>
      <p:sp>
        <p:nvSpPr>
          <p:cNvPr id="61444" name="Text Box 4"/>
          <p:cNvSpPr txBox="1">
            <a:spLocks noChangeArrowheads="1"/>
          </p:cNvSpPr>
          <p:nvPr/>
        </p:nvSpPr>
        <p:spPr bwMode="auto">
          <a:xfrm>
            <a:off x="323850" y="620713"/>
            <a:ext cx="6827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cs typeface="Calibri" charset="0"/>
              </a:rPr>
              <a:t>Behavioural activation -&gt; results</a:t>
            </a:r>
          </a:p>
        </p:txBody>
      </p:sp>
      <p:sp>
        <p:nvSpPr>
          <p:cNvPr id="61448" name="Title 1"/>
          <p:cNvSpPr txBox="1">
            <a:spLocks/>
          </p:cNvSpPr>
          <p:nvPr/>
        </p:nvSpPr>
        <p:spPr bwMode="auto">
          <a:xfrm>
            <a:off x="1601788" y="1341438"/>
            <a:ext cx="80105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eaLnBrk="1" hangingPunct="1">
              <a:lnSpc>
                <a:spcPct val="80000"/>
              </a:lnSpc>
            </a:pPr>
            <a:r>
              <a:rPr lang="nl-NL" sz="2400" b="1"/>
              <a:t>Rated depression (HAMILTON)</a:t>
            </a:r>
            <a:endParaRPr lang="en-US" sz="2400" b="1"/>
          </a:p>
        </p:txBody>
      </p:sp>
      <p:graphicFrame>
        <p:nvGraphicFramePr>
          <p:cNvPr id="17" name="Chart 16"/>
          <p:cNvGraphicFramePr>
            <a:graphicFrameLocks/>
          </p:cNvGraphicFramePr>
          <p:nvPr/>
        </p:nvGraphicFramePr>
        <p:xfrm>
          <a:off x="899592" y="1844824"/>
          <a:ext cx="7128792" cy="453650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39552" y="6581001"/>
            <a:ext cx="2993127" cy="276999"/>
          </a:xfrm>
          <a:prstGeom prst="rect">
            <a:avLst/>
          </a:prstGeom>
          <a:noFill/>
        </p:spPr>
        <p:txBody>
          <a:bodyPr wrap="none" rtlCol="0">
            <a:spAutoFit/>
          </a:bodyPr>
          <a:lstStyle/>
          <a:p>
            <a:r>
              <a:rPr lang="en-US" sz="1200" dirty="0" smtClean="0"/>
              <a:t>Kramer et al, World Psychiatry 2014</a:t>
            </a:r>
            <a:endParaRPr lang="en-US" sz="1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1"/>
          <p:cNvSpPr>
            <a:spLocks noGrp="1"/>
          </p:cNvSpPr>
          <p:nvPr>
            <p:ph idx="1"/>
          </p:nvPr>
        </p:nvSpPr>
        <p:spPr/>
        <p:txBody>
          <a:bodyPr/>
          <a:lstStyle/>
          <a:p>
            <a:endParaRPr lang="nl-NL">
              <a:latin typeface="Lucida Sans Unicode" charset="0"/>
            </a:endParaRPr>
          </a:p>
        </p:txBody>
      </p:sp>
      <p:sp>
        <p:nvSpPr>
          <p:cNvPr id="2" name="Rounded Rectangle 1"/>
          <p:cNvSpPr/>
          <p:nvPr/>
        </p:nvSpPr>
        <p:spPr>
          <a:xfrm>
            <a:off x="395288" y="1557338"/>
            <a:ext cx="3889375" cy="1150937"/>
          </a:xfrm>
          <a:prstGeom prst="round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err="1">
                <a:solidFill>
                  <a:prstClr val="white"/>
                </a:solidFill>
                <a:latin typeface="Lucida Sans Unicode"/>
              </a:rPr>
              <a:t>Regular</a:t>
            </a:r>
            <a:r>
              <a:rPr lang="nl-NL" sz="1800" dirty="0">
                <a:solidFill>
                  <a:prstClr val="white"/>
                </a:solidFill>
                <a:latin typeface="Lucida Sans Unicode"/>
              </a:rPr>
              <a:t> ACT-training</a:t>
            </a:r>
          </a:p>
        </p:txBody>
      </p:sp>
      <p:sp>
        <p:nvSpPr>
          <p:cNvPr id="4" name="Rounded Rectangle 3"/>
          <p:cNvSpPr/>
          <p:nvPr/>
        </p:nvSpPr>
        <p:spPr>
          <a:xfrm>
            <a:off x="4643438" y="1557338"/>
            <a:ext cx="360362" cy="1150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hangingPunct="1">
              <a:defRPr/>
            </a:pPr>
            <a:r>
              <a:rPr lang="nl-NL" sz="1400" dirty="0">
                <a:solidFill>
                  <a:prstClr val="white"/>
                </a:solidFill>
                <a:latin typeface="Lucida Sans Unicode"/>
              </a:rPr>
              <a:t>Briefing</a:t>
            </a:r>
          </a:p>
        </p:txBody>
      </p:sp>
      <p:sp>
        <p:nvSpPr>
          <p:cNvPr id="5" name="Rounded Rectangle 4"/>
          <p:cNvSpPr/>
          <p:nvPr/>
        </p:nvSpPr>
        <p:spPr>
          <a:xfrm>
            <a:off x="5249863" y="1539875"/>
            <a:ext cx="2952750" cy="1150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a:solidFill>
                  <a:prstClr val="white"/>
                </a:solidFill>
                <a:latin typeface="Lucida Sans Unicode"/>
              </a:rPr>
              <a:t>4-week </a:t>
            </a:r>
            <a:r>
              <a:rPr lang="nl-NL" sz="1800" dirty="0" err="1">
                <a:solidFill>
                  <a:prstClr val="white"/>
                </a:solidFill>
                <a:latin typeface="Lucida Sans Unicode"/>
              </a:rPr>
              <a:t>additional</a:t>
            </a:r>
            <a:r>
              <a:rPr lang="nl-NL" sz="1800" dirty="0">
                <a:solidFill>
                  <a:prstClr val="white"/>
                </a:solidFill>
                <a:latin typeface="Lucida Sans Unicode"/>
              </a:rPr>
              <a:t> ACT in Daily Life Training</a:t>
            </a:r>
          </a:p>
        </p:txBody>
      </p:sp>
      <p:sp>
        <p:nvSpPr>
          <p:cNvPr id="7" name="Rounded Rectangle 6"/>
          <p:cNvSpPr/>
          <p:nvPr/>
        </p:nvSpPr>
        <p:spPr>
          <a:xfrm>
            <a:off x="395288" y="3860800"/>
            <a:ext cx="1223962" cy="129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a:solidFill>
                  <a:prstClr val="white"/>
                </a:solidFill>
                <a:latin typeface="Lucida Sans Unicode"/>
              </a:rPr>
              <a:t>Week 1: 3-day training</a:t>
            </a:r>
          </a:p>
        </p:txBody>
      </p:sp>
      <p:sp>
        <p:nvSpPr>
          <p:cNvPr id="8" name="Rounded Rectangle 7"/>
          <p:cNvSpPr/>
          <p:nvPr/>
        </p:nvSpPr>
        <p:spPr>
          <a:xfrm>
            <a:off x="1835150" y="3860800"/>
            <a:ext cx="433388" cy="129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hangingPunct="1">
              <a:defRPr/>
            </a:pPr>
            <a:r>
              <a:rPr lang="nl-NL" sz="1800" dirty="0">
                <a:solidFill>
                  <a:prstClr val="white"/>
                </a:solidFill>
                <a:latin typeface="Lucida Sans Unicode"/>
              </a:rPr>
              <a:t>Evaluation</a:t>
            </a:r>
          </a:p>
        </p:txBody>
      </p:sp>
      <p:sp>
        <p:nvSpPr>
          <p:cNvPr id="10" name="Rounded Rectangle 9"/>
          <p:cNvSpPr/>
          <p:nvPr/>
        </p:nvSpPr>
        <p:spPr>
          <a:xfrm>
            <a:off x="2500313" y="3860800"/>
            <a:ext cx="1223962" cy="129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a:solidFill>
                  <a:prstClr val="white"/>
                </a:solidFill>
                <a:latin typeface="Lucida Sans Unicode"/>
              </a:rPr>
              <a:t>Week 2: 3-day training</a:t>
            </a:r>
          </a:p>
        </p:txBody>
      </p:sp>
      <p:sp>
        <p:nvSpPr>
          <p:cNvPr id="11" name="Rounded Rectangle 10"/>
          <p:cNvSpPr/>
          <p:nvPr/>
        </p:nvSpPr>
        <p:spPr>
          <a:xfrm>
            <a:off x="3987800" y="3860800"/>
            <a:ext cx="431800" cy="129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hangingPunct="1">
              <a:defRPr/>
            </a:pPr>
            <a:r>
              <a:rPr lang="nl-NL" sz="1800" dirty="0">
                <a:solidFill>
                  <a:prstClr val="white"/>
                </a:solidFill>
                <a:latin typeface="Lucida Sans Unicode"/>
              </a:rPr>
              <a:t>Evaluation</a:t>
            </a:r>
          </a:p>
        </p:txBody>
      </p:sp>
      <p:sp>
        <p:nvSpPr>
          <p:cNvPr id="12" name="Rounded Rectangle 11"/>
          <p:cNvSpPr/>
          <p:nvPr/>
        </p:nvSpPr>
        <p:spPr>
          <a:xfrm>
            <a:off x="4657725" y="3860800"/>
            <a:ext cx="1223963" cy="129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a:solidFill>
                  <a:prstClr val="white"/>
                </a:solidFill>
                <a:latin typeface="Lucida Sans Unicode"/>
              </a:rPr>
              <a:t>Week 3: 3-day training</a:t>
            </a:r>
          </a:p>
        </p:txBody>
      </p:sp>
      <p:sp>
        <p:nvSpPr>
          <p:cNvPr id="13" name="Rounded Rectangle 12"/>
          <p:cNvSpPr/>
          <p:nvPr/>
        </p:nvSpPr>
        <p:spPr>
          <a:xfrm>
            <a:off x="6121400" y="3844925"/>
            <a:ext cx="431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hangingPunct="1">
              <a:defRPr/>
            </a:pPr>
            <a:r>
              <a:rPr lang="nl-NL" sz="1800" dirty="0">
                <a:solidFill>
                  <a:prstClr val="white"/>
                </a:solidFill>
                <a:latin typeface="Lucida Sans Unicode"/>
              </a:rPr>
              <a:t>Evaluation</a:t>
            </a:r>
          </a:p>
        </p:txBody>
      </p:sp>
      <p:sp>
        <p:nvSpPr>
          <p:cNvPr id="14" name="Rounded Rectangle 13"/>
          <p:cNvSpPr/>
          <p:nvPr/>
        </p:nvSpPr>
        <p:spPr>
          <a:xfrm>
            <a:off x="6831013" y="3844925"/>
            <a:ext cx="122555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a:solidFill>
                  <a:prstClr val="white"/>
                </a:solidFill>
                <a:latin typeface="Lucida Sans Unicode"/>
              </a:rPr>
              <a:t>Week 4: 3-day training</a:t>
            </a:r>
          </a:p>
        </p:txBody>
      </p:sp>
      <p:sp>
        <p:nvSpPr>
          <p:cNvPr id="15" name="Rounded Rectangle 14"/>
          <p:cNvSpPr/>
          <p:nvPr/>
        </p:nvSpPr>
        <p:spPr>
          <a:xfrm>
            <a:off x="8272463" y="3844925"/>
            <a:ext cx="431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hangingPunct="1">
              <a:defRPr/>
            </a:pPr>
            <a:r>
              <a:rPr lang="nl-NL" sz="1800" dirty="0">
                <a:solidFill>
                  <a:prstClr val="white"/>
                </a:solidFill>
                <a:latin typeface="Lucida Sans Unicode"/>
              </a:rPr>
              <a:t>Evaluation</a:t>
            </a:r>
          </a:p>
        </p:txBody>
      </p:sp>
      <p:sp>
        <p:nvSpPr>
          <p:cNvPr id="16" name="Left Brace 15"/>
          <p:cNvSpPr/>
          <p:nvPr/>
        </p:nvSpPr>
        <p:spPr>
          <a:xfrm rot="5400000">
            <a:off x="4173538" y="-493713"/>
            <a:ext cx="1157288" cy="7561263"/>
          </a:xfrm>
          <a:prstGeom prst="leftBrace">
            <a:avLst>
              <a:gd name="adj1" fmla="val 8333"/>
              <a:gd name="adj2" fmla="val 23461"/>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nl-NL" sz="1800">
              <a:solidFill>
                <a:prstClr val="black"/>
              </a:solidFill>
              <a:latin typeface="Lucida Sans Unicode"/>
            </a:endParaRPr>
          </a:p>
        </p:txBody>
      </p:sp>
      <p:pic>
        <p:nvPicPr>
          <p:cNvPr id="62479" name="Picture 11" descr="http://www.empowernetwork.com/lpridgen/files/2013/03/Take-the-Cal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888" y="5661025"/>
            <a:ext cx="5699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16" descr="C:\Users\Tim Batink\Desktop\MHeNS Projecten\PSYMATE Foto's\02 PsyMate in Gebruik\Kleiner (1024)\IMG_148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5661025"/>
            <a:ext cx="12938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11" descr="http://www.empowernetwork.com/lpridgen/files/2013/03/Take-the-Cal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7950" y="5661025"/>
            <a:ext cx="5699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2" name="Picture 11" descr="http://www.empowernetwork.com/lpridgen/files/2013/03/Take-the-Cal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138" y="5661025"/>
            <a:ext cx="5699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3" name="Picture 11" descr="http://www.empowernetwork.com/lpridgen/files/2013/03/Take-the-Cal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613" y="5661025"/>
            <a:ext cx="5699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4" name="Picture 16" descr="C:\Users\Tim Batink\Desktop\MHeNS Projecten\PSYMATE Foto's\02 PsyMate in Gebruik\Kleiner (1024)\IMG_148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88" y="5661025"/>
            <a:ext cx="12938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16" descr="C:\Users\Tim Batink\Desktop\MHeNS Projecten\PSYMATE Foto's\02 PsyMate in Gebruik\Kleiner (1024)\IMG_148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1213" y="5661025"/>
            <a:ext cx="129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6" name="Picture 16" descr="C:\Users\Tim Batink\Desktop\MHeNS Projecten\PSYMATE Foto's\02 PsyMate in Gebruik\Kleiner (1024)\IMG_148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6088" y="5661025"/>
            <a:ext cx="129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39"/>
          <p:cNvSpPr/>
          <p:nvPr/>
        </p:nvSpPr>
        <p:spPr>
          <a:xfrm>
            <a:off x="8307388" y="1557338"/>
            <a:ext cx="360362" cy="1150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hangingPunct="1">
              <a:defRPr/>
            </a:pPr>
            <a:r>
              <a:rPr lang="nl-NL" sz="1400" dirty="0">
                <a:solidFill>
                  <a:prstClr val="white"/>
                </a:solidFill>
                <a:latin typeface="Lucida Sans Unicode"/>
              </a:rPr>
              <a:t>Debriefing</a:t>
            </a:r>
          </a:p>
        </p:txBody>
      </p:sp>
      <p:sp>
        <p:nvSpPr>
          <p:cNvPr id="62488" name="Rectangle 2"/>
          <p:cNvSpPr>
            <a:spLocks noChangeArrowheads="1"/>
          </p:cNvSpPr>
          <p:nvPr/>
        </p:nvSpPr>
        <p:spPr bwMode="auto">
          <a:xfrm>
            <a:off x="0" y="660400"/>
            <a:ext cx="8801100" cy="500063"/>
          </a:xfrm>
          <a:prstGeom prst="rect">
            <a:avLst/>
          </a:prstGeom>
          <a:solidFill>
            <a:srgbClr val="080E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nl-NL" sz="2800">
                <a:solidFill>
                  <a:schemeClr val="bg1"/>
                </a:solidFill>
              </a:rPr>
              <a:t> </a:t>
            </a:r>
            <a:endParaRPr lang="nl-NL" sz="2800">
              <a:solidFill>
                <a:schemeClr val="bg1"/>
              </a:solidFill>
              <a:latin typeface="Calibri" charset="0"/>
            </a:endParaRPr>
          </a:p>
        </p:txBody>
      </p:sp>
      <p:sp>
        <p:nvSpPr>
          <p:cNvPr id="62489" name="Text Box 4"/>
          <p:cNvSpPr txBox="1">
            <a:spLocks noChangeArrowheads="1"/>
          </p:cNvSpPr>
          <p:nvPr/>
        </p:nvSpPr>
        <p:spPr bwMode="auto">
          <a:xfrm>
            <a:off x="323850" y="620713"/>
            <a:ext cx="3319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cs typeface="Calibri" charset="0"/>
              </a:rPr>
              <a:t>ACT in daily life </a:t>
            </a:r>
          </a:p>
        </p:txBody>
      </p:sp>
      <p:sp>
        <p:nvSpPr>
          <p:cNvPr id="6" name="Title 5"/>
          <p:cNvSpPr>
            <a:spLocks noGrp="1"/>
          </p:cNvSpPr>
          <p:nvPr>
            <p:ph type="title"/>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1"/>
          <p:cNvSpPr>
            <a:spLocks noGrp="1"/>
          </p:cNvSpPr>
          <p:nvPr>
            <p:ph idx="1"/>
          </p:nvPr>
        </p:nvSpPr>
        <p:spPr/>
        <p:txBody>
          <a:bodyPr/>
          <a:lstStyle/>
          <a:p>
            <a:endParaRPr lang="nl-NL">
              <a:latin typeface="Lucida Sans Unicode" charset="0"/>
            </a:endParaRPr>
          </a:p>
        </p:txBody>
      </p:sp>
      <p:sp>
        <p:nvSpPr>
          <p:cNvPr id="3" name="Title 2"/>
          <p:cNvSpPr>
            <a:spLocks noGrp="1"/>
          </p:cNvSpPr>
          <p:nvPr>
            <p:ph type="title"/>
          </p:nvPr>
        </p:nvSpPr>
        <p:spPr/>
        <p:txBody>
          <a:bodyPr/>
          <a:lstStyle/>
          <a:p>
            <a:pPr algn="ctr">
              <a:defRPr/>
            </a:pPr>
            <a:endParaRPr lang="en-GB" dirty="0">
              <a:latin typeface="Dotum" pitchFamily="34" charset="-127"/>
              <a:ea typeface="Dotum" pitchFamily="34" charset="-127"/>
              <a:cs typeface="+mj-cs"/>
            </a:endParaRPr>
          </a:p>
        </p:txBody>
      </p:sp>
      <p:sp>
        <p:nvSpPr>
          <p:cNvPr id="2" name="Rounded Rectangle 1"/>
          <p:cNvSpPr/>
          <p:nvPr/>
        </p:nvSpPr>
        <p:spPr>
          <a:xfrm>
            <a:off x="255588" y="2636838"/>
            <a:ext cx="1081087" cy="1079500"/>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200" dirty="0" err="1">
                <a:solidFill>
                  <a:prstClr val="white"/>
                </a:solidFill>
                <a:latin typeface="Lucida Sans Unicode"/>
              </a:rPr>
              <a:t>Morning-exercise</a:t>
            </a:r>
            <a:r>
              <a:rPr lang="nl-NL" sz="1200" dirty="0">
                <a:solidFill>
                  <a:prstClr val="white"/>
                </a:solidFill>
                <a:latin typeface="Lucida Sans Unicode"/>
              </a:rPr>
              <a:t>: </a:t>
            </a:r>
            <a:r>
              <a:rPr lang="nl-NL" sz="1200" dirty="0" err="1">
                <a:solidFill>
                  <a:prstClr val="white"/>
                </a:solidFill>
                <a:latin typeface="Lucida Sans Unicode"/>
              </a:rPr>
              <a:t>Values</a:t>
            </a:r>
            <a:endParaRPr lang="nl-NL" sz="1200" dirty="0">
              <a:solidFill>
                <a:prstClr val="white"/>
              </a:solidFill>
              <a:latin typeface="Lucida Sans Unicode"/>
            </a:endParaRPr>
          </a:p>
        </p:txBody>
      </p:sp>
      <p:sp>
        <p:nvSpPr>
          <p:cNvPr id="5" name="Rounded Rectangle 4"/>
          <p:cNvSpPr/>
          <p:nvPr/>
        </p:nvSpPr>
        <p:spPr>
          <a:xfrm>
            <a:off x="7816850" y="2636838"/>
            <a:ext cx="1079500" cy="1079500"/>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200" dirty="0">
                <a:solidFill>
                  <a:prstClr val="white"/>
                </a:solidFill>
                <a:latin typeface="Lucida Sans Unicode"/>
              </a:rPr>
              <a:t>Evening-</a:t>
            </a:r>
            <a:r>
              <a:rPr lang="nl-NL" sz="1200" dirty="0" err="1">
                <a:solidFill>
                  <a:prstClr val="white"/>
                </a:solidFill>
                <a:latin typeface="Lucida Sans Unicode"/>
              </a:rPr>
              <a:t>exercise</a:t>
            </a:r>
            <a:r>
              <a:rPr lang="nl-NL" sz="1200" dirty="0">
                <a:solidFill>
                  <a:prstClr val="white"/>
                </a:solidFill>
                <a:latin typeface="Lucida Sans Unicode"/>
              </a:rPr>
              <a:t>: </a:t>
            </a:r>
            <a:r>
              <a:rPr lang="nl-NL" sz="1200" dirty="0" err="1">
                <a:solidFill>
                  <a:prstClr val="white"/>
                </a:solidFill>
                <a:latin typeface="Lucida Sans Unicode"/>
              </a:rPr>
              <a:t>Commit-ment</a:t>
            </a:r>
            <a:endParaRPr lang="nl-NL" sz="1200" dirty="0">
              <a:solidFill>
                <a:prstClr val="white"/>
              </a:solidFill>
              <a:latin typeface="Lucida Sans Unicode"/>
            </a:endParaRPr>
          </a:p>
        </p:txBody>
      </p:sp>
      <p:sp>
        <p:nvSpPr>
          <p:cNvPr id="4" name="Rounded Rectangle 3"/>
          <p:cNvSpPr/>
          <p:nvPr/>
        </p:nvSpPr>
        <p:spPr>
          <a:xfrm>
            <a:off x="1479550" y="2636838"/>
            <a:ext cx="6192838" cy="1079500"/>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dirty="0">
              <a:solidFill>
                <a:prstClr val="white"/>
              </a:solidFill>
              <a:latin typeface="Lucida Sans Unicode"/>
            </a:endParaRPr>
          </a:p>
        </p:txBody>
      </p:sp>
      <p:cxnSp>
        <p:nvCxnSpPr>
          <p:cNvPr id="9" name="Straight Connector 8"/>
          <p:cNvCxnSpPr/>
          <p:nvPr/>
        </p:nvCxnSpPr>
        <p:spPr>
          <a:xfrm>
            <a:off x="1839913" y="2636838"/>
            <a:ext cx="0" cy="107950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44738" y="2636838"/>
            <a:ext cx="0" cy="107950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40588" y="2636838"/>
            <a:ext cx="0" cy="107950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92438" y="2636838"/>
            <a:ext cx="0" cy="107950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95675" y="2636838"/>
            <a:ext cx="0" cy="107950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71938" y="2636838"/>
            <a:ext cx="0" cy="107950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92663" y="2636838"/>
            <a:ext cx="0" cy="107950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19863" y="2636838"/>
            <a:ext cx="0" cy="107950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24463" y="2636838"/>
            <a:ext cx="0" cy="107950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45188" y="2636838"/>
            <a:ext cx="0" cy="107950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479550" y="4221163"/>
            <a:ext cx="1873250" cy="1008062"/>
          </a:xfrm>
          <a:prstGeom prst="roundRect">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err="1">
                <a:solidFill>
                  <a:prstClr val="white"/>
                </a:solidFill>
                <a:latin typeface="Lucida Sans Unicode"/>
              </a:rPr>
              <a:t>Morning</a:t>
            </a:r>
            <a:r>
              <a:rPr lang="nl-NL" sz="1800" dirty="0">
                <a:solidFill>
                  <a:prstClr val="white"/>
                </a:solidFill>
                <a:latin typeface="Lucida Sans Unicode"/>
              </a:rPr>
              <a:t> ACT-</a:t>
            </a:r>
            <a:r>
              <a:rPr lang="nl-NL" sz="1800" dirty="0" err="1">
                <a:solidFill>
                  <a:prstClr val="white"/>
                </a:solidFill>
                <a:latin typeface="Lucida Sans Unicode"/>
              </a:rPr>
              <a:t>exercise</a:t>
            </a:r>
            <a:endParaRPr lang="nl-NL" sz="1800" dirty="0">
              <a:solidFill>
                <a:prstClr val="white"/>
              </a:solidFill>
              <a:latin typeface="Lucida Sans Unicode"/>
            </a:endParaRPr>
          </a:p>
        </p:txBody>
      </p:sp>
      <p:sp>
        <p:nvSpPr>
          <p:cNvPr id="28" name="Rounded Rectangle 27"/>
          <p:cNvSpPr/>
          <p:nvPr/>
        </p:nvSpPr>
        <p:spPr>
          <a:xfrm>
            <a:off x="3640138" y="4221163"/>
            <a:ext cx="1871662" cy="1008062"/>
          </a:xfrm>
          <a:prstGeom prst="roundRect">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err="1">
                <a:solidFill>
                  <a:prstClr val="white"/>
                </a:solidFill>
                <a:latin typeface="Lucida Sans Unicode"/>
              </a:rPr>
              <a:t>Afternoon</a:t>
            </a:r>
            <a:r>
              <a:rPr lang="nl-NL" sz="1800" dirty="0">
                <a:solidFill>
                  <a:prstClr val="white"/>
                </a:solidFill>
                <a:latin typeface="Lucida Sans Unicode"/>
              </a:rPr>
              <a:t> ACT-</a:t>
            </a:r>
            <a:r>
              <a:rPr lang="nl-NL" sz="1800" dirty="0" err="1">
                <a:solidFill>
                  <a:prstClr val="white"/>
                </a:solidFill>
                <a:latin typeface="Lucida Sans Unicode"/>
              </a:rPr>
              <a:t>exercise</a:t>
            </a:r>
            <a:endParaRPr lang="nl-NL" sz="1800" dirty="0">
              <a:solidFill>
                <a:prstClr val="white"/>
              </a:solidFill>
              <a:latin typeface="Lucida Sans Unicode"/>
            </a:endParaRPr>
          </a:p>
        </p:txBody>
      </p:sp>
      <p:sp>
        <p:nvSpPr>
          <p:cNvPr id="29" name="Rounded Rectangle 28"/>
          <p:cNvSpPr/>
          <p:nvPr/>
        </p:nvSpPr>
        <p:spPr>
          <a:xfrm>
            <a:off x="5800725" y="4221163"/>
            <a:ext cx="1871663" cy="1008062"/>
          </a:xfrm>
          <a:prstGeom prst="roundRect">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a:solidFill>
                  <a:prstClr val="white"/>
                </a:solidFill>
                <a:latin typeface="Lucida Sans Unicode"/>
              </a:rPr>
              <a:t>Evening ACT-</a:t>
            </a:r>
            <a:r>
              <a:rPr lang="nl-NL" sz="1800" dirty="0" err="1">
                <a:solidFill>
                  <a:prstClr val="white"/>
                </a:solidFill>
                <a:latin typeface="Lucida Sans Unicode"/>
              </a:rPr>
              <a:t>exercise</a:t>
            </a:r>
            <a:endParaRPr lang="nl-NL" sz="1800" dirty="0">
              <a:solidFill>
                <a:prstClr val="white"/>
              </a:solidFill>
              <a:latin typeface="Lucida Sans Unicode"/>
            </a:endParaRPr>
          </a:p>
        </p:txBody>
      </p:sp>
      <p:sp>
        <p:nvSpPr>
          <p:cNvPr id="30" name="TextBox 29"/>
          <p:cNvSpPr txBox="1"/>
          <p:nvPr/>
        </p:nvSpPr>
        <p:spPr>
          <a:xfrm>
            <a:off x="1479550" y="2854325"/>
            <a:ext cx="6192838" cy="908050"/>
          </a:xfrm>
          <a:prstGeom prst="rect">
            <a:avLst/>
          </a:prstGeom>
          <a:noFill/>
        </p:spPr>
        <p:txBody>
          <a:bodyPr>
            <a:spAutoFit/>
          </a:bodyPr>
          <a:lstStyle/>
          <a:p>
            <a:pPr algn="ctr" eaLnBrk="1" hangingPunct="1">
              <a:defRPr/>
            </a:pPr>
            <a:endParaRPr lang="nl-NL" sz="1000" dirty="0">
              <a:solidFill>
                <a:prstClr val="white"/>
              </a:solidFill>
              <a:latin typeface="Lucida Sans Unicode"/>
              <a:ea typeface="+mn-ea"/>
              <a:cs typeface="Arial" pitchFamily="34" charset="0"/>
            </a:endParaRPr>
          </a:p>
          <a:p>
            <a:pPr algn="ctr" eaLnBrk="1" hangingPunct="1">
              <a:defRPr/>
            </a:pPr>
            <a:r>
              <a:rPr lang="nl-NL" sz="2400" b="1" dirty="0">
                <a:solidFill>
                  <a:prstClr val="white"/>
                </a:solidFill>
                <a:latin typeface="Lucida Sans Unicode"/>
                <a:ea typeface="+mn-ea"/>
                <a:cs typeface="Arial" pitchFamily="34" charset="0"/>
              </a:rPr>
              <a:t>ESM-I: 10 </a:t>
            </a:r>
            <a:r>
              <a:rPr lang="nl-NL" sz="2400" b="1" dirty="0" err="1">
                <a:solidFill>
                  <a:prstClr val="white"/>
                </a:solidFill>
                <a:latin typeface="Lucida Sans Unicode"/>
                <a:ea typeface="+mn-ea"/>
                <a:cs typeface="Arial" pitchFamily="34" charset="0"/>
              </a:rPr>
              <a:t>times</a:t>
            </a:r>
            <a:r>
              <a:rPr lang="nl-NL" sz="2400" b="1" dirty="0">
                <a:solidFill>
                  <a:prstClr val="white"/>
                </a:solidFill>
                <a:latin typeface="Lucida Sans Unicode"/>
                <a:ea typeface="+mn-ea"/>
                <a:cs typeface="Arial" pitchFamily="34" charset="0"/>
              </a:rPr>
              <a:t> a </a:t>
            </a:r>
            <a:r>
              <a:rPr lang="nl-NL" sz="2400" b="1" dirty="0" err="1">
                <a:solidFill>
                  <a:prstClr val="white"/>
                </a:solidFill>
                <a:latin typeface="Lucida Sans Unicode"/>
                <a:ea typeface="+mn-ea"/>
                <a:cs typeface="Arial" pitchFamily="34" charset="0"/>
              </a:rPr>
              <a:t>day</a:t>
            </a:r>
            <a:r>
              <a:rPr lang="nl-NL" sz="2400" b="1" dirty="0">
                <a:solidFill>
                  <a:prstClr val="white"/>
                </a:solidFill>
                <a:latin typeface="Lucida Sans Unicode"/>
                <a:ea typeface="+mn-ea"/>
                <a:cs typeface="Arial" pitchFamily="34" charset="0"/>
              </a:rPr>
              <a:t>.</a:t>
            </a:r>
          </a:p>
          <a:p>
            <a:pPr eaLnBrk="1" hangingPunct="1">
              <a:defRPr/>
            </a:pPr>
            <a:endParaRPr lang="nl-NL" sz="1800" b="1" dirty="0">
              <a:solidFill>
                <a:prstClr val="white"/>
              </a:solidFill>
              <a:latin typeface="Arial" pitchFamily="34" charset="0"/>
              <a:ea typeface="+mn-ea"/>
              <a:cs typeface="Arial" pitchFamily="34" charset="0"/>
            </a:endParaRPr>
          </a:p>
        </p:txBody>
      </p:sp>
      <p:sp>
        <p:nvSpPr>
          <p:cNvPr id="31" name="Right Brace 30"/>
          <p:cNvSpPr/>
          <p:nvPr/>
        </p:nvSpPr>
        <p:spPr>
          <a:xfrm rot="5400000">
            <a:off x="4280694" y="3350419"/>
            <a:ext cx="576263" cy="43338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nl-NL" sz="1800">
              <a:solidFill>
                <a:prstClr val="black"/>
              </a:solidFill>
              <a:latin typeface="Lucida Sans Unicode"/>
            </a:endParaRPr>
          </a:p>
        </p:txBody>
      </p:sp>
      <p:sp>
        <p:nvSpPr>
          <p:cNvPr id="33" name="Right Brace 32"/>
          <p:cNvSpPr/>
          <p:nvPr/>
        </p:nvSpPr>
        <p:spPr>
          <a:xfrm rot="16200000">
            <a:off x="4287837" y="-554037"/>
            <a:ext cx="576263" cy="580548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nl-NL" sz="1800">
              <a:solidFill>
                <a:prstClr val="black"/>
              </a:solidFill>
              <a:latin typeface="Lucida Sans Unicode"/>
            </a:endParaRPr>
          </a:p>
        </p:txBody>
      </p:sp>
      <p:sp>
        <p:nvSpPr>
          <p:cNvPr id="32" name="Rounded Rectangle 31"/>
          <p:cNvSpPr/>
          <p:nvPr/>
        </p:nvSpPr>
        <p:spPr>
          <a:xfrm>
            <a:off x="1479550" y="5908675"/>
            <a:ext cx="2952750" cy="647700"/>
          </a:xfrm>
          <a:prstGeom prst="roundRect">
            <a:avLst/>
          </a:prstGeom>
          <a:solidFill>
            <a:srgbClr val="99FF66"/>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a:solidFill>
                  <a:prstClr val="white"/>
                </a:solidFill>
                <a:latin typeface="Lucida Sans Unicode"/>
              </a:rPr>
              <a:t>Standard-</a:t>
            </a:r>
            <a:r>
              <a:rPr lang="nl-NL" sz="1800" dirty="0" err="1">
                <a:solidFill>
                  <a:prstClr val="white"/>
                </a:solidFill>
                <a:latin typeface="Lucida Sans Unicode"/>
              </a:rPr>
              <a:t>exercise</a:t>
            </a:r>
            <a:endParaRPr lang="nl-NL" sz="1800" dirty="0">
              <a:solidFill>
                <a:prstClr val="white"/>
              </a:solidFill>
              <a:latin typeface="Lucida Sans Unicode"/>
            </a:endParaRPr>
          </a:p>
        </p:txBody>
      </p:sp>
      <p:sp>
        <p:nvSpPr>
          <p:cNvPr id="35" name="Rounded Rectangle 34"/>
          <p:cNvSpPr/>
          <p:nvPr/>
        </p:nvSpPr>
        <p:spPr>
          <a:xfrm>
            <a:off x="4719638" y="5908675"/>
            <a:ext cx="2952750" cy="647700"/>
          </a:xfrm>
          <a:prstGeom prst="roundRect">
            <a:avLst/>
          </a:prstGeom>
          <a:solidFill>
            <a:srgbClr val="99FF66"/>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err="1">
                <a:solidFill>
                  <a:prstClr val="white"/>
                </a:solidFill>
                <a:latin typeface="Lucida Sans Unicode"/>
              </a:rPr>
              <a:t>ACTion-exercise</a:t>
            </a:r>
            <a:endParaRPr lang="nl-NL" sz="1800" dirty="0">
              <a:solidFill>
                <a:prstClr val="white"/>
              </a:solidFill>
              <a:latin typeface="Lucida Sans Unicode"/>
            </a:endParaRPr>
          </a:p>
        </p:txBody>
      </p:sp>
      <p:sp>
        <p:nvSpPr>
          <p:cNvPr id="37" name="Rounded Rectangle 36"/>
          <p:cNvSpPr/>
          <p:nvPr/>
        </p:nvSpPr>
        <p:spPr>
          <a:xfrm>
            <a:off x="1476375" y="1411288"/>
            <a:ext cx="2951163" cy="649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a:solidFill>
                  <a:prstClr val="white"/>
                </a:solidFill>
                <a:latin typeface="Lucida Sans Unicode"/>
              </a:rPr>
              <a:t>Short-</a:t>
            </a:r>
            <a:r>
              <a:rPr lang="en-GB" sz="1800" dirty="0" err="1">
                <a:solidFill>
                  <a:prstClr val="white"/>
                </a:solidFill>
                <a:latin typeface="Lucida Sans Unicode"/>
              </a:rPr>
              <a:t>questionnairre</a:t>
            </a:r>
            <a:r>
              <a:rPr lang="nl-NL" sz="1800" dirty="0">
                <a:solidFill>
                  <a:prstClr val="white"/>
                </a:solidFill>
                <a:latin typeface="Lucida Sans Unicode"/>
              </a:rPr>
              <a:t> </a:t>
            </a:r>
          </a:p>
          <a:p>
            <a:pPr algn="ctr" eaLnBrk="1" hangingPunct="1">
              <a:defRPr/>
            </a:pPr>
            <a:r>
              <a:rPr lang="nl-NL" sz="1800" dirty="0">
                <a:solidFill>
                  <a:prstClr val="white"/>
                </a:solidFill>
                <a:latin typeface="Lucida Sans Unicode"/>
              </a:rPr>
              <a:t>(3 minutes)</a:t>
            </a:r>
          </a:p>
        </p:txBody>
      </p:sp>
      <p:sp>
        <p:nvSpPr>
          <p:cNvPr id="38" name="Rounded Rectangle 37"/>
          <p:cNvSpPr/>
          <p:nvPr/>
        </p:nvSpPr>
        <p:spPr>
          <a:xfrm>
            <a:off x="4719638" y="1411288"/>
            <a:ext cx="2952750" cy="649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a:solidFill>
                  <a:prstClr val="white"/>
                </a:solidFill>
                <a:latin typeface="Lucida Sans Unicode"/>
              </a:rPr>
              <a:t>ACT-</a:t>
            </a:r>
            <a:r>
              <a:rPr lang="nl-NL" sz="1800" dirty="0" err="1">
                <a:solidFill>
                  <a:prstClr val="white"/>
                </a:solidFill>
                <a:latin typeface="Lucida Sans Unicode"/>
              </a:rPr>
              <a:t>Metaphor</a:t>
            </a:r>
            <a:r>
              <a:rPr lang="nl-NL" sz="1800" dirty="0">
                <a:solidFill>
                  <a:prstClr val="white"/>
                </a:solidFill>
                <a:latin typeface="Lucida Sans Unicode"/>
              </a:rPr>
              <a:t> / Awareness </a:t>
            </a:r>
            <a:r>
              <a:rPr lang="nl-NL" sz="1800" dirty="0" err="1">
                <a:solidFill>
                  <a:prstClr val="white"/>
                </a:solidFill>
                <a:latin typeface="Lucida Sans Unicode"/>
              </a:rPr>
              <a:t>exercise</a:t>
            </a:r>
            <a:endParaRPr lang="nl-NL" sz="1800" dirty="0">
              <a:solidFill>
                <a:prstClr val="white"/>
              </a:solidFill>
              <a:latin typeface="Lucida Sans Unicode"/>
            </a:endParaRPr>
          </a:p>
        </p:txBody>
      </p:sp>
      <p:sp>
        <p:nvSpPr>
          <p:cNvPr id="18459" name="TextBox 35"/>
          <p:cNvSpPr txBox="1">
            <a:spLocks noChangeArrowheads="1"/>
          </p:cNvSpPr>
          <p:nvPr/>
        </p:nvSpPr>
        <p:spPr bwMode="auto">
          <a:xfrm>
            <a:off x="2825750" y="2390775"/>
            <a:ext cx="333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a:solidFill>
                  <a:prstClr val="black"/>
                </a:solidFill>
                <a:ea typeface="+mn-ea"/>
              </a:rPr>
              <a:t>T3</a:t>
            </a:r>
          </a:p>
        </p:txBody>
      </p:sp>
      <p:sp>
        <p:nvSpPr>
          <p:cNvPr id="18460" name="TextBox 40"/>
          <p:cNvSpPr txBox="1">
            <a:spLocks noChangeArrowheads="1"/>
          </p:cNvSpPr>
          <p:nvPr/>
        </p:nvSpPr>
        <p:spPr bwMode="auto">
          <a:xfrm>
            <a:off x="2176463" y="2390775"/>
            <a:ext cx="334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a:solidFill>
                  <a:prstClr val="black"/>
                </a:solidFill>
                <a:ea typeface="+mn-ea"/>
              </a:rPr>
              <a:t>T2</a:t>
            </a:r>
          </a:p>
        </p:txBody>
      </p:sp>
      <p:sp>
        <p:nvSpPr>
          <p:cNvPr id="18461" name="TextBox 41"/>
          <p:cNvSpPr txBox="1">
            <a:spLocks noChangeArrowheads="1"/>
          </p:cNvSpPr>
          <p:nvPr/>
        </p:nvSpPr>
        <p:spPr bwMode="auto">
          <a:xfrm>
            <a:off x="1673225" y="2390775"/>
            <a:ext cx="333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a:solidFill>
                  <a:prstClr val="black"/>
                </a:solidFill>
                <a:ea typeface="+mn-ea"/>
              </a:rPr>
              <a:t>T1</a:t>
            </a:r>
          </a:p>
        </p:txBody>
      </p:sp>
      <p:sp>
        <p:nvSpPr>
          <p:cNvPr id="18462" name="TextBox 42"/>
          <p:cNvSpPr txBox="1">
            <a:spLocks noChangeArrowheads="1"/>
          </p:cNvSpPr>
          <p:nvPr/>
        </p:nvSpPr>
        <p:spPr bwMode="auto">
          <a:xfrm>
            <a:off x="3322638" y="2390775"/>
            <a:ext cx="334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a:solidFill>
                  <a:prstClr val="black"/>
                </a:solidFill>
                <a:ea typeface="+mn-ea"/>
              </a:rPr>
              <a:t>T4</a:t>
            </a:r>
          </a:p>
        </p:txBody>
      </p:sp>
      <p:sp>
        <p:nvSpPr>
          <p:cNvPr id="18463" name="TextBox 44"/>
          <p:cNvSpPr txBox="1">
            <a:spLocks noChangeArrowheads="1"/>
          </p:cNvSpPr>
          <p:nvPr/>
        </p:nvSpPr>
        <p:spPr bwMode="auto">
          <a:xfrm>
            <a:off x="3905250" y="2390775"/>
            <a:ext cx="333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a:solidFill>
                  <a:prstClr val="black"/>
                </a:solidFill>
                <a:ea typeface="+mn-ea"/>
              </a:rPr>
              <a:t>T5</a:t>
            </a:r>
          </a:p>
        </p:txBody>
      </p:sp>
      <p:sp>
        <p:nvSpPr>
          <p:cNvPr id="18464" name="TextBox 46"/>
          <p:cNvSpPr txBox="1">
            <a:spLocks noChangeArrowheads="1"/>
          </p:cNvSpPr>
          <p:nvPr/>
        </p:nvSpPr>
        <p:spPr bwMode="auto">
          <a:xfrm>
            <a:off x="5057775" y="2390775"/>
            <a:ext cx="333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a:solidFill>
                  <a:prstClr val="black"/>
                </a:solidFill>
                <a:ea typeface="+mn-ea"/>
              </a:rPr>
              <a:t>T7</a:t>
            </a:r>
          </a:p>
        </p:txBody>
      </p:sp>
      <p:sp>
        <p:nvSpPr>
          <p:cNvPr id="18465" name="TextBox 47"/>
          <p:cNvSpPr txBox="1">
            <a:spLocks noChangeArrowheads="1"/>
          </p:cNvSpPr>
          <p:nvPr/>
        </p:nvSpPr>
        <p:spPr bwMode="auto">
          <a:xfrm>
            <a:off x="4625975" y="2390775"/>
            <a:ext cx="333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a:solidFill>
                  <a:prstClr val="black"/>
                </a:solidFill>
                <a:ea typeface="+mn-ea"/>
              </a:rPr>
              <a:t>T6</a:t>
            </a:r>
          </a:p>
        </p:txBody>
      </p:sp>
      <p:sp>
        <p:nvSpPr>
          <p:cNvPr id="18466" name="TextBox 48"/>
          <p:cNvSpPr txBox="1">
            <a:spLocks noChangeArrowheads="1"/>
          </p:cNvSpPr>
          <p:nvPr/>
        </p:nvSpPr>
        <p:spPr bwMode="auto">
          <a:xfrm>
            <a:off x="5776913" y="2390775"/>
            <a:ext cx="334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a:solidFill>
                  <a:prstClr val="black"/>
                </a:solidFill>
                <a:ea typeface="+mn-ea"/>
              </a:rPr>
              <a:t>T8</a:t>
            </a:r>
          </a:p>
        </p:txBody>
      </p:sp>
      <p:sp>
        <p:nvSpPr>
          <p:cNvPr id="18467" name="TextBox 49"/>
          <p:cNvSpPr txBox="1">
            <a:spLocks noChangeArrowheads="1"/>
          </p:cNvSpPr>
          <p:nvPr/>
        </p:nvSpPr>
        <p:spPr bwMode="auto">
          <a:xfrm>
            <a:off x="6353175" y="2390775"/>
            <a:ext cx="333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a:solidFill>
                  <a:prstClr val="black"/>
                </a:solidFill>
                <a:ea typeface="+mn-ea"/>
              </a:rPr>
              <a:t>T9</a:t>
            </a:r>
          </a:p>
        </p:txBody>
      </p:sp>
      <p:sp>
        <p:nvSpPr>
          <p:cNvPr id="18468" name="TextBox 50"/>
          <p:cNvSpPr txBox="1">
            <a:spLocks noChangeArrowheads="1"/>
          </p:cNvSpPr>
          <p:nvPr/>
        </p:nvSpPr>
        <p:spPr bwMode="auto">
          <a:xfrm>
            <a:off x="7073900" y="2390775"/>
            <a:ext cx="404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a:solidFill>
                  <a:prstClr val="black"/>
                </a:solidFill>
                <a:ea typeface="+mn-ea"/>
              </a:rPr>
              <a:t>T10</a:t>
            </a:r>
          </a:p>
        </p:txBody>
      </p:sp>
      <p:sp>
        <p:nvSpPr>
          <p:cNvPr id="63524" name="Rectangle 2"/>
          <p:cNvSpPr>
            <a:spLocks noChangeArrowheads="1"/>
          </p:cNvSpPr>
          <p:nvPr/>
        </p:nvSpPr>
        <p:spPr bwMode="auto">
          <a:xfrm>
            <a:off x="0" y="660400"/>
            <a:ext cx="8801100" cy="500063"/>
          </a:xfrm>
          <a:prstGeom prst="rect">
            <a:avLst/>
          </a:prstGeom>
          <a:solidFill>
            <a:srgbClr val="080E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nl-NL" sz="2800">
                <a:solidFill>
                  <a:schemeClr val="bg1"/>
                </a:solidFill>
              </a:rPr>
              <a:t> </a:t>
            </a:r>
            <a:endParaRPr lang="nl-NL" sz="2800">
              <a:solidFill>
                <a:schemeClr val="bg1"/>
              </a:solidFill>
              <a:latin typeface="Calibri" charset="0"/>
            </a:endParaRPr>
          </a:p>
        </p:txBody>
      </p:sp>
      <p:sp>
        <p:nvSpPr>
          <p:cNvPr id="63525" name="Text Box 4"/>
          <p:cNvSpPr txBox="1">
            <a:spLocks noChangeArrowheads="1"/>
          </p:cNvSpPr>
          <p:nvPr/>
        </p:nvSpPr>
        <p:spPr bwMode="auto">
          <a:xfrm>
            <a:off x="323850" y="620713"/>
            <a:ext cx="648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cs typeface="Calibri" charset="0"/>
              </a:rPr>
              <a:t>ACT in daily life -&gt; training day</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92500" y="1371600"/>
            <a:ext cx="1943100" cy="1008063"/>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a:solidFill>
                  <a:prstClr val="white"/>
                </a:solidFill>
                <a:latin typeface="Lucida Sans Unicode"/>
              </a:rPr>
              <a:t>PsyMate Menu</a:t>
            </a:r>
          </a:p>
        </p:txBody>
      </p:sp>
      <p:sp>
        <p:nvSpPr>
          <p:cNvPr id="9" name="Rounded Rectangle 8"/>
          <p:cNvSpPr/>
          <p:nvPr/>
        </p:nvSpPr>
        <p:spPr>
          <a:xfrm>
            <a:off x="7596188" y="2708275"/>
            <a:ext cx="1439862"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a:solidFill>
                  <a:prstClr val="white"/>
                </a:solidFill>
                <a:latin typeface="Lucida Sans Unicode"/>
              </a:rPr>
              <a:t>Evening</a:t>
            </a:r>
          </a:p>
          <a:p>
            <a:pPr algn="ctr" eaLnBrk="1" hangingPunct="1">
              <a:defRPr/>
            </a:pPr>
            <a:r>
              <a:rPr lang="nl-NL" sz="1200" dirty="0">
                <a:solidFill>
                  <a:prstClr val="white"/>
                </a:solidFill>
                <a:latin typeface="Lucida Sans Unicode"/>
              </a:rPr>
              <a:t>(commitment)</a:t>
            </a:r>
          </a:p>
        </p:txBody>
      </p:sp>
      <p:sp>
        <p:nvSpPr>
          <p:cNvPr id="10" name="Rounded Rectangle 9"/>
          <p:cNvSpPr/>
          <p:nvPr/>
        </p:nvSpPr>
        <p:spPr>
          <a:xfrm>
            <a:off x="107950" y="2708275"/>
            <a:ext cx="1439863"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err="1">
                <a:solidFill>
                  <a:prstClr val="white"/>
                </a:solidFill>
                <a:latin typeface="Lucida Sans Unicode"/>
              </a:rPr>
              <a:t>Morning</a:t>
            </a:r>
            <a:r>
              <a:rPr lang="nl-NL" sz="1800" dirty="0">
                <a:solidFill>
                  <a:prstClr val="white"/>
                </a:solidFill>
                <a:latin typeface="Lucida Sans Unicode"/>
              </a:rPr>
              <a:t> </a:t>
            </a:r>
            <a:r>
              <a:rPr lang="nl-NL" sz="1200" dirty="0">
                <a:solidFill>
                  <a:prstClr val="white"/>
                </a:solidFill>
                <a:latin typeface="Lucida Sans Unicode"/>
              </a:rPr>
              <a:t>(</a:t>
            </a:r>
            <a:r>
              <a:rPr lang="nl-NL" sz="1200" dirty="0" err="1">
                <a:solidFill>
                  <a:prstClr val="white"/>
                </a:solidFill>
                <a:latin typeface="Lucida Sans Unicode"/>
              </a:rPr>
              <a:t>values</a:t>
            </a:r>
            <a:r>
              <a:rPr lang="nl-NL" sz="1200" dirty="0">
                <a:solidFill>
                  <a:prstClr val="white"/>
                </a:solidFill>
                <a:latin typeface="Lucida Sans Unicode"/>
              </a:rPr>
              <a:t>)</a:t>
            </a:r>
          </a:p>
        </p:txBody>
      </p:sp>
      <p:sp>
        <p:nvSpPr>
          <p:cNvPr id="11" name="Rounded Rectangle 10"/>
          <p:cNvSpPr/>
          <p:nvPr/>
        </p:nvSpPr>
        <p:spPr>
          <a:xfrm>
            <a:off x="5651500" y="2720975"/>
            <a:ext cx="1441450"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err="1">
                <a:solidFill>
                  <a:prstClr val="white"/>
                </a:solidFill>
                <a:latin typeface="Lucida Sans Unicode"/>
              </a:rPr>
              <a:t>ACTion-exercise</a:t>
            </a:r>
            <a:endParaRPr lang="nl-NL" sz="1800" dirty="0">
              <a:solidFill>
                <a:prstClr val="white"/>
              </a:solidFill>
              <a:latin typeface="Lucida Sans Unicode"/>
            </a:endParaRPr>
          </a:p>
        </p:txBody>
      </p:sp>
      <p:sp>
        <p:nvSpPr>
          <p:cNvPr id="12" name="Rounded Rectangle 11"/>
          <p:cNvSpPr/>
          <p:nvPr/>
        </p:nvSpPr>
        <p:spPr>
          <a:xfrm>
            <a:off x="3743325" y="2720975"/>
            <a:ext cx="1441450"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a:solidFill>
                  <a:prstClr val="white"/>
                </a:solidFill>
                <a:latin typeface="Lucida Sans Unicode"/>
              </a:rPr>
              <a:t>ACT-</a:t>
            </a:r>
            <a:r>
              <a:rPr lang="nl-NL" sz="1800" dirty="0" err="1">
                <a:solidFill>
                  <a:prstClr val="white"/>
                </a:solidFill>
                <a:latin typeface="Lucida Sans Unicode"/>
              </a:rPr>
              <a:t>Metaphor</a:t>
            </a:r>
            <a:endParaRPr lang="nl-NL" sz="1800" dirty="0">
              <a:solidFill>
                <a:prstClr val="white"/>
              </a:solidFill>
              <a:latin typeface="Lucida Sans Unicode"/>
            </a:endParaRPr>
          </a:p>
        </p:txBody>
      </p:sp>
      <p:sp>
        <p:nvSpPr>
          <p:cNvPr id="13" name="Rounded Rectangle 12"/>
          <p:cNvSpPr/>
          <p:nvPr/>
        </p:nvSpPr>
        <p:spPr>
          <a:xfrm>
            <a:off x="1924050" y="2708275"/>
            <a:ext cx="1439863"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800" dirty="0">
                <a:solidFill>
                  <a:prstClr val="white"/>
                </a:solidFill>
                <a:latin typeface="Lucida Sans Unicode"/>
              </a:rPr>
              <a:t>ACT-standard</a:t>
            </a:r>
          </a:p>
        </p:txBody>
      </p:sp>
      <p:sp>
        <p:nvSpPr>
          <p:cNvPr id="5" name="Rounded Rectangle 4"/>
          <p:cNvSpPr/>
          <p:nvPr/>
        </p:nvSpPr>
        <p:spPr>
          <a:xfrm>
            <a:off x="107950" y="4149725"/>
            <a:ext cx="792163" cy="503238"/>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200" dirty="0">
                <a:solidFill>
                  <a:prstClr val="white"/>
                </a:solidFill>
                <a:latin typeface="Lucida Sans Unicode"/>
              </a:rPr>
              <a:t>Accept</a:t>
            </a:r>
          </a:p>
        </p:txBody>
      </p:sp>
      <p:sp>
        <p:nvSpPr>
          <p:cNvPr id="17" name="Rounded Rectangle 16"/>
          <p:cNvSpPr/>
          <p:nvPr/>
        </p:nvSpPr>
        <p:spPr>
          <a:xfrm>
            <a:off x="2149475" y="4149725"/>
            <a:ext cx="1241425" cy="503238"/>
          </a:xfrm>
          <a:prstGeom prst="roundRect">
            <a:avLst/>
          </a:prstGeom>
          <a:solidFill>
            <a:schemeClr val="accent1">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200" dirty="0" err="1">
                <a:solidFill>
                  <a:prstClr val="white"/>
                </a:solidFill>
                <a:latin typeface="Lucida Sans Unicode"/>
              </a:rPr>
              <a:t>Mindfulness</a:t>
            </a:r>
            <a:endParaRPr lang="nl-NL" sz="1200" dirty="0">
              <a:solidFill>
                <a:prstClr val="white"/>
              </a:solidFill>
              <a:latin typeface="Lucida Sans Unicode"/>
            </a:endParaRPr>
          </a:p>
        </p:txBody>
      </p:sp>
      <p:sp>
        <p:nvSpPr>
          <p:cNvPr id="18" name="Rounded Rectangle 17"/>
          <p:cNvSpPr/>
          <p:nvPr/>
        </p:nvSpPr>
        <p:spPr>
          <a:xfrm>
            <a:off x="1046163" y="4141788"/>
            <a:ext cx="968375" cy="504825"/>
          </a:xfrm>
          <a:prstGeom prst="roundRect">
            <a:avLst/>
          </a:prstGeom>
          <a:solidFill>
            <a:schemeClr val="accent1">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200" dirty="0" err="1">
                <a:solidFill>
                  <a:prstClr val="white"/>
                </a:solidFill>
                <a:latin typeface="Lucida Sans Unicode"/>
              </a:rPr>
              <a:t>Defusion</a:t>
            </a:r>
            <a:endParaRPr lang="nl-NL" sz="1200" dirty="0">
              <a:solidFill>
                <a:prstClr val="white"/>
              </a:solidFill>
              <a:latin typeface="Lucida Sans Unicode"/>
            </a:endParaRPr>
          </a:p>
        </p:txBody>
      </p:sp>
      <p:sp>
        <p:nvSpPr>
          <p:cNvPr id="19" name="Rounded Rectangle 18"/>
          <p:cNvSpPr/>
          <p:nvPr/>
        </p:nvSpPr>
        <p:spPr>
          <a:xfrm>
            <a:off x="5651500" y="4138613"/>
            <a:ext cx="828675" cy="504825"/>
          </a:xfrm>
          <a:prstGeom prst="roundRect">
            <a:avLst/>
          </a:prstGeom>
          <a:solidFill>
            <a:schemeClr val="accent1">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200" dirty="0">
                <a:solidFill>
                  <a:prstClr val="white"/>
                </a:solidFill>
                <a:latin typeface="Lucida Sans Unicode"/>
              </a:rPr>
              <a:t>Accept</a:t>
            </a:r>
          </a:p>
        </p:txBody>
      </p:sp>
      <p:sp>
        <p:nvSpPr>
          <p:cNvPr id="20" name="Rounded Rectangle 19"/>
          <p:cNvSpPr/>
          <p:nvPr/>
        </p:nvSpPr>
        <p:spPr>
          <a:xfrm>
            <a:off x="6665913" y="4159250"/>
            <a:ext cx="936625" cy="503238"/>
          </a:xfrm>
          <a:prstGeom prst="roundRect">
            <a:avLst/>
          </a:prstGeom>
          <a:solidFill>
            <a:schemeClr val="accent1">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200" dirty="0" err="1">
                <a:solidFill>
                  <a:prstClr val="white"/>
                </a:solidFill>
                <a:latin typeface="Lucida Sans Unicode"/>
              </a:rPr>
              <a:t>Defusion</a:t>
            </a:r>
            <a:endParaRPr lang="nl-NL" sz="1200" dirty="0">
              <a:solidFill>
                <a:prstClr val="white"/>
              </a:solidFill>
              <a:latin typeface="Lucida Sans Unicode"/>
            </a:endParaRPr>
          </a:p>
        </p:txBody>
      </p:sp>
      <p:sp>
        <p:nvSpPr>
          <p:cNvPr id="14" name="Right Brace 13"/>
          <p:cNvSpPr/>
          <p:nvPr/>
        </p:nvSpPr>
        <p:spPr>
          <a:xfrm rot="16200000">
            <a:off x="4392613" y="-1220787"/>
            <a:ext cx="358775" cy="74898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nl-NL" sz="1800">
              <a:solidFill>
                <a:prstClr val="black"/>
              </a:solidFill>
              <a:latin typeface="Lucida Sans Unicode"/>
            </a:endParaRPr>
          </a:p>
        </p:txBody>
      </p:sp>
      <p:sp>
        <p:nvSpPr>
          <p:cNvPr id="22" name="Right Brace 21"/>
          <p:cNvSpPr/>
          <p:nvPr/>
        </p:nvSpPr>
        <p:spPr>
          <a:xfrm rot="16200000">
            <a:off x="1508126" y="2784475"/>
            <a:ext cx="455612" cy="2319337"/>
          </a:xfrm>
          <a:prstGeom prst="rightBrace">
            <a:avLst>
              <a:gd name="adj1" fmla="val 8333"/>
              <a:gd name="adj2" fmla="val 8885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nl-NL" sz="1800">
              <a:solidFill>
                <a:prstClr val="black"/>
              </a:solidFill>
              <a:latin typeface="Lucida Sans Unicode"/>
            </a:endParaRPr>
          </a:p>
        </p:txBody>
      </p:sp>
      <p:sp>
        <p:nvSpPr>
          <p:cNvPr id="23" name="Right Brace 22"/>
          <p:cNvSpPr/>
          <p:nvPr/>
        </p:nvSpPr>
        <p:spPr>
          <a:xfrm rot="16200000">
            <a:off x="6313488" y="3303588"/>
            <a:ext cx="360362" cy="128111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nl-NL" sz="1800">
              <a:solidFill>
                <a:prstClr val="black"/>
              </a:solidFill>
              <a:latin typeface="Lucida Sans Unicode"/>
            </a:endParaRPr>
          </a:p>
        </p:txBody>
      </p:sp>
      <p:sp>
        <p:nvSpPr>
          <p:cNvPr id="19473" name="TextBox 20"/>
          <p:cNvSpPr txBox="1">
            <a:spLocks noChangeArrowheads="1"/>
          </p:cNvSpPr>
          <p:nvPr/>
        </p:nvSpPr>
        <p:spPr bwMode="auto">
          <a:xfrm>
            <a:off x="61913" y="4652963"/>
            <a:ext cx="906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dirty="0">
                <a:solidFill>
                  <a:prstClr val="black"/>
                </a:solidFill>
                <a:ea typeface="+mn-ea"/>
              </a:rPr>
              <a:t>1. </a:t>
            </a:r>
            <a:r>
              <a:rPr lang="nl-NL" sz="1000" dirty="0" err="1">
                <a:solidFill>
                  <a:prstClr val="black"/>
                </a:solidFill>
                <a:ea typeface="+mn-ea"/>
              </a:rPr>
              <a:t>Struggle</a:t>
            </a:r>
            <a:endParaRPr lang="nl-NL" sz="1000" dirty="0">
              <a:solidFill>
                <a:prstClr val="black"/>
              </a:solidFill>
              <a:ea typeface="+mn-ea"/>
            </a:endParaRPr>
          </a:p>
          <a:p>
            <a:pPr eaLnBrk="1" hangingPunct="1">
              <a:defRPr/>
            </a:pPr>
            <a:r>
              <a:rPr lang="nl-NL" sz="1000" dirty="0">
                <a:solidFill>
                  <a:prstClr val="black"/>
                </a:solidFill>
                <a:ea typeface="+mn-ea"/>
              </a:rPr>
              <a:t>2. Invite </a:t>
            </a:r>
            <a:r>
              <a:rPr lang="nl-NL" sz="1000" dirty="0" err="1">
                <a:solidFill>
                  <a:prstClr val="black"/>
                </a:solidFill>
                <a:ea typeface="+mn-ea"/>
              </a:rPr>
              <a:t>pain</a:t>
            </a:r>
            <a:endParaRPr lang="nl-NL" sz="1000" dirty="0">
              <a:solidFill>
                <a:prstClr val="black"/>
              </a:solidFill>
              <a:ea typeface="+mn-ea"/>
            </a:endParaRPr>
          </a:p>
          <a:p>
            <a:pPr eaLnBrk="1" hangingPunct="1">
              <a:defRPr/>
            </a:pPr>
            <a:r>
              <a:rPr lang="nl-NL" sz="1000" dirty="0">
                <a:solidFill>
                  <a:prstClr val="black"/>
                </a:solidFill>
                <a:ea typeface="+mn-ea"/>
              </a:rPr>
              <a:t>3. </a:t>
            </a:r>
            <a:r>
              <a:rPr lang="nl-NL" sz="1000" dirty="0" err="1">
                <a:solidFill>
                  <a:prstClr val="black"/>
                </a:solidFill>
                <a:ea typeface="+mn-ea"/>
              </a:rPr>
              <a:t>Obstakles</a:t>
            </a:r>
            <a:endParaRPr lang="nl-NL" sz="1000" dirty="0">
              <a:solidFill>
                <a:prstClr val="black"/>
              </a:solidFill>
              <a:ea typeface="+mn-ea"/>
            </a:endParaRPr>
          </a:p>
          <a:p>
            <a:pPr eaLnBrk="1" hangingPunct="1">
              <a:defRPr/>
            </a:pPr>
            <a:r>
              <a:rPr lang="nl-NL" sz="1000" dirty="0">
                <a:solidFill>
                  <a:prstClr val="black"/>
                </a:solidFill>
                <a:ea typeface="+mn-ea"/>
              </a:rPr>
              <a:t>4. Dark-side</a:t>
            </a:r>
          </a:p>
        </p:txBody>
      </p:sp>
      <p:sp>
        <p:nvSpPr>
          <p:cNvPr id="19474" name="TextBox 25"/>
          <p:cNvSpPr txBox="1">
            <a:spLocks noChangeArrowheads="1"/>
          </p:cNvSpPr>
          <p:nvPr/>
        </p:nvSpPr>
        <p:spPr bwMode="auto">
          <a:xfrm>
            <a:off x="1081088" y="4665663"/>
            <a:ext cx="1028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dirty="0">
                <a:solidFill>
                  <a:prstClr val="black"/>
                </a:solidFill>
                <a:ea typeface="+mn-ea"/>
              </a:rPr>
              <a:t>1. </a:t>
            </a:r>
            <a:r>
              <a:rPr lang="nl-NL" sz="1000" dirty="0" err="1">
                <a:solidFill>
                  <a:prstClr val="black"/>
                </a:solidFill>
                <a:ea typeface="+mn-ea"/>
              </a:rPr>
              <a:t>Observe</a:t>
            </a:r>
            <a:endParaRPr lang="nl-NL" sz="1000" dirty="0">
              <a:solidFill>
                <a:prstClr val="black"/>
              </a:solidFill>
              <a:ea typeface="+mn-ea"/>
            </a:endParaRPr>
          </a:p>
          <a:p>
            <a:pPr eaLnBrk="1" hangingPunct="1">
              <a:defRPr/>
            </a:pPr>
            <a:r>
              <a:rPr lang="nl-NL" sz="1000" dirty="0">
                <a:solidFill>
                  <a:prstClr val="black"/>
                </a:solidFill>
                <a:ea typeface="+mn-ea"/>
              </a:rPr>
              <a:t>2. </a:t>
            </a:r>
            <a:r>
              <a:rPr lang="nl-NL" sz="1000" dirty="0" err="1">
                <a:solidFill>
                  <a:prstClr val="black"/>
                </a:solidFill>
                <a:ea typeface="+mn-ea"/>
              </a:rPr>
              <a:t>Clouds</a:t>
            </a:r>
            <a:endParaRPr lang="nl-NL" sz="1000" dirty="0">
              <a:solidFill>
                <a:prstClr val="black"/>
              </a:solidFill>
              <a:ea typeface="+mn-ea"/>
            </a:endParaRPr>
          </a:p>
          <a:p>
            <a:pPr eaLnBrk="1" hangingPunct="1">
              <a:defRPr/>
            </a:pPr>
            <a:r>
              <a:rPr lang="nl-NL" sz="1000" dirty="0">
                <a:solidFill>
                  <a:prstClr val="black"/>
                </a:solidFill>
                <a:ea typeface="+mn-ea"/>
              </a:rPr>
              <a:t>3. Zoom out</a:t>
            </a:r>
          </a:p>
          <a:p>
            <a:pPr eaLnBrk="1" hangingPunct="1">
              <a:defRPr/>
            </a:pPr>
            <a:r>
              <a:rPr lang="nl-NL" sz="1000" dirty="0">
                <a:solidFill>
                  <a:prstClr val="black"/>
                </a:solidFill>
                <a:ea typeface="+mn-ea"/>
              </a:rPr>
              <a:t>4. Mind-control</a:t>
            </a:r>
          </a:p>
        </p:txBody>
      </p:sp>
      <p:sp>
        <p:nvSpPr>
          <p:cNvPr id="19475" name="TextBox 26"/>
          <p:cNvSpPr txBox="1">
            <a:spLocks noChangeArrowheads="1"/>
          </p:cNvSpPr>
          <p:nvPr/>
        </p:nvSpPr>
        <p:spPr bwMode="auto">
          <a:xfrm>
            <a:off x="2255838" y="4652963"/>
            <a:ext cx="92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a:solidFill>
                  <a:prstClr val="black"/>
                </a:solidFill>
                <a:ea typeface="+mn-ea"/>
              </a:rPr>
              <a:t>1. Senses</a:t>
            </a:r>
          </a:p>
          <a:p>
            <a:pPr eaLnBrk="1" hangingPunct="1">
              <a:defRPr/>
            </a:pPr>
            <a:r>
              <a:rPr lang="nl-NL" sz="1000">
                <a:solidFill>
                  <a:prstClr val="black"/>
                </a:solidFill>
                <a:ea typeface="+mn-ea"/>
              </a:rPr>
              <a:t>2. Breathing</a:t>
            </a:r>
          </a:p>
          <a:p>
            <a:pPr eaLnBrk="1" hangingPunct="1">
              <a:defRPr/>
            </a:pPr>
            <a:r>
              <a:rPr lang="nl-NL" sz="1000">
                <a:solidFill>
                  <a:prstClr val="black"/>
                </a:solidFill>
                <a:ea typeface="+mn-ea"/>
              </a:rPr>
              <a:t>3. Bodyscan</a:t>
            </a:r>
          </a:p>
          <a:p>
            <a:pPr eaLnBrk="1" hangingPunct="1">
              <a:defRPr/>
            </a:pPr>
            <a:r>
              <a:rPr lang="nl-NL" sz="1000">
                <a:solidFill>
                  <a:prstClr val="black"/>
                </a:solidFill>
                <a:ea typeface="+mn-ea"/>
              </a:rPr>
              <a:t>4. Grounding</a:t>
            </a:r>
          </a:p>
        </p:txBody>
      </p:sp>
      <p:sp>
        <p:nvSpPr>
          <p:cNvPr id="19476" name="TextBox 28"/>
          <p:cNvSpPr txBox="1">
            <a:spLocks noChangeArrowheads="1"/>
          </p:cNvSpPr>
          <p:nvPr/>
        </p:nvSpPr>
        <p:spPr bwMode="auto">
          <a:xfrm>
            <a:off x="5551488" y="4700588"/>
            <a:ext cx="11064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a:solidFill>
                  <a:prstClr val="black"/>
                </a:solidFill>
                <a:ea typeface="+mn-ea"/>
              </a:rPr>
              <a:t>1. Compassion</a:t>
            </a:r>
          </a:p>
          <a:p>
            <a:pPr eaLnBrk="1" hangingPunct="1">
              <a:defRPr/>
            </a:pPr>
            <a:r>
              <a:rPr lang="nl-NL" sz="1000">
                <a:solidFill>
                  <a:prstClr val="black"/>
                </a:solidFill>
                <a:ea typeface="+mn-ea"/>
              </a:rPr>
              <a:t>2. Explore</a:t>
            </a:r>
          </a:p>
          <a:p>
            <a:pPr eaLnBrk="1" hangingPunct="1">
              <a:defRPr/>
            </a:pPr>
            <a:r>
              <a:rPr lang="nl-NL" sz="1000">
                <a:solidFill>
                  <a:prstClr val="black"/>
                </a:solidFill>
                <a:ea typeface="+mn-ea"/>
              </a:rPr>
              <a:t>3. Fight or Flight</a:t>
            </a:r>
          </a:p>
        </p:txBody>
      </p:sp>
      <p:sp>
        <p:nvSpPr>
          <p:cNvPr id="19477" name="TextBox 29"/>
          <p:cNvSpPr txBox="1">
            <a:spLocks noChangeArrowheads="1"/>
          </p:cNvSpPr>
          <p:nvPr/>
        </p:nvSpPr>
        <p:spPr bwMode="auto">
          <a:xfrm>
            <a:off x="6665913" y="4687888"/>
            <a:ext cx="9350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nl-NL" sz="1000">
                <a:solidFill>
                  <a:prstClr val="black"/>
                </a:solidFill>
                <a:ea typeface="+mn-ea"/>
              </a:rPr>
              <a:t>1. Repeat</a:t>
            </a:r>
          </a:p>
          <a:p>
            <a:pPr eaLnBrk="1" hangingPunct="1">
              <a:defRPr/>
            </a:pPr>
            <a:r>
              <a:rPr lang="nl-NL" sz="1000">
                <a:solidFill>
                  <a:prstClr val="black"/>
                </a:solidFill>
                <a:ea typeface="+mn-ea"/>
              </a:rPr>
              <a:t>2. Step-back</a:t>
            </a:r>
          </a:p>
          <a:p>
            <a:pPr eaLnBrk="1" hangingPunct="1">
              <a:defRPr/>
            </a:pPr>
            <a:r>
              <a:rPr lang="nl-NL" sz="1000">
                <a:solidFill>
                  <a:prstClr val="black"/>
                </a:solidFill>
                <a:ea typeface="+mn-ea"/>
              </a:rPr>
              <a:t>3. Appreciate</a:t>
            </a:r>
          </a:p>
        </p:txBody>
      </p:sp>
      <p:pic>
        <p:nvPicPr>
          <p:cNvPr id="64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37025"/>
            <a:ext cx="811213"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5565775"/>
            <a:ext cx="828675"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565775"/>
            <a:ext cx="828675"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4124325"/>
            <a:ext cx="828675"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3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4852988"/>
            <a:ext cx="828675"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3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870450"/>
            <a:ext cx="80486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ight Brace 37"/>
          <p:cNvSpPr/>
          <p:nvPr/>
        </p:nvSpPr>
        <p:spPr>
          <a:xfrm rot="16200000">
            <a:off x="4283869" y="3277394"/>
            <a:ext cx="360363" cy="12795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nl-NL" sz="1800">
              <a:solidFill>
                <a:prstClr val="black"/>
              </a:solidFill>
              <a:latin typeface="Lucida Sans Unicode"/>
            </a:endParaRPr>
          </a:p>
        </p:txBody>
      </p:sp>
      <p:pic>
        <p:nvPicPr>
          <p:cNvPr id="64539" name="Picture 10"/>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a:xfrm>
            <a:off x="7913688" y="1820863"/>
            <a:ext cx="804862" cy="603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4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450" y="1811338"/>
            <a:ext cx="80486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4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850" y="5467350"/>
            <a:ext cx="1590675" cy="121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pPr>
              <a:defRPr/>
            </a:pPr>
            <a:endParaRPr lang="en-US">
              <a:ea typeface="+mj-ea"/>
              <a:cs typeface="+mj-cs"/>
            </a:endParaRPr>
          </a:p>
        </p:txBody>
      </p:sp>
      <p:sp>
        <p:nvSpPr>
          <p:cNvPr id="64543" name="Rectangle 2"/>
          <p:cNvSpPr>
            <a:spLocks noChangeArrowheads="1"/>
          </p:cNvSpPr>
          <p:nvPr/>
        </p:nvSpPr>
        <p:spPr bwMode="auto">
          <a:xfrm>
            <a:off x="0" y="660400"/>
            <a:ext cx="8801100" cy="500063"/>
          </a:xfrm>
          <a:prstGeom prst="rect">
            <a:avLst/>
          </a:prstGeom>
          <a:solidFill>
            <a:srgbClr val="080E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nl-NL" sz="2800">
                <a:solidFill>
                  <a:schemeClr val="bg1"/>
                </a:solidFill>
              </a:rPr>
              <a:t> </a:t>
            </a:r>
            <a:endParaRPr lang="nl-NL" sz="2800">
              <a:solidFill>
                <a:schemeClr val="bg1"/>
              </a:solidFill>
              <a:latin typeface="Calibri" charset="0"/>
            </a:endParaRPr>
          </a:p>
        </p:txBody>
      </p:sp>
      <p:sp>
        <p:nvSpPr>
          <p:cNvPr id="64544" name="Text Box 4"/>
          <p:cNvSpPr txBox="1">
            <a:spLocks noChangeArrowheads="1"/>
          </p:cNvSpPr>
          <p:nvPr/>
        </p:nvSpPr>
        <p:spPr bwMode="auto">
          <a:xfrm>
            <a:off x="323850" y="620713"/>
            <a:ext cx="5741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cs typeface="Calibri" charset="0"/>
              </a:rPr>
              <a:t>ACT in daily life -&gt; PsyMate</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742950" indent="-285750" defTabSz="209550">
              <a:defRPr sz="3200">
                <a:solidFill>
                  <a:srgbClr val="001C3D"/>
                </a:solidFill>
                <a:latin typeface="Verdana" charset="0"/>
                <a:ea typeface="ＭＳ Ｐゴシック" charset="0"/>
              </a:defRPr>
            </a:lvl2pPr>
            <a:lvl3pPr marL="1143000" indent="-228600" defTabSz="209550">
              <a:defRPr sz="3200">
                <a:solidFill>
                  <a:srgbClr val="001C3D"/>
                </a:solidFill>
                <a:latin typeface="Verdana" charset="0"/>
                <a:ea typeface="ＭＳ Ｐゴシック" charset="0"/>
              </a:defRPr>
            </a:lvl3pPr>
            <a:lvl4pPr marL="1600200" indent="-228600" defTabSz="209550">
              <a:defRPr sz="3200">
                <a:solidFill>
                  <a:srgbClr val="001C3D"/>
                </a:solidFill>
                <a:latin typeface="Verdana" charset="0"/>
                <a:ea typeface="ＭＳ Ｐゴシック" charset="0"/>
              </a:defRPr>
            </a:lvl4pPr>
            <a:lvl5pPr marL="2057400" indent="-228600" defTabSz="209550">
              <a:defRPr sz="3200">
                <a:solidFill>
                  <a:srgbClr val="001C3D"/>
                </a:solidFill>
                <a:latin typeface="Verdana" charset="0"/>
                <a:ea typeface="ＭＳ Ｐゴシック" charset="0"/>
              </a:defRPr>
            </a:lvl5pPr>
            <a:lvl6pPr marL="2514600" indent="-228600" defTabSz="209550" eaLnBrk="0" fontAlgn="base" hangingPunct="0">
              <a:spcBef>
                <a:spcPct val="0"/>
              </a:spcBef>
              <a:spcAft>
                <a:spcPct val="0"/>
              </a:spcAft>
              <a:defRPr sz="3200">
                <a:solidFill>
                  <a:srgbClr val="001C3D"/>
                </a:solidFill>
                <a:latin typeface="Verdana" charset="0"/>
                <a:ea typeface="ＭＳ Ｐゴシック" charset="0"/>
              </a:defRPr>
            </a:lvl6pPr>
            <a:lvl7pPr marL="2971800" indent="-228600" defTabSz="209550" eaLnBrk="0" fontAlgn="base" hangingPunct="0">
              <a:spcBef>
                <a:spcPct val="0"/>
              </a:spcBef>
              <a:spcAft>
                <a:spcPct val="0"/>
              </a:spcAft>
              <a:defRPr sz="3200">
                <a:solidFill>
                  <a:srgbClr val="001C3D"/>
                </a:solidFill>
                <a:latin typeface="Verdana" charset="0"/>
                <a:ea typeface="ＭＳ Ｐゴシック" charset="0"/>
              </a:defRPr>
            </a:lvl7pPr>
            <a:lvl8pPr marL="3429000" indent="-228600" defTabSz="209550" eaLnBrk="0" fontAlgn="base" hangingPunct="0">
              <a:spcBef>
                <a:spcPct val="0"/>
              </a:spcBef>
              <a:spcAft>
                <a:spcPct val="0"/>
              </a:spcAft>
              <a:defRPr sz="3200">
                <a:solidFill>
                  <a:srgbClr val="001C3D"/>
                </a:solidFill>
                <a:latin typeface="Verdana" charset="0"/>
                <a:ea typeface="ＭＳ Ｐゴシック" charset="0"/>
              </a:defRPr>
            </a:lvl8pPr>
            <a:lvl9pPr marL="3886200" indent="-228600" defTabSz="20955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61442"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2" name="TextBox 1"/>
          <p:cNvSpPr txBox="1"/>
          <p:nvPr/>
        </p:nvSpPr>
        <p:spPr>
          <a:xfrm>
            <a:off x="467544" y="836712"/>
            <a:ext cx="2935419" cy="584776"/>
          </a:xfrm>
          <a:prstGeom prst="rect">
            <a:avLst/>
          </a:prstGeom>
          <a:noFill/>
        </p:spPr>
        <p:txBody>
          <a:bodyPr wrap="none" rtlCol="0">
            <a:spAutoFit/>
          </a:bodyPr>
          <a:lstStyle/>
          <a:p>
            <a:r>
              <a:rPr lang="en-US" b="1" dirty="0" smtClean="0">
                <a:solidFill>
                  <a:schemeClr val="accent1">
                    <a:lumMod val="25000"/>
                  </a:schemeClr>
                </a:solidFill>
              </a:rPr>
              <a:t>To conclude</a:t>
            </a:r>
            <a:endParaRPr lang="en-US" b="1" dirty="0">
              <a:solidFill>
                <a:schemeClr val="accent1">
                  <a:lumMod val="25000"/>
                </a:schemeClr>
              </a:solidFill>
            </a:endParaRPr>
          </a:p>
        </p:txBody>
      </p:sp>
      <p:pic>
        <p:nvPicPr>
          <p:cNvPr id="5" name="Picture 4" descr="Screenshot 2015-06-04 08.04.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772816"/>
            <a:ext cx="6048672" cy="3959572"/>
          </a:xfrm>
          <a:prstGeom prst="rect">
            <a:avLst/>
          </a:prstGeom>
        </p:spPr>
      </p:pic>
    </p:spTree>
    <p:extLst>
      <p:ext uri="{BB962C8B-B14F-4D97-AF65-F5344CB8AC3E}">
        <p14:creationId xmlns:p14="http://schemas.microsoft.com/office/powerpoint/2010/main" val="956769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742950" indent="-285750" defTabSz="209550">
              <a:defRPr sz="3200">
                <a:solidFill>
                  <a:srgbClr val="001C3D"/>
                </a:solidFill>
                <a:latin typeface="Verdana" charset="0"/>
                <a:ea typeface="ＭＳ Ｐゴシック" charset="0"/>
              </a:defRPr>
            </a:lvl2pPr>
            <a:lvl3pPr marL="1143000" indent="-228600" defTabSz="209550">
              <a:defRPr sz="3200">
                <a:solidFill>
                  <a:srgbClr val="001C3D"/>
                </a:solidFill>
                <a:latin typeface="Verdana" charset="0"/>
                <a:ea typeface="ＭＳ Ｐゴシック" charset="0"/>
              </a:defRPr>
            </a:lvl3pPr>
            <a:lvl4pPr marL="1600200" indent="-228600" defTabSz="209550">
              <a:defRPr sz="3200">
                <a:solidFill>
                  <a:srgbClr val="001C3D"/>
                </a:solidFill>
                <a:latin typeface="Verdana" charset="0"/>
                <a:ea typeface="ＭＳ Ｐゴシック" charset="0"/>
              </a:defRPr>
            </a:lvl4pPr>
            <a:lvl5pPr marL="2057400" indent="-228600" defTabSz="209550">
              <a:defRPr sz="3200">
                <a:solidFill>
                  <a:srgbClr val="001C3D"/>
                </a:solidFill>
                <a:latin typeface="Verdana" charset="0"/>
                <a:ea typeface="ＭＳ Ｐゴシック" charset="0"/>
              </a:defRPr>
            </a:lvl5pPr>
            <a:lvl6pPr marL="2514600" indent="-228600" defTabSz="209550" eaLnBrk="0" fontAlgn="base" hangingPunct="0">
              <a:spcBef>
                <a:spcPct val="0"/>
              </a:spcBef>
              <a:spcAft>
                <a:spcPct val="0"/>
              </a:spcAft>
              <a:defRPr sz="3200">
                <a:solidFill>
                  <a:srgbClr val="001C3D"/>
                </a:solidFill>
                <a:latin typeface="Verdana" charset="0"/>
                <a:ea typeface="ＭＳ Ｐゴシック" charset="0"/>
              </a:defRPr>
            </a:lvl6pPr>
            <a:lvl7pPr marL="2971800" indent="-228600" defTabSz="209550" eaLnBrk="0" fontAlgn="base" hangingPunct="0">
              <a:spcBef>
                <a:spcPct val="0"/>
              </a:spcBef>
              <a:spcAft>
                <a:spcPct val="0"/>
              </a:spcAft>
              <a:defRPr sz="3200">
                <a:solidFill>
                  <a:srgbClr val="001C3D"/>
                </a:solidFill>
                <a:latin typeface="Verdana" charset="0"/>
                <a:ea typeface="ＭＳ Ｐゴシック" charset="0"/>
              </a:defRPr>
            </a:lvl7pPr>
            <a:lvl8pPr marL="3429000" indent="-228600" defTabSz="209550" eaLnBrk="0" fontAlgn="base" hangingPunct="0">
              <a:spcBef>
                <a:spcPct val="0"/>
              </a:spcBef>
              <a:spcAft>
                <a:spcPct val="0"/>
              </a:spcAft>
              <a:defRPr sz="3200">
                <a:solidFill>
                  <a:srgbClr val="001C3D"/>
                </a:solidFill>
                <a:latin typeface="Verdana" charset="0"/>
                <a:ea typeface="ＭＳ Ｐゴシック" charset="0"/>
              </a:defRPr>
            </a:lvl8pPr>
            <a:lvl9pPr marL="3886200" indent="-228600" defTabSz="20955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61442" name="Rectangle 5"/>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2" name="TextBox 1"/>
          <p:cNvSpPr txBox="1"/>
          <p:nvPr/>
        </p:nvSpPr>
        <p:spPr>
          <a:xfrm>
            <a:off x="467544" y="836712"/>
            <a:ext cx="2935419" cy="584776"/>
          </a:xfrm>
          <a:prstGeom prst="rect">
            <a:avLst/>
          </a:prstGeom>
          <a:noFill/>
        </p:spPr>
        <p:txBody>
          <a:bodyPr wrap="none" rtlCol="0">
            <a:spAutoFit/>
          </a:bodyPr>
          <a:lstStyle/>
          <a:p>
            <a:r>
              <a:rPr lang="en-US" b="1" dirty="0" smtClean="0">
                <a:solidFill>
                  <a:schemeClr val="accent1">
                    <a:lumMod val="25000"/>
                  </a:schemeClr>
                </a:solidFill>
              </a:rPr>
              <a:t>To conclude</a:t>
            </a:r>
            <a:endParaRPr lang="en-US" b="1" dirty="0">
              <a:solidFill>
                <a:schemeClr val="accent1">
                  <a:lumMod val="25000"/>
                </a:schemeClr>
              </a:solidFill>
            </a:endParaRPr>
          </a:p>
        </p:txBody>
      </p:sp>
      <p:sp>
        <p:nvSpPr>
          <p:cNvPr id="4" name="TextBox 3"/>
          <p:cNvSpPr txBox="1"/>
          <p:nvPr/>
        </p:nvSpPr>
        <p:spPr>
          <a:xfrm>
            <a:off x="179512" y="2060848"/>
            <a:ext cx="8568952" cy="5016757"/>
          </a:xfrm>
          <a:prstGeom prst="rect">
            <a:avLst/>
          </a:prstGeom>
          <a:noFill/>
        </p:spPr>
        <p:txBody>
          <a:bodyPr wrap="square" rtlCol="0">
            <a:spAutoFit/>
          </a:bodyPr>
          <a:lstStyle/>
          <a:p>
            <a:pPr marL="457200" indent="-457200">
              <a:buFont typeface="Arial"/>
              <a:buChar char="•"/>
            </a:pPr>
            <a:r>
              <a:rPr lang="en-US" dirty="0"/>
              <a:t>P</a:t>
            </a:r>
            <a:r>
              <a:rPr lang="en-US" dirty="0" smtClean="0"/>
              <a:t>aradigm shift</a:t>
            </a:r>
          </a:p>
          <a:p>
            <a:pPr marL="457200" indent="-457200">
              <a:buFont typeface="Arial"/>
              <a:buChar char="•"/>
            </a:pPr>
            <a:endParaRPr lang="en-US" dirty="0"/>
          </a:p>
          <a:p>
            <a:pPr marL="457200" indent="-457200">
              <a:buFont typeface="Arial"/>
              <a:buChar char="•"/>
            </a:pPr>
            <a:r>
              <a:rPr lang="en-US" dirty="0" smtClean="0"/>
              <a:t>History of interactions / learning by consequences</a:t>
            </a:r>
          </a:p>
          <a:p>
            <a:pPr marL="457200" indent="-457200">
              <a:buFont typeface="Arial"/>
              <a:buChar char="•"/>
            </a:pPr>
            <a:endParaRPr lang="en-US" dirty="0"/>
          </a:p>
          <a:p>
            <a:pPr marL="457200" indent="-457200">
              <a:buFont typeface="Arial"/>
              <a:buChar char="•"/>
            </a:pPr>
            <a:r>
              <a:rPr lang="en-US" dirty="0" smtClean="0"/>
              <a:t>New treatment / prevention strategies</a:t>
            </a:r>
          </a:p>
          <a:p>
            <a:endParaRPr lang="en-US" dirty="0"/>
          </a:p>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2261214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26627" name="Rectangle 7"/>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28" name="Text Box 8"/>
          <p:cNvSpPr txBox="1">
            <a:spLocks noChangeArrowheads="1"/>
          </p:cNvSpPr>
          <p:nvPr/>
        </p:nvSpPr>
        <p:spPr bwMode="auto">
          <a:xfrm>
            <a:off x="228600" y="533400"/>
            <a:ext cx="773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Is trauma a risk factor for psychosis?</a:t>
            </a:r>
            <a:endParaRPr lang="en-US" sz="2400">
              <a:solidFill>
                <a:schemeClr val="tx1"/>
              </a:solidFill>
              <a:latin typeface="Comic Sans MS" charset="0"/>
            </a:endParaRPr>
          </a:p>
        </p:txBody>
      </p:sp>
      <p:sp>
        <p:nvSpPr>
          <p:cNvPr id="26629" name="Rectangle 9"/>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pic>
        <p:nvPicPr>
          <p:cNvPr id="2" name="Picture 1" descr="Screenshot 2015-06-02 08.13.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1100"/>
            <a:ext cx="9144000" cy="448829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AZM19032009-48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44323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ChangeArrowheads="1"/>
          </p:cNvSpPr>
          <p:nvPr/>
        </p:nvSpPr>
        <p:spPr bwMode="auto">
          <a:xfrm>
            <a:off x="0" y="660400"/>
            <a:ext cx="8801100" cy="500063"/>
          </a:xfrm>
          <a:prstGeom prst="rect">
            <a:avLst/>
          </a:prstGeom>
          <a:solidFill>
            <a:srgbClr val="080E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nl-NL" sz="2800">
                <a:solidFill>
                  <a:schemeClr val="bg1"/>
                </a:solidFill>
              </a:rPr>
              <a:t> </a:t>
            </a:r>
            <a:endParaRPr lang="nl-NL" sz="2800">
              <a:solidFill>
                <a:schemeClr val="bg1"/>
              </a:solidFill>
              <a:latin typeface="Calibri" charset="0"/>
            </a:endParaRPr>
          </a:p>
        </p:txBody>
      </p:sp>
      <p:sp>
        <p:nvSpPr>
          <p:cNvPr id="36867" name="Text Box 4"/>
          <p:cNvSpPr txBox="1">
            <a:spLocks noChangeArrowheads="1"/>
          </p:cNvSpPr>
          <p:nvPr/>
        </p:nvSpPr>
        <p:spPr bwMode="auto">
          <a:xfrm>
            <a:off x="323850" y="620713"/>
            <a:ext cx="231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cs typeface="Calibri" charset="0"/>
              </a:rPr>
              <a:t>Thanks to:</a:t>
            </a:r>
          </a:p>
        </p:txBody>
      </p:sp>
      <p:sp>
        <p:nvSpPr>
          <p:cNvPr id="81924" name="TextBox 8"/>
          <p:cNvSpPr txBox="1">
            <a:spLocks noChangeArrowheads="1"/>
          </p:cNvSpPr>
          <p:nvPr/>
        </p:nvSpPr>
        <p:spPr bwMode="auto">
          <a:xfrm>
            <a:off x="5219700" y="1700213"/>
            <a:ext cx="34559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a:defRPr/>
            </a:pPr>
            <a:r>
              <a:rPr lang="en-US" sz="1600" u="sng" dirty="0" smtClean="0"/>
              <a:t>Funding</a:t>
            </a:r>
            <a:r>
              <a:rPr lang="en-US" sz="1600" dirty="0" smtClean="0"/>
              <a:t>: </a:t>
            </a:r>
          </a:p>
          <a:p>
            <a:pPr marL="285750" indent="-285750">
              <a:buFont typeface="Arial"/>
              <a:buChar char="•"/>
              <a:defRPr/>
            </a:pPr>
            <a:r>
              <a:rPr lang="en-US" sz="1600" dirty="0" smtClean="0"/>
              <a:t>European Research Council (ERC consolidator grant) </a:t>
            </a:r>
          </a:p>
          <a:p>
            <a:pPr marL="285750" indent="-285750">
              <a:buFont typeface="Arial"/>
              <a:buChar char="•"/>
              <a:defRPr/>
            </a:pPr>
            <a:r>
              <a:rPr lang="en-US" sz="1600" dirty="0" smtClean="0"/>
              <a:t>Dutch Research Council</a:t>
            </a:r>
          </a:p>
          <a:p>
            <a:pPr marL="285750" indent="-285750">
              <a:buFont typeface="Arial"/>
              <a:buChar char="•"/>
              <a:defRPr/>
            </a:pPr>
            <a:r>
              <a:rPr lang="en-US" sz="1600" dirty="0" smtClean="0"/>
              <a:t>NARSAD</a:t>
            </a:r>
          </a:p>
          <a:p>
            <a:pPr marL="285750" indent="-285750">
              <a:buFont typeface="Arial"/>
              <a:buChar char="•"/>
              <a:defRPr/>
            </a:pPr>
            <a:r>
              <a:rPr lang="en-US" sz="1600" dirty="0" smtClean="0"/>
              <a:t>Health Foundation Limburg</a:t>
            </a:r>
          </a:p>
        </p:txBody>
      </p:sp>
      <p:pic>
        <p:nvPicPr>
          <p:cNvPr id="36869" name="Picture 5" descr="Screenshot 2015-05-04 13.45.5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581525"/>
            <a:ext cx="30337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1"/>
          <p:cNvSpPr txBox="1">
            <a:spLocks noChangeArrowheads="1"/>
          </p:cNvSpPr>
          <p:nvPr/>
        </p:nvSpPr>
        <p:spPr bwMode="auto">
          <a:xfrm>
            <a:off x="3995738" y="4868863"/>
            <a:ext cx="281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en-US" sz="2000"/>
              <a:t>Starting October 1st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5-06-02 08.14.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08236"/>
            <a:ext cx="5743854" cy="6237312"/>
          </a:xfrm>
          <a:prstGeom prst="rect">
            <a:avLst/>
          </a:prstGeom>
        </p:spPr>
      </p:pic>
      <p:sp>
        <p:nvSpPr>
          <p:cNvPr id="4" name="TextBox 3"/>
          <p:cNvSpPr txBox="1"/>
          <p:nvPr/>
        </p:nvSpPr>
        <p:spPr>
          <a:xfrm>
            <a:off x="6588224" y="4221088"/>
            <a:ext cx="2425614" cy="1015663"/>
          </a:xfrm>
          <a:prstGeom prst="rect">
            <a:avLst/>
          </a:prstGeom>
          <a:noFill/>
        </p:spPr>
        <p:txBody>
          <a:bodyPr wrap="none" rtlCol="0">
            <a:spAutoFit/>
          </a:bodyPr>
          <a:lstStyle/>
          <a:p>
            <a:pPr algn="ctr"/>
            <a:r>
              <a:rPr lang="en-US" sz="2000" b="1" dirty="0" smtClean="0"/>
              <a:t>OR=2,78</a:t>
            </a:r>
          </a:p>
          <a:p>
            <a:pPr algn="ctr"/>
            <a:r>
              <a:rPr lang="en-US" sz="2000" b="1" dirty="0" smtClean="0"/>
              <a:t>(95% CI 2.34 – </a:t>
            </a:r>
          </a:p>
          <a:p>
            <a:pPr algn="ctr"/>
            <a:r>
              <a:rPr lang="en-US" sz="2000" b="1" dirty="0" smtClean="0"/>
              <a:t>3.31)</a:t>
            </a:r>
            <a:endParaRPr lang="en-US" sz="2000" b="1" dirty="0"/>
          </a:p>
        </p:txBody>
      </p:sp>
    </p:spTree>
    <p:extLst>
      <p:ext uri="{BB962C8B-B14F-4D97-AF65-F5344CB8AC3E}">
        <p14:creationId xmlns:p14="http://schemas.microsoft.com/office/powerpoint/2010/main" val="38528540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8313738"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6"/>
          <p:cNvSpPr txBox="1">
            <a:spLocks noChangeArrowheads="1"/>
          </p:cNvSpPr>
          <p:nvPr/>
        </p:nvSpPr>
        <p:spPr bwMode="auto">
          <a:xfrm>
            <a:off x="5170488" y="415925"/>
            <a:ext cx="34369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985" tIns="10493" rIns="20985" bIns="10493"/>
          <a:lstStyle>
            <a:lvl1pPr defTabSz="209550">
              <a:defRPr sz="3200">
                <a:solidFill>
                  <a:srgbClr val="001C3D"/>
                </a:solidFill>
                <a:latin typeface="Verdana" charset="0"/>
                <a:ea typeface="ＭＳ Ｐゴシック" charset="0"/>
                <a:cs typeface="ＭＳ Ｐゴシック" charset="0"/>
              </a:defRPr>
            </a:lvl1pPr>
            <a:lvl2pPr marL="37931725" indent="-37474525" defTabSz="209550">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lgn="r"/>
            <a:r>
              <a:rPr lang="en-US" sz="900" b="1">
                <a:solidFill>
                  <a:srgbClr val="03004A"/>
                </a:solidFill>
              </a:rPr>
              <a:t>MHENS School for Mental Health and Neuroscience</a:t>
            </a:r>
            <a:endParaRPr lang="en-US" sz="900" b="1">
              <a:solidFill>
                <a:schemeClr val="tx1"/>
              </a:solidFill>
              <a:latin typeface="Arial" charset="0"/>
            </a:endParaRPr>
          </a:p>
        </p:txBody>
      </p:sp>
      <p:sp>
        <p:nvSpPr>
          <p:cNvPr id="32774" name="Rectangle 7"/>
          <p:cNvSpPr>
            <a:spLocks noChangeArrowheads="1"/>
          </p:cNvSpPr>
          <p:nvPr/>
        </p:nvSpPr>
        <p:spPr bwMode="auto">
          <a:xfrm>
            <a:off x="0" y="577850"/>
            <a:ext cx="9144000" cy="5191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5" name="Text Box 8"/>
          <p:cNvSpPr txBox="1">
            <a:spLocks noChangeArrowheads="1"/>
          </p:cNvSpPr>
          <p:nvPr/>
        </p:nvSpPr>
        <p:spPr bwMode="auto">
          <a:xfrm>
            <a:off x="228600" y="533400"/>
            <a:ext cx="4446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2800" b="1">
                <a:solidFill>
                  <a:srgbClr val="E25132"/>
                </a:solidFill>
              </a:rPr>
              <a:t>Case – control study</a:t>
            </a:r>
            <a:endParaRPr lang="en-US" sz="2400">
              <a:solidFill>
                <a:schemeClr val="tx1"/>
              </a:solidFill>
              <a:latin typeface="Comic Sans MS" charset="0"/>
            </a:endParaRPr>
          </a:p>
        </p:txBody>
      </p:sp>
      <p:sp>
        <p:nvSpPr>
          <p:cNvPr id="32776" name="Rectangle 9"/>
          <p:cNvSpPr>
            <a:spLocks noChangeArrowheads="1"/>
          </p:cNvSpPr>
          <p:nvPr/>
        </p:nvSpPr>
        <p:spPr bwMode="auto">
          <a:xfrm>
            <a:off x="304800" y="6172200"/>
            <a:ext cx="8534400" cy="290513"/>
          </a:xfrm>
          <a:prstGeom prst="rect">
            <a:avLst/>
          </a:prstGeom>
          <a:solidFill>
            <a:srgbClr val="030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a:solidFill>
                  <a:schemeClr val="bg1"/>
                </a:solidFill>
              </a:rPr>
              <a:t>Faculty of Health, Medicine, and Life Sciences</a:t>
            </a:r>
            <a:endParaRPr lang="en-US"/>
          </a:p>
        </p:txBody>
      </p:sp>
      <p:sp>
        <p:nvSpPr>
          <p:cNvPr id="32777" name="TextBox 7"/>
          <p:cNvSpPr txBox="1">
            <a:spLocks noChangeArrowheads="1"/>
          </p:cNvSpPr>
          <p:nvPr/>
        </p:nvSpPr>
        <p:spPr bwMode="auto">
          <a:xfrm>
            <a:off x="5867400" y="6172200"/>
            <a:ext cx="2857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r>
              <a:rPr lang="en-US" sz="1400" b="1">
                <a:solidFill>
                  <a:schemeClr val="bg1"/>
                </a:solidFill>
              </a:rPr>
              <a:t>Arch Gen Psychiatry, 2010</a:t>
            </a:r>
          </a:p>
        </p:txBody>
      </p:sp>
      <p:graphicFrame>
        <p:nvGraphicFramePr>
          <p:cNvPr id="24578" name="Chart 8"/>
          <p:cNvGraphicFramePr>
            <a:graphicFrameLocks/>
          </p:cNvGraphicFramePr>
          <p:nvPr/>
        </p:nvGraphicFramePr>
        <p:xfrm>
          <a:off x="304800" y="2895600"/>
          <a:ext cx="4191000" cy="3225800"/>
        </p:xfrm>
        <a:graphic>
          <a:graphicData uri="http://schemas.openxmlformats.org/presentationml/2006/ole">
            <mc:AlternateContent xmlns:mc="http://schemas.openxmlformats.org/markup-compatibility/2006">
              <mc:Choice xmlns:v="urn:schemas-microsoft-com:vml" Requires="v">
                <p:oleObj spid="_x0000_s32795" r:id="rId5" imgW="4193701" imgH="3224517" progId="Excel.Chart.8">
                  <p:embed/>
                </p:oleObj>
              </mc:Choice>
              <mc:Fallback>
                <p:oleObj r:id="rId5" imgW="4193701" imgH="3224517" progId="Excel.Chart.8">
                  <p:embed/>
                  <p:pic>
                    <p:nvPicPr>
                      <p:cNvPr id="0" name="Char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895600"/>
                        <a:ext cx="4191000" cy="322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Chart 9"/>
          <p:cNvGraphicFramePr>
            <a:graphicFrameLocks/>
          </p:cNvGraphicFramePr>
          <p:nvPr/>
        </p:nvGraphicFramePr>
        <p:xfrm>
          <a:off x="4572000" y="2743200"/>
          <a:ext cx="4191000" cy="3225800"/>
        </p:xfrm>
        <a:graphic>
          <a:graphicData uri="http://schemas.openxmlformats.org/presentationml/2006/ole">
            <mc:AlternateContent xmlns:mc="http://schemas.openxmlformats.org/markup-compatibility/2006">
              <mc:Choice xmlns:v="urn:schemas-microsoft-com:vml" Requires="v">
                <p:oleObj spid="_x0000_s32796" r:id="rId7" imgW="4193701" imgH="3224517" progId="Excel.Chart.8">
                  <p:embed/>
                </p:oleObj>
              </mc:Choice>
              <mc:Fallback>
                <p:oleObj r:id="rId7" imgW="4193701" imgH="3224517" progId="Excel.Chart.8">
                  <p:embed/>
                  <p:pic>
                    <p:nvPicPr>
                      <p:cNvPr id="0" name="Chart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743200"/>
                        <a:ext cx="4191000" cy="322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4578" grpId="0"/>
      <p:bldOleChart spid="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001C3D"/>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001C3D"/>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gze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gze2">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gze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gze2">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4893</TotalTime>
  <Words>2920</Words>
  <Application>Microsoft Macintosh PowerPoint</Application>
  <PresentationFormat>On-screen Show (4:3)</PresentationFormat>
  <Paragraphs>642</Paragraphs>
  <Slides>70</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Blank Presentation</vt:lpstr>
      <vt:lpstr>Excel.Chart.8</vt:lpstr>
      <vt:lpstr>PowerPoint Presentation</vt:lpstr>
      <vt:lpstr>PowerPoint Presentation</vt:lpstr>
      <vt:lpstr>Changing paradigms</vt:lpstr>
      <vt:lpstr>PowerPoint Presentation</vt:lpstr>
      <vt:lpstr>PowerPoint Presentation</vt:lpstr>
      <vt:lpstr>CHILDHOOD TRAUMA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population</vt:lpstr>
      <vt:lpstr>General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Experience Sampling Method</vt:lpstr>
      <vt:lpstr>Emotional Reactivity to stress</vt:lpstr>
      <vt:lpstr>Emotional reactivity to daily life stress </vt:lpstr>
      <vt:lpstr>Activity-related stress and psychosis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Inez Germeys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Inez Germeys</dc:creator>
  <cp:lastModifiedBy>Inez Germeys</cp:lastModifiedBy>
  <cp:revision>49</cp:revision>
  <dcterms:created xsi:type="dcterms:W3CDTF">2011-02-01T11:38:39Z</dcterms:created>
  <dcterms:modified xsi:type="dcterms:W3CDTF">2015-06-04T06:09:15Z</dcterms:modified>
</cp:coreProperties>
</file>